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240"/>
  </p:notesMasterIdLst>
  <p:handoutMasterIdLst>
    <p:handoutMasterId r:id="rId241"/>
  </p:handoutMasterIdLst>
  <p:sldIdLst>
    <p:sldId id="256" r:id="rId3"/>
    <p:sldId id="322" r:id="rId4"/>
    <p:sldId id="349" r:id="rId5"/>
    <p:sldId id="377" r:id="rId6"/>
    <p:sldId id="400" r:id="rId7"/>
    <p:sldId id="399" r:id="rId8"/>
    <p:sldId id="401" r:id="rId9"/>
    <p:sldId id="388" r:id="rId10"/>
    <p:sldId id="402" r:id="rId11"/>
    <p:sldId id="418" r:id="rId12"/>
    <p:sldId id="383" r:id="rId13"/>
    <p:sldId id="384" r:id="rId14"/>
    <p:sldId id="403" r:id="rId15"/>
    <p:sldId id="386" r:id="rId16"/>
    <p:sldId id="387" r:id="rId17"/>
    <p:sldId id="381" r:id="rId18"/>
    <p:sldId id="380" r:id="rId19"/>
    <p:sldId id="437" r:id="rId20"/>
    <p:sldId id="404" r:id="rId21"/>
    <p:sldId id="438" r:id="rId22"/>
    <p:sldId id="431" r:id="rId23"/>
    <p:sldId id="554" r:id="rId24"/>
    <p:sldId id="405" r:id="rId25"/>
    <p:sldId id="420" r:id="rId26"/>
    <p:sldId id="444" r:id="rId27"/>
    <p:sldId id="432" r:id="rId28"/>
    <p:sldId id="434" r:id="rId29"/>
    <p:sldId id="445" r:id="rId30"/>
    <p:sldId id="555" r:id="rId31"/>
    <p:sldId id="558" r:id="rId32"/>
    <p:sldId id="446" r:id="rId33"/>
    <p:sldId id="447" r:id="rId34"/>
    <p:sldId id="652" r:id="rId35"/>
    <p:sldId id="653" r:id="rId36"/>
    <p:sldId id="448" r:id="rId37"/>
    <p:sldId id="563" r:id="rId38"/>
    <p:sldId id="564" r:id="rId39"/>
    <p:sldId id="456" r:id="rId40"/>
    <p:sldId id="565" r:id="rId41"/>
    <p:sldId id="566" r:id="rId42"/>
    <p:sldId id="419" r:id="rId43"/>
    <p:sldId id="433" r:id="rId44"/>
    <p:sldId id="422" r:id="rId45"/>
    <p:sldId id="423" r:id="rId46"/>
    <p:sldId id="568" r:id="rId47"/>
    <p:sldId id="569" r:id="rId48"/>
    <p:sldId id="439" r:id="rId49"/>
    <p:sldId id="570" r:id="rId50"/>
    <p:sldId id="571" r:id="rId51"/>
    <p:sldId id="442" r:id="rId52"/>
    <p:sldId id="573" r:id="rId53"/>
    <p:sldId id="574" r:id="rId54"/>
    <p:sldId id="443" r:id="rId55"/>
    <p:sldId id="575" r:id="rId56"/>
    <p:sldId id="576" r:id="rId57"/>
    <p:sldId id="455" r:id="rId58"/>
    <p:sldId id="577" r:id="rId59"/>
    <p:sldId id="578" r:id="rId60"/>
    <p:sldId id="424" r:id="rId61"/>
    <p:sldId id="581" r:id="rId62"/>
    <p:sldId id="582" r:id="rId63"/>
    <p:sldId id="425" r:id="rId64"/>
    <p:sldId id="583" r:id="rId65"/>
    <p:sldId id="426" r:id="rId66"/>
    <p:sldId id="584" r:id="rId67"/>
    <p:sldId id="407" r:id="rId68"/>
    <p:sldId id="408" r:id="rId69"/>
    <p:sldId id="585" r:id="rId70"/>
    <p:sldId id="586" r:id="rId71"/>
    <p:sldId id="409" r:id="rId72"/>
    <p:sldId id="435" r:id="rId73"/>
    <p:sldId id="587" r:id="rId74"/>
    <p:sldId id="588" r:id="rId75"/>
    <p:sldId id="480" r:id="rId76"/>
    <p:sldId id="589" r:id="rId77"/>
    <p:sldId id="590" r:id="rId78"/>
    <p:sldId id="481" r:id="rId79"/>
    <p:sldId id="482" r:id="rId80"/>
    <p:sldId id="591" r:id="rId81"/>
    <p:sldId id="572" r:id="rId82"/>
    <p:sldId id="594" r:id="rId83"/>
    <p:sldId id="593" r:id="rId84"/>
    <p:sldId id="595" r:id="rId85"/>
    <p:sldId id="597" r:id="rId86"/>
    <p:sldId id="598" r:id="rId87"/>
    <p:sldId id="483" r:id="rId88"/>
    <p:sldId id="599" r:id="rId89"/>
    <p:sldId id="600" r:id="rId90"/>
    <p:sldId id="596" r:id="rId91"/>
    <p:sldId id="427" r:id="rId92"/>
    <p:sldId id="428" r:id="rId93"/>
    <p:sldId id="429" r:id="rId94"/>
    <p:sldId id="430" r:id="rId95"/>
    <p:sldId id="601" r:id="rId96"/>
    <p:sldId id="602" r:id="rId97"/>
    <p:sldId id="410" r:id="rId98"/>
    <p:sldId id="436" r:id="rId99"/>
    <p:sldId id="459" r:id="rId100"/>
    <p:sldId id="460" r:id="rId101"/>
    <p:sldId id="461" r:id="rId102"/>
    <p:sldId id="462" r:id="rId103"/>
    <p:sldId id="603" r:id="rId104"/>
    <p:sldId id="604" r:id="rId105"/>
    <p:sldId id="465" r:id="rId106"/>
    <p:sldId id="605" r:id="rId107"/>
    <p:sldId id="606" r:id="rId108"/>
    <p:sldId id="463" r:id="rId109"/>
    <p:sldId id="464" r:id="rId110"/>
    <p:sldId id="607" r:id="rId111"/>
    <p:sldId id="608" r:id="rId112"/>
    <p:sldId id="411" r:id="rId113"/>
    <p:sldId id="449" r:id="rId114"/>
    <p:sldId id="450" r:id="rId115"/>
    <p:sldId id="451" r:id="rId116"/>
    <p:sldId id="611" r:id="rId117"/>
    <p:sldId id="609" r:id="rId118"/>
    <p:sldId id="610" r:id="rId119"/>
    <p:sldId id="452" r:id="rId120"/>
    <p:sldId id="612" r:id="rId121"/>
    <p:sldId id="613" r:id="rId122"/>
    <p:sldId id="457" r:id="rId123"/>
    <p:sldId id="458" r:id="rId124"/>
    <p:sldId id="466" r:id="rId125"/>
    <p:sldId id="467" r:id="rId126"/>
    <p:sldId id="614" r:id="rId127"/>
    <p:sldId id="615" r:id="rId128"/>
    <p:sldId id="468" r:id="rId129"/>
    <p:sldId id="469" r:id="rId130"/>
    <p:sldId id="616" r:id="rId131"/>
    <p:sldId id="617" r:id="rId132"/>
    <p:sldId id="470" r:id="rId133"/>
    <p:sldId id="471" r:id="rId134"/>
    <p:sldId id="472" r:id="rId135"/>
    <p:sldId id="618" r:id="rId136"/>
    <p:sldId id="473" r:id="rId137"/>
    <p:sldId id="477" r:id="rId138"/>
    <p:sldId id="620" r:id="rId139"/>
    <p:sldId id="622" r:id="rId140"/>
    <p:sldId id="474" r:id="rId141"/>
    <p:sldId id="478" r:id="rId142"/>
    <p:sldId id="479" r:id="rId143"/>
    <p:sldId id="623" r:id="rId144"/>
    <p:sldId id="624" r:id="rId145"/>
    <p:sldId id="475" r:id="rId146"/>
    <p:sldId id="625" r:id="rId147"/>
    <p:sldId id="484" r:id="rId148"/>
    <p:sldId id="412" r:id="rId149"/>
    <p:sldId id="486" r:id="rId150"/>
    <p:sldId id="487" r:id="rId151"/>
    <p:sldId id="626" r:id="rId152"/>
    <p:sldId id="621" r:id="rId153"/>
    <p:sldId id="492" r:id="rId154"/>
    <p:sldId id="413" r:id="rId155"/>
    <p:sldId id="491" r:id="rId156"/>
    <p:sldId id="627" r:id="rId157"/>
    <p:sldId id="489" r:id="rId158"/>
    <p:sldId id="628" r:id="rId159"/>
    <p:sldId id="490" r:id="rId160"/>
    <p:sldId id="351" r:id="rId161"/>
    <p:sldId id="382" r:id="rId162"/>
    <p:sldId id="393" r:id="rId163"/>
    <p:sldId id="493" r:id="rId164"/>
    <p:sldId id="497" r:id="rId165"/>
    <p:sldId id="523" r:id="rId166"/>
    <p:sldId id="498" r:id="rId167"/>
    <p:sldId id="524" r:id="rId168"/>
    <p:sldId id="525" r:id="rId169"/>
    <p:sldId id="629" r:id="rId170"/>
    <p:sldId id="494" r:id="rId171"/>
    <p:sldId id="495" r:id="rId172"/>
    <p:sldId id="496" r:id="rId173"/>
    <p:sldId id="499" r:id="rId174"/>
    <p:sldId id="528" r:id="rId175"/>
    <p:sldId id="529" r:id="rId176"/>
    <p:sldId id="530" r:id="rId177"/>
    <p:sldId id="500" r:id="rId178"/>
    <p:sldId id="527" r:id="rId179"/>
    <p:sldId id="522" r:id="rId180"/>
    <p:sldId id="654" r:id="rId181"/>
    <p:sldId id="655" r:id="rId182"/>
    <p:sldId id="501" r:id="rId183"/>
    <p:sldId id="656" r:id="rId184"/>
    <p:sldId id="657" r:id="rId185"/>
    <p:sldId id="512" r:id="rId186"/>
    <p:sldId id="658" r:id="rId187"/>
    <p:sldId id="659" r:id="rId188"/>
    <p:sldId id="513" r:id="rId189"/>
    <p:sldId id="539" r:id="rId190"/>
    <p:sldId id="540" r:id="rId191"/>
    <p:sldId id="660" r:id="rId192"/>
    <p:sldId id="661" r:id="rId193"/>
    <p:sldId id="514" r:id="rId194"/>
    <p:sldId id="542" r:id="rId195"/>
    <p:sldId id="662" r:id="rId196"/>
    <p:sldId id="663" r:id="rId197"/>
    <p:sldId id="543" r:id="rId198"/>
    <p:sldId id="544" r:id="rId199"/>
    <p:sldId id="545" r:id="rId200"/>
    <p:sldId id="515" r:id="rId201"/>
    <p:sldId id="541" r:id="rId202"/>
    <p:sldId id="546" r:id="rId203"/>
    <p:sldId id="547" r:id="rId204"/>
    <p:sldId id="526" r:id="rId205"/>
    <p:sldId id="664" r:id="rId206"/>
    <p:sldId id="665" r:id="rId207"/>
    <p:sldId id="548" r:id="rId208"/>
    <p:sldId id="549" r:id="rId209"/>
    <p:sldId id="551" r:id="rId210"/>
    <p:sldId id="552" r:id="rId211"/>
    <p:sldId id="642" r:id="rId212"/>
    <p:sldId id="643" r:id="rId213"/>
    <p:sldId id="553" r:id="rId214"/>
    <p:sldId id="516" r:id="rId215"/>
    <p:sldId id="644" r:id="rId216"/>
    <p:sldId id="645" r:id="rId217"/>
    <p:sldId id="531" r:id="rId218"/>
    <p:sldId id="503" r:id="rId219"/>
    <p:sldId id="517" r:id="rId220"/>
    <p:sldId id="532" r:id="rId221"/>
    <p:sldId id="533" r:id="rId222"/>
    <p:sldId id="534" r:id="rId223"/>
    <p:sldId id="535" r:id="rId224"/>
    <p:sldId id="536" r:id="rId225"/>
    <p:sldId id="537" r:id="rId226"/>
    <p:sldId id="538" r:id="rId227"/>
    <p:sldId id="666" r:id="rId228"/>
    <p:sldId id="667" r:id="rId229"/>
    <p:sldId id="504" r:id="rId230"/>
    <p:sldId id="668" r:id="rId231"/>
    <p:sldId id="669" r:id="rId232"/>
    <p:sldId id="505" r:id="rId233"/>
    <p:sldId id="518" r:id="rId234"/>
    <p:sldId id="520" r:id="rId235"/>
    <p:sldId id="519" r:id="rId236"/>
    <p:sldId id="670" r:id="rId237"/>
    <p:sldId id="671" r:id="rId238"/>
    <p:sldId id="506" r:id="rId239"/>
  </p:sldIdLst>
  <p:sldSz cx="9144000" cy="6858000" type="screen4x3"/>
  <p:notesSz cx="6731000" cy="9855200"/>
  <p:custDataLst>
    <p:tags r:id="rId242"/>
  </p:custDataLst>
  <p:defaultText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kcja domyślna" id="{C79EF053-4A27-41B6-91A3-C5260A1AEAF7}">
          <p14:sldIdLst>
            <p14:sldId id="256"/>
            <p14:sldId id="322"/>
          </p14:sldIdLst>
        </p14:section>
        <p14:section name="Introduction to Python" id="{EE951C38-2E6C-4F1E-9647-A8ADBD1AE859}">
          <p14:sldIdLst>
            <p14:sldId id="349"/>
            <p14:sldId id="377"/>
            <p14:sldId id="400"/>
            <p14:sldId id="399"/>
            <p14:sldId id="401"/>
            <p14:sldId id="388"/>
            <p14:sldId id="402"/>
            <p14:sldId id="418"/>
            <p14:sldId id="383"/>
            <p14:sldId id="384"/>
            <p14:sldId id="403"/>
            <p14:sldId id="386"/>
            <p14:sldId id="387"/>
          </p14:sldIdLst>
        </p14:section>
        <p14:section name="SASS" id="{C4431BF5-24C3-48BC-872D-0497BB9DDFBE}">
          <p14:sldIdLst>
            <p14:sldId id="381"/>
            <p14:sldId id="380"/>
            <p14:sldId id="437"/>
            <p14:sldId id="404"/>
            <p14:sldId id="438"/>
            <p14:sldId id="431"/>
            <p14:sldId id="554"/>
            <p14:sldId id="405"/>
            <p14:sldId id="420"/>
            <p14:sldId id="444"/>
            <p14:sldId id="432"/>
            <p14:sldId id="434"/>
            <p14:sldId id="445"/>
            <p14:sldId id="555"/>
            <p14:sldId id="558"/>
            <p14:sldId id="446"/>
            <p14:sldId id="447"/>
            <p14:sldId id="652"/>
            <p14:sldId id="653"/>
            <p14:sldId id="448"/>
            <p14:sldId id="563"/>
            <p14:sldId id="564"/>
            <p14:sldId id="456"/>
            <p14:sldId id="565"/>
            <p14:sldId id="566"/>
            <p14:sldId id="419"/>
            <p14:sldId id="433"/>
            <p14:sldId id="422"/>
            <p14:sldId id="423"/>
            <p14:sldId id="568"/>
            <p14:sldId id="569"/>
            <p14:sldId id="439"/>
            <p14:sldId id="570"/>
            <p14:sldId id="571"/>
            <p14:sldId id="442"/>
            <p14:sldId id="573"/>
            <p14:sldId id="574"/>
            <p14:sldId id="443"/>
            <p14:sldId id="575"/>
            <p14:sldId id="576"/>
            <p14:sldId id="455"/>
            <p14:sldId id="577"/>
            <p14:sldId id="578"/>
            <p14:sldId id="424"/>
            <p14:sldId id="581"/>
            <p14:sldId id="582"/>
            <p14:sldId id="425"/>
            <p14:sldId id="583"/>
            <p14:sldId id="426"/>
            <p14:sldId id="584"/>
            <p14:sldId id="407"/>
            <p14:sldId id="408"/>
            <p14:sldId id="585"/>
            <p14:sldId id="586"/>
            <p14:sldId id="409"/>
            <p14:sldId id="435"/>
            <p14:sldId id="587"/>
            <p14:sldId id="588"/>
            <p14:sldId id="480"/>
            <p14:sldId id="589"/>
            <p14:sldId id="590"/>
            <p14:sldId id="481"/>
            <p14:sldId id="482"/>
            <p14:sldId id="591"/>
            <p14:sldId id="572"/>
            <p14:sldId id="594"/>
            <p14:sldId id="593"/>
            <p14:sldId id="595"/>
            <p14:sldId id="597"/>
            <p14:sldId id="598"/>
            <p14:sldId id="483"/>
            <p14:sldId id="599"/>
            <p14:sldId id="600"/>
            <p14:sldId id="596"/>
            <p14:sldId id="427"/>
            <p14:sldId id="428"/>
            <p14:sldId id="429"/>
            <p14:sldId id="430"/>
            <p14:sldId id="601"/>
            <p14:sldId id="602"/>
            <p14:sldId id="410"/>
            <p14:sldId id="436"/>
            <p14:sldId id="459"/>
            <p14:sldId id="460"/>
            <p14:sldId id="461"/>
            <p14:sldId id="462"/>
            <p14:sldId id="603"/>
            <p14:sldId id="604"/>
            <p14:sldId id="465"/>
            <p14:sldId id="605"/>
            <p14:sldId id="606"/>
            <p14:sldId id="463"/>
            <p14:sldId id="464"/>
            <p14:sldId id="607"/>
            <p14:sldId id="608"/>
            <p14:sldId id="411"/>
            <p14:sldId id="449"/>
            <p14:sldId id="450"/>
            <p14:sldId id="451"/>
            <p14:sldId id="611"/>
            <p14:sldId id="609"/>
            <p14:sldId id="610"/>
            <p14:sldId id="452"/>
            <p14:sldId id="612"/>
            <p14:sldId id="613"/>
            <p14:sldId id="457"/>
            <p14:sldId id="458"/>
            <p14:sldId id="466"/>
            <p14:sldId id="467"/>
            <p14:sldId id="614"/>
            <p14:sldId id="615"/>
            <p14:sldId id="468"/>
            <p14:sldId id="469"/>
            <p14:sldId id="616"/>
            <p14:sldId id="617"/>
            <p14:sldId id="470"/>
            <p14:sldId id="471"/>
            <p14:sldId id="472"/>
            <p14:sldId id="618"/>
            <p14:sldId id="473"/>
            <p14:sldId id="477"/>
            <p14:sldId id="620"/>
            <p14:sldId id="622"/>
            <p14:sldId id="474"/>
            <p14:sldId id="478"/>
            <p14:sldId id="479"/>
            <p14:sldId id="623"/>
            <p14:sldId id="624"/>
            <p14:sldId id="475"/>
            <p14:sldId id="625"/>
            <p14:sldId id="484"/>
            <p14:sldId id="412"/>
            <p14:sldId id="486"/>
            <p14:sldId id="487"/>
            <p14:sldId id="626"/>
            <p14:sldId id="621"/>
            <p14:sldId id="492"/>
            <p14:sldId id="413"/>
            <p14:sldId id="491"/>
            <p14:sldId id="627"/>
            <p14:sldId id="489"/>
            <p14:sldId id="628"/>
            <p14:sldId id="490"/>
          </p14:sldIdLst>
        </p14:section>
        <p14:section name="LESS" id="{43F570DA-EBD6-40C9-B518-B8E4ED08C1EB}">
          <p14:sldIdLst>
            <p14:sldId id="351"/>
            <p14:sldId id="382"/>
            <p14:sldId id="393"/>
            <p14:sldId id="493"/>
            <p14:sldId id="497"/>
            <p14:sldId id="523"/>
            <p14:sldId id="498"/>
            <p14:sldId id="524"/>
            <p14:sldId id="525"/>
            <p14:sldId id="629"/>
            <p14:sldId id="494"/>
            <p14:sldId id="495"/>
            <p14:sldId id="496"/>
            <p14:sldId id="499"/>
            <p14:sldId id="528"/>
            <p14:sldId id="529"/>
            <p14:sldId id="530"/>
            <p14:sldId id="500"/>
            <p14:sldId id="527"/>
            <p14:sldId id="522"/>
            <p14:sldId id="654"/>
            <p14:sldId id="655"/>
            <p14:sldId id="501"/>
            <p14:sldId id="656"/>
            <p14:sldId id="657"/>
            <p14:sldId id="512"/>
            <p14:sldId id="658"/>
            <p14:sldId id="659"/>
            <p14:sldId id="513"/>
            <p14:sldId id="539"/>
            <p14:sldId id="540"/>
            <p14:sldId id="660"/>
            <p14:sldId id="661"/>
            <p14:sldId id="514"/>
            <p14:sldId id="542"/>
            <p14:sldId id="662"/>
            <p14:sldId id="663"/>
            <p14:sldId id="543"/>
            <p14:sldId id="544"/>
            <p14:sldId id="545"/>
            <p14:sldId id="515"/>
            <p14:sldId id="541"/>
            <p14:sldId id="546"/>
            <p14:sldId id="547"/>
            <p14:sldId id="526"/>
            <p14:sldId id="664"/>
            <p14:sldId id="665"/>
            <p14:sldId id="548"/>
            <p14:sldId id="549"/>
            <p14:sldId id="551"/>
            <p14:sldId id="552"/>
            <p14:sldId id="642"/>
            <p14:sldId id="643"/>
            <p14:sldId id="553"/>
            <p14:sldId id="516"/>
            <p14:sldId id="644"/>
            <p14:sldId id="645"/>
            <p14:sldId id="531"/>
            <p14:sldId id="503"/>
            <p14:sldId id="517"/>
            <p14:sldId id="532"/>
            <p14:sldId id="533"/>
            <p14:sldId id="534"/>
            <p14:sldId id="535"/>
            <p14:sldId id="536"/>
            <p14:sldId id="537"/>
            <p14:sldId id="538"/>
            <p14:sldId id="666"/>
            <p14:sldId id="667"/>
            <p14:sldId id="504"/>
            <p14:sldId id="668"/>
            <p14:sldId id="669"/>
            <p14:sldId id="505"/>
            <p14:sldId id="518"/>
            <p14:sldId id="520"/>
            <p14:sldId id="519"/>
            <p14:sldId id="670"/>
            <p14:sldId id="671"/>
            <p14:sldId id="50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04">
          <p15:clr>
            <a:srgbClr val="A4A3A4"/>
          </p15:clr>
        </p15:guide>
        <p15:guide id="2" pos="212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0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 pośredni 2 — Ak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Styl pośredni 1 — Ak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Styl jasny 3 — Ak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3B4B98B0-60AC-42C2-AFA5-B58CD77FA1E5}" styleName="Styl jasny 1 — Ak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D113A9D2-9D6B-4929-AA2D-F23B5EE8CBE7}" styleName="Styl z motywem 2 — Ak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Styl z motywem 2 — Ak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Styl z motywem 2 — Ak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Styl z motywem 2 — Ak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Styl jasny 1 — Ak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125E5076-3810-47DD-B79F-674D7AD40C01}" styleName="Styl ciemny 1 — Ak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Bez stylu, bez siatki">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Styl z motywem 1 — Ak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882" autoAdjust="0"/>
    <p:restoredTop sz="94391" autoAdjust="0"/>
  </p:normalViewPr>
  <p:slideViewPr>
    <p:cSldViewPr>
      <p:cViewPr varScale="1">
        <p:scale>
          <a:sx n="82" d="100"/>
          <a:sy n="82" d="100"/>
        </p:scale>
        <p:origin x="1076" y="48"/>
      </p:cViewPr>
      <p:guideLst>
        <p:guide orient="horz" pos="2160"/>
        <p:guide pos="2880"/>
      </p:guideLst>
    </p:cSldViewPr>
  </p:slideViewPr>
  <p:outlineViewPr>
    <p:cViewPr>
      <p:scale>
        <a:sx n="33" d="100"/>
        <a:sy n="33" d="100"/>
      </p:scale>
      <p:origin x="0" y="-23724"/>
    </p:cViewPr>
  </p:outlineViewPr>
  <p:notesTextViewPr>
    <p:cViewPr>
      <p:scale>
        <a:sx n="100" d="100"/>
        <a:sy n="100" d="100"/>
      </p:scale>
      <p:origin x="0" y="0"/>
    </p:cViewPr>
  </p:notesTextViewPr>
  <p:sorterViewPr>
    <p:cViewPr>
      <p:scale>
        <a:sx n="66" d="100"/>
        <a:sy n="66" d="100"/>
      </p:scale>
      <p:origin x="0" y="0"/>
    </p:cViewPr>
  </p:sorterViewPr>
  <p:notesViewPr>
    <p:cSldViewPr>
      <p:cViewPr>
        <p:scale>
          <a:sx n="150" d="100"/>
          <a:sy n="150" d="100"/>
        </p:scale>
        <p:origin x="-1560" y="2556"/>
      </p:cViewPr>
      <p:guideLst>
        <p:guide orient="horz" pos="3104"/>
        <p:guide pos="2120"/>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slide" Target="slides/slide157.xml"/><Relationship Id="rId170" Type="http://schemas.openxmlformats.org/officeDocument/2006/relationships/slide" Target="slides/slide168.xml"/><Relationship Id="rId191" Type="http://schemas.openxmlformats.org/officeDocument/2006/relationships/slide" Target="slides/slide189.xml"/><Relationship Id="rId205" Type="http://schemas.openxmlformats.org/officeDocument/2006/relationships/slide" Target="slides/slide203.xml"/><Relationship Id="rId226" Type="http://schemas.openxmlformats.org/officeDocument/2006/relationships/slide" Target="slides/slide22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160" Type="http://schemas.openxmlformats.org/officeDocument/2006/relationships/slide" Target="slides/slide158.xml"/><Relationship Id="rId181" Type="http://schemas.openxmlformats.org/officeDocument/2006/relationships/slide" Target="slides/slide179.xml"/><Relationship Id="rId216" Type="http://schemas.openxmlformats.org/officeDocument/2006/relationships/slide" Target="slides/slide214.xml"/><Relationship Id="rId237" Type="http://schemas.openxmlformats.org/officeDocument/2006/relationships/slide" Target="slides/slide235.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5" Type="http://schemas.openxmlformats.org/officeDocument/2006/relationships/slide" Target="slides/slide83.xml"/><Relationship Id="rId150" Type="http://schemas.openxmlformats.org/officeDocument/2006/relationships/slide" Target="slides/slide148.xml"/><Relationship Id="rId171" Type="http://schemas.openxmlformats.org/officeDocument/2006/relationships/slide" Target="slides/slide169.xml"/><Relationship Id="rId192" Type="http://schemas.openxmlformats.org/officeDocument/2006/relationships/slide" Target="slides/slide190.xml"/><Relationship Id="rId206" Type="http://schemas.openxmlformats.org/officeDocument/2006/relationships/slide" Target="slides/slide204.xml"/><Relationship Id="rId227" Type="http://schemas.openxmlformats.org/officeDocument/2006/relationships/slide" Target="slides/slide225.xml"/><Relationship Id="rId12" Type="http://schemas.openxmlformats.org/officeDocument/2006/relationships/slide" Target="slides/slide10.xml"/><Relationship Id="rId33" Type="http://schemas.openxmlformats.org/officeDocument/2006/relationships/slide" Target="slides/slide31.xml"/><Relationship Id="rId108" Type="http://schemas.openxmlformats.org/officeDocument/2006/relationships/slide" Target="slides/slide106.xml"/><Relationship Id="rId129" Type="http://schemas.openxmlformats.org/officeDocument/2006/relationships/slide" Target="slides/slide127.xml"/><Relationship Id="rId54" Type="http://schemas.openxmlformats.org/officeDocument/2006/relationships/slide" Target="slides/slide52.xml"/><Relationship Id="rId75" Type="http://schemas.openxmlformats.org/officeDocument/2006/relationships/slide" Target="slides/slide73.xml"/><Relationship Id="rId96" Type="http://schemas.openxmlformats.org/officeDocument/2006/relationships/slide" Target="slides/slide94.xml"/><Relationship Id="rId140" Type="http://schemas.openxmlformats.org/officeDocument/2006/relationships/slide" Target="slides/slide138.xml"/><Relationship Id="rId161" Type="http://schemas.openxmlformats.org/officeDocument/2006/relationships/slide" Target="slides/slide159.xml"/><Relationship Id="rId182" Type="http://schemas.openxmlformats.org/officeDocument/2006/relationships/slide" Target="slides/slide180.xml"/><Relationship Id="rId217" Type="http://schemas.openxmlformats.org/officeDocument/2006/relationships/slide" Target="slides/slide215.xml"/><Relationship Id="rId6" Type="http://schemas.openxmlformats.org/officeDocument/2006/relationships/slide" Target="slides/slide4.xml"/><Relationship Id="rId238" Type="http://schemas.openxmlformats.org/officeDocument/2006/relationships/slide" Target="slides/slide236.xml"/><Relationship Id="rId23" Type="http://schemas.openxmlformats.org/officeDocument/2006/relationships/slide" Target="slides/slide21.xml"/><Relationship Id="rId119" Type="http://schemas.openxmlformats.org/officeDocument/2006/relationships/slide" Target="slides/slide117.xml"/><Relationship Id="rId44" Type="http://schemas.openxmlformats.org/officeDocument/2006/relationships/slide" Target="slides/slide42.xml"/><Relationship Id="rId65" Type="http://schemas.openxmlformats.org/officeDocument/2006/relationships/slide" Target="slides/slide63.xml"/><Relationship Id="rId86" Type="http://schemas.openxmlformats.org/officeDocument/2006/relationships/slide" Target="slides/slide84.xml"/><Relationship Id="rId130" Type="http://schemas.openxmlformats.org/officeDocument/2006/relationships/slide" Target="slides/slide128.xml"/><Relationship Id="rId151" Type="http://schemas.openxmlformats.org/officeDocument/2006/relationships/slide" Target="slides/slide149.xml"/><Relationship Id="rId172" Type="http://schemas.openxmlformats.org/officeDocument/2006/relationships/slide" Target="slides/slide170.xml"/><Relationship Id="rId193" Type="http://schemas.openxmlformats.org/officeDocument/2006/relationships/slide" Target="slides/slide191.xml"/><Relationship Id="rId207" Type="http://schemas.openxmlformats.org/officeDocument/2006/relationships/slide" Target="slides/slide205.xml"/><Relationship Id="rId228" Type="http://schemas.openxmlformats.org/officeDocument/2006/relationships/slide" Target="slides/slide226.xml"/><Relationship Id="rId13" Type="http://schemas.openxmlformats.org/officeDocument/2006/relationships/slide" Target="slides/slide11.xml"/><Relationship Id="rId109" Type="http://schemas.openxmlformats.org/officeDocument/2006/relationships/slide" Target="slides/slide107.xml"/><Relationship Id="rId34" Type="http://schemas.openxmlformats.org/officeDocument/2006/relationships/slide" Target="slides/slide32.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20" Type="http://schemas.openxmlformats.org/officeDocument/2006/relationships/slide" Target="slides/slide118.xml"/><Relationship Id="rId141" Type="http://schemas.openxmlformats.org/officeDocument/2006/relationships/slide" Target="slides/slide139.xml"/><Relationship Id="rId7" Type="http://schemas.openxmlformats.org/officeDocument/2006/relationships/slide" Target="slides/slide5.xml"/><Relationship Id="rId162" Type="http://schemas.openxmlformats.org/officeDocument/2006/relationships/slide" Target="slides/slide160.xml"/><Relationship Id="rId183" Type="http://schemas.openxmlformats.org/officeDocument/2006/relationships/slide" Target="slides/slide181.xml"/><Relationship Id="rId218" Type="http://schemas.openxmlformats.org/officeDocument/2006/relationships/slide" Target="slides/slide216.xml"/><Relationship Id="rId239" Type="http://schemas.openxmlformats.org/officeDocument/2006/relationships/slide" Target="slides/slide237.xml"/><Relationship Id="rId24" Type="http://schemas.openxmlformats.org/officeDocument/2006/relationships/slide" Target="slides/slide22.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31" Type="http://schemas.openxmlformats.org/officeDocument/2006/relationships/slide" Target="slides/slide129.xml"/><Relationship Id="rId152" Type="http://schemas.openxmlformats.org/officeDocument/2006/relationships/slide" Target="slides/slide150.xml"/><Relationship Id="rId173" Type="http://schemas.openxmlformats.org/officeDocument/2006/relationships/slide" Target="slides/slide171.xml"/><Relationship Id="rId194" Type="http://schemas.openxmlformats.org/officeDocument/2006/relationships/slide" Target="slides/slide192.xml"/><Relationship Id="rId208" Type="http://schemas.openxmlformats.org/officeDocument/2006/relationships/slide" Target="slides/slide206.xml"/><Relationship Id="rId229" Type="http://schemas.openxmlformats.org/officeDocument/2006/relationships/slide" Target="slides/slide227.xml"/><Relationship Id="rId240" Type="http://schemas.openxmlformats.org/officeDocument/2006/relationships/notesMaster" Target="notesMasters/notesMaster1.xml"/><Relationship Id="rId14" Type="http://schemas.openxmlformats.org/officeDocument/2006/relationships/slide" Target="slides/slide12.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8" Type="http://schemas.openxmlformats.org/officeDocument/2006/relationships/slide" Target="slides/slide6.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163" Type="http://schemas.openxmlformats.org/officeDocument/2006/relationships/slide" Target="slides/slide161.xml"/><Relationship Id="rId184" Type="http://schemas.openxmlformats.org/officeDocument/2006/relationships/slide" Target="slides/slide182.xml"/><Relationship Id="rId219" Type="http://schemas.openxmlformats.org/officeDocument/2006/relationships/slide" Target="slides/slide217.xml"/><Relationship Id="rId230" Type="http://schemas.openxmlformats.org/officeDocument/2006/relationships/slide" Target="slides/slide228.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slide" Target="slides/slide151.xml"/><Relationship Id="rId174" Type="http://schemas.openxmlformats.org/officeDocument/2006/relationships/slide" Target="slides/slide172.xml"/><Relationship Id="rId195" Type="http://schemas.openxmlformats.org/officeDocument/2006/relationships/slide" Target="slides/slide193.xml"/><Relationship Id="rId209" Type="http://schemas.openxmlformats.org/officeDocument/2006/relationships/slide" Target="slides/slide207.xml"/><Relationship Id="rId220" Type="http://schemas.openxmlformats.org/officeDocument/2006/relationships/slide" Target="slides/slide218.xml"/><Relationship Id="rId241" Type="http://schemas.openxmlformats.org/officeDocument/2006/relationships/handoutMaster" Target="handoutMasters/handout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164" Type="http://schemas.openxmlformats.org/officeDocument/2006/relationships/slide" Target="slides/slide162.xml"/><Relationship Id="rId169" Type="http://schemas.openxmlformats.org/officeDocument/2006/relationships/slide" Target="slides/slide167.xml"/><Relationship Id="rId185" Type="http://schemas.openxmlformats.org/officeDocument/2006/relationships/slide" Target="slides/slide183.xml"/><Relationship Id="rId4" Type="http://schemas.openxmlformats.org/officeDocument/2006/relationships/slide" Target="slides/slide2.xml"/><Relationship Id="rId9" Type="http://schemas.openxmlformats.org/officeDocument/2006/relationships/slide" Target="slides/slide7.xml"/><Relationship Id="rId180" Type="http://schemas.openxmlformats.org/officeDocument/2006/relationships/slide" Target="slides/slide178.xml"/><Relationship Id="rId210" Type="http://schemas.openxmlformats.org/officeDocument/2006/relationships/slide" Target="slides/slide208.xml"/><Relationship Id="rId215" Type="http://schemas.openxmlformats.org/officeDocument/2006/relationships/slide" Target="slides/slide213.xml"/><Relationship Id="rId236" Type="http://schemas.openxmlformats.org/officeDocument/2006/relationships/slide" Target="slides/slide234.xml"/><Relationship Id="rId26" Type="http://schemas.openxmlformats.org/officeDocument/2006/relationships/slide" Target="slides/slide24.xml"/><Relationship Id="rId231" Type="http://schemas.openxmlformats.org/officeDocument/2006/relationships/slide" Target="slides/slide229.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slide" Target="slides/slide152.xml"/><Relationship Id="rId175" Type="http://schemas.openxmlformats.org/officeDocument/2006/relationships/slide" Target="slides/slide173.xml"/><Relationship Id="rId196" Type="http://schemas.openxmlformats.org/officeDocument/2006/relationships/slide" Target="slides/slide194.xml"/><Relationship Id="rId200" Type="http://schemas.openxmlformats.org/officeDocument/2006/relationships/slide" Target="slides/slide198.xml"/><Relationship Id="rId16" Type="http://schemas.openxmlformats.org/officeDocument/2006/relationships/slide" Target="slides/slide14.xml"/><Relationship Id="rId221" Type="http://schemas.openxmlformats.org/officeDocument/2006/relationships/slide" Target="slides/slide219.xml"/><Relationship Id="rId242" Type="http://schemas.openxmlformats.org/officeDocument/2006/relationships/tags" Target="tags/tag1.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165" Type="http://schemas.openxmlformats.org/officeDocument/2006/relationships/slide" Target="slides/slide163.xml"/><Relationship Id="rId186" Type="http://schemas.openxmlformats.org/officeDocument/2006/relationships/slide" Target="slides/slide184.xml"/><Relationship Id="rId211" Type="http://schemas.openxmlformats.org/officeDocument/2006/relationships/slide" Target="slides/slide209.xml"/><Relationship Id="rId232" Type="http://schemas.openxmlformats.org/officeDocument/2006/relationships/slide" Target="slides/slide230.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 Id="rId80" Type="http://schemas.openxmlformats.org/officeDocument/2006/relationships/slide" Target="slides/slide78.xml"/><Relationship Id="rId155" Type="http://schemas.openxmlformats.org/officeDocument/2006/relationships/slide" Target="slides/slide153.xml"/><Relationship Id="rId176" Type="http://schemas.openxmlformats.org/officeDocument/2006/relationships/slide" Target="slides/slide174.xml"/><Relationship Id="rId197" Type="http://schemas.openxmlformats.org/officeDocument/2006/relationships/slide" Target="slides/slide195.xml"/><Relationship Id="rId201" Type="http://schemas.openxmlformats.org/officeDocument/2006/relationships/slide" Target="slides/slide199.xml"/><Relationship Id="rId222" Type="http://schemas.openxmlformats.org/officeDocument/2006/relationships/slide" Target="slides/slide220.xml"/><Relationship Id="rId243" Type="http://schemas.openxmlformats.org/officeDocument/2006/relationships/presProps" Target="presProps.xml"/><Relationship Id="rId17" Type="http://schemas.openxmlformats.org/officeDocument/2006/relationships/slide" Target="slides/slide15.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24" Type="http://schemas.openxmlformats.org/officeDocument/2006/relationships/slide" Target="slides/slide122.xml"/><Relationship Id="rId70" Type="http://schemas.openxmlformats.org/officeDocument/2006/relationships/slide" Target="slides/slide68.xml"/><Relationship Id="rId91" Type="http://schemas.openxmlformats.org/officeDocument/2006/relationships/slide" Target="slides/slide89.xml"/><Relationship Id="rId145" Type="http://schemas.openxmlformats.org/officeDocument/2006/relationships/slide" Target="slides/slide143.xml"/><Relationship Id="rId166" Type="http://schemas.openxmlformats.org/officeDocument/2006/relationships/slide" Target="slides/slide164.xml"/><Relationship Id="rId187" Type="http://schemas.openxmlformats.org/officeDocument/2006/relationships/slide" Target="slides/slide185.xml"/><Relationship Id="rId1" Type="http://schemas.openxmlformats.org/officeDocument/2006/relationships/slideMaster" Target="slideMasters/slideMaster1.xml"/><Relationship Id="rId212" Type="http://schemas.openxmlformats.org/officeDocument/2006/relationships/slide" Target="slides/slide210.xml"/><Relationship Id="rId233" Type="http://schemas.openxmlformats.org/officeDocument/2006/relationships/slide" Target="slides/slide23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60" Type="http://schemas.openxmlformats.org/officeDocument/2006/relationships/slide" Target="slides/slide58.xml"/><Relationship Id="rId81" Type="http://schemas.openxmlformats.org/officeDocument/2006/relationships/slide" Target="slides/slide79.xml"/><Relationship Id="rId135" Type="http://schemas.openxmlformats.org/officeDocument/2006/relationships/slide" Target="slides/slide133.xml"/><Relationship Id="rId156" Type="http://schemas.openxmlformats.org/officeDocument/2006/relationships/slide" Target="slides/slide154.xml"/><Relationship Id="rId177" Type="http://schemas.openxmlformats.org/officeDocument/2006/relationships/slide" Target="slides/slide175.xml"/><Relationship Id="rId198" Type="http://schemas.openxmlformats.org/officeDocument/2006/relationships/slide" Target="slides/slide196.xml"/><Relationship Id="rId202" Type="http://schemas.openxmlformats.org/officeDocument/2006/relationships/slide" Target="slides/slide200.xml"/><Relationship Id="rId223" Type="http://schemas.openxmlformats.org/officeDocument/2006/relationships/slide" Target="slides/slide221.xml"/><Relationship Id="rId244" Type="http://schemas.openxmlformats.org/officeDocument/2006/relationships/viewProps" Target="viewProps.xml"/><Relationship Id="rId18" Type="http://schemas.openxmlformats.org/officeDocument/2006/relationships/slide" Target="slides/slide16.xml"/><Relationship Id="rId39" Type="http://schemas.openxmlformats.org/officeDocument/2006/relationships/slide" Target="slides/slide37.xml"/><Relationship Id="rId50" Type="http://schemas.openxmlformats.org/officeDocument/2006/relationships/slide" Target="slides/slide48.xml"/><Relationship Id="rId104" Type="http://schemas.openxmlformats.org/officeDocument/2006/relationships/slide" Target="slides/slide102.xml"/><Relationship Id="rId125" Type="http://schemas.openxmlformats.org/officeDocument/2006/relationships/slide" Target="slides/slide123.xml"/><Relationship Id="rId146" Type="http://schemas.openxmlformats.org/officeDocument/2006/relationships/slide" Target="slides/slide144.xml"/><Relationship Id="rId167" Type="http://schemas.openxmlformats.org/officeDocument/2006/relationships/slide" Target="slides/slide165.xml"/><Relationship Id="rId188" Type="http://schemas.openxmlformats.org/officeDocument/2006/relationships/slide" Target="slides/slide186.xml"/><Relationship Id="rId71" Type="http://schemas.openxmlformats.org/officeDocument/2006/relationships/slide" Target="slides/slide69.xml"/><Relationship Id="rId92" Type="http://schemas.openxmlformats.org/officeDocument/2006/relationships/slide" Target="slides/slide90.xml"/><Relationship Id="rId213" Type="http://schemas.openxmlformats.org/officeDocument/2006/relationships/slide" Target="slides/slide211.xml"/><Relationship Id="rId234" Type="http://schemas.openxmlformats.org/officeDocument/2006/relationships/slide" Target="slides/slide232.xml"/><Relationship Id="rId2" Type="http://schemas.openxmlformats.org/officeDocument/2006/relationships/slideMaster" Target="slideMasters/slideMaster2.xml"/><Relationship Id="rId29" Type="http://schemas.openxmlformats.org/officeDocument/2006/relationships/slide" Target="slides/slide27.xml"/><Relationship Id="rId40" Type="http://schemas.openxmlformats.org/officeDocument/2006/relationships/slide" Target="slides/slide38.xml"/><Relationship Id="rId115" Type="http://schemas.openxmlformats.org/officeDocument/2006/relationships/slide" Target="slides/slide113.xml"/><Relationship Id="rId136" Type="http://schemas.openxmlformats.org/officeDocument/2006/relationships/slide" Target="slides/slide134.xml"/><Relationship Id="rId157" Type="http://schemas.openxmlformats.org/officeDocument/2006/relationships/slide" Target="slides/slide155.xml"/><Relationship Id="rId178" Type="http://schemas.openxmlformats.org/officeDocument/2006/relationships/slide" Target="slides/slide176.xml"/><Relationship Id="rId61" Type="http://schemas.openxmlformats.org/officeDocument/2006/relationships/slide" Target="slides/slide59.xml"/><Relationship Id="rId82" Type="http://schemas.openxmlformats.org/officeDocument/2006/relationships/slide" Target="slides/slide80.xml"/><Relationship Id="rId199" Type="http://schemas.openxmlformats.org/officeDocument/2006/relationships/slide" Target="slides/slide197.xml"/><Relationship Id="rId203" Type="http://schemas.openxmlformats.org/officeDocument/2006/relationships/slide" Target="slides/slide201.xml"/><Relationship Id="rId19" Type="http://schemas.openxmlformats.org/officeDocument/2006/relationships/slide" Target="slides/slide17.xml"/><Relationship Id="rId224" Type="http://schemas.openxmlformats.org/officeDocument/2006/relationships/slide" Target="slides/slide222.xml"/><Relationship Id="rId245" Type="http://schemas.openxmlformats.org/officeDocument/2006/relationships/theme" Target="theme/theme1.xml"/><Relationship Id="rId30" Type="http://schemas.openxmlformats.org/officeDocument/2006/relationships/slide" Target="slides/slide2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168" Type="http://schemas.openxmlformats.org/officeDocument/2006/relationships/slide" Target="slides/slide16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189" Type="http://schemas.openxmlformats.org/officeDocument/2006/relationships/slide" Target="slides/slide187.xml"/><Relationship Id="rId3" Type="http://schemas.openxmlformats.org/officeDocument/2006/relationships/slide" Target="slides/slide1.xml"/><Relationship Id="rId214" Type="http://schemas.openxmlformats.org/officeDocument/2006/relationships/slide" Target="slides/slide212.xml"/><Relationship Id="rId235" Type="http://schemas.openxmlformats.org/officeDocument/2006/relationships/slide" Target="slides/slide233.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slide" Target="slides/slide156.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179" Type="http://schemas.openxmlformats.org/officeDocument/2006/relationships/slide" Target="slides/slide177.xml"/><Relationship Id="rId190" Type="http://schemas.openxmlformats.org/officeDocument/2006/relationships/slide" Target="slides/slide188.xml"/><Relationship Id="rId204" Type="http://schemas.openxmlformats.org/officeDocument/2006/relationships/slide" Target="slides/slide202.xml"/><Relationship Id="rId225" Type="http://schemas.openxmlformats.org/officeDocument/2006/relationships/slide" Target="slides/slide223.xml"/><Relationship Id="rId246" Type="http://schemas.openxmlformats.org/officeDocument/2006/relationships/tableStyles" Target="tableStyles.xml"/><Relationship Id="rId106" Type="http://schemas.openxmlformats.org/officeDocument/2006/relationships/slide" Target="slides/slide104.xml"/><Relationship Id="rId127" Type="http://schemas.openxmlformats.org/officeDocument/2006/relationships/slide" Target="slides/slide1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16767" cy="492760"/>
          </a:xfrm>
          <a:prstGeom prst="rect">
            <a:avLst/>
          </a:prstGeom>
        </p:spPr>
        <p:txBody>
          <a:bodyPr vert="horz" lIns="91434" tIns="45716" rIns="91434" bIns="45716" rtlCol="0"/>
          <a:lstStyle>
            <a:lvl1pPr algn="l">
              <a:defRPr sz="1200"/>
            </a:lvl1pPr>
          </a:lstStyle>
          <a:p>
            <a:endParaRPr lang="pl-PL"/>
          </a:p>
        </p:txBody>
      </p:sp>
      <p:sp>
        <p:nvSpPr>
          <p:cNvPr id="3" name="Symbol zastępczy daty 2"/>
          <p:cNvSpPr>
            <a:spLocks noGrp="1"/>
          </p:cNvSpPr>
          <p:nvPr>
            <p:ph type="dt" sz="quarter" idx="1"/>
          </p:nvPr>
        </p:nvSpPr>
        <p:spPr>
          <a:xfrm>
            <a:off x="3812676" y="0"/>
            <a:ext cx="2916767" cy="492760"/>
          </a:xfrm>
          <a:prstGeom prst="rect">
            <a:avLst/>
          </a:prstGeom>
        </p:spPr>
        <p:txBody>
          <a:bodyPr vert="horz" lIns="91434" tIns="45716" rIns="91434" bIns="45716" rtlCol="0"/>
          <a:lstStyle>
            <a:lvl1pPr algn="r">
              <a:defRPr sz="1200"/>
            </a:lvl1pPr>
          </a:lstStyle>
          <a:p>
            <a:fld id="{F3BABA77-E417-4280-AFCB-21CB419B0F58}" type="datetimeFigureOut">
              <a:rPr lang="pl-PL" smtClean="0"/>
              <a:pPr/>
              <a:t>11.05.2017</a:t>
            </a:fld>
            <a:endParaRPr lang="pl-PL"/>
          </a:p>
        </p:txBody>
      </p:sp>
      <p:sp>
        <p:nvSpPr>
          <p:cNvPr id="4" name="Symbol zastępczy stopki 3"/>
          <p:cNvSpPr>
            <a:spLocks noGrp="1"/>
          </p:cNvSpPr>
          <p:nvPr>
            <p:ph type="ftr" sz="quarter" idx="2"/>
          </p:nvPr>
        </p:nvSpPr>
        <p:spPr>
          <a:xfrm>
            <a:off x="0" y="9360730"/>
            <a:ext cx="2916767" cy="492760"/>
          </a:xfrm>
          <a:prstGeom prst="rect">
            <a:avLst/>
          </a:prstGeom>
        </p:spPr>
        <p:txBody>
          <a:bodyPr vert="horz" lIns="91434" tIns="45716" rIns="91434" bIns="45716" rtlCol="0" anchor="b"/>
          <a:lstStyle>
            <a:lvl1pPr algn="l">
              <a:defRPr sz="1200"/>
            </a:lvl1pPr>
          </a:lstStyle>
          <a:p>
            <a:endParaRPr lang="pl-PL"/>
          </a:p>
        </p:txBody>
      </p:sp>
      <p:sp>
        <p:nvSpPr>
          <p:cNvPr id="5" name="Symbol zastępczy numeru slajdu 4"/>
          <p:cNvSpPr>
            <a:spLocks noGrp="1"/>
          </p:cNvSpPr>
          <p:nvPr>
            <p:ph type="sldNum" sz="quarter" idx="3"/>
          </p:nvPr>
        </p:nvSpPr>
        <p:spPr>
          <a:xfrm>
            <a:off x="3812676" y="9360730"/>
            <a:ext cx="2916767" cy="492760"/>
          </a:xfrm>
          <a:prstGeom prst="rect">
            <a:avLst/>
          </a:prstGeom>
        </p:spPr>
        <p:txBody>
          <a:bodyPr vert="horz" lIns="91434" tIns="45716" rIns="91434" bIns="45716" rtlCol="0" anchor="b"/>
          <a:lstStyle>
            <a:lvl1pPr algn="r">
              <a:defRPr sz="1200"/>
            </a:lvl1pPr>
          </a:lstStyle>
          <a:p>
            <a:fld id="{B8172E93-AE55-4993-89DE-7CE8DF0C3380}" type="slidenum">
              <a:rPr lang="pl-PL" smtClean="0"/>
              <a:pPr/>
              <a:t>‹#›</a:t>
            </a:fld>
            <a:endParaRPr lang="pl-PL"/>
          </a:p>
        </p:txBody>
      </p:sp>
    </p:spTree>
    <p:extLst>
      <p:ext uri="{BB962C8B-B14F-4D97-AF65-F5344CB8AC3E}">
        <p14:creationId xmlns:p14="http://schemas.microsoft.com/office/powerpoint/2010/main" val="26690517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ymbol zastępczy nagłówka 1"/>
          <p:cNvSpPr>
            <a:spLocks noGrp="1"/>
          </p:cNvSpPr>
          <p:nvPr>
            <p:ph type="hdr" sz="quarter"/>
          </p:nvPr>
        </p:nvSpPr>
        <p:spPr>
          <a:xfrm>
            <a:off x="0" y="0"/>
            <a:ext cx="2916767" cy="492760"/>
          </a:xfrm>
          <a:prstGeom prst="rect">
            <a:avLst/>
          </a:prstGeom>
        </p:spPr>
        <p:txBody>
          <a:bodyPr vert="horz" lIns="91434" tIns="45716" rIns="91434" bIns="45716" rtlCol="0"/>
          <a:lstStyle>
            <a:lvl1pPr algn="l">
              <a:defRPr sz="1200"/>
            </a:lvl1pPr>
          </a:lstStyle>
          <a:p>
            <a:endParaRPr lang="pl-PL"/>
          </a:p>
        </p:txBody>
      </p:sp>
      <p:sp>
        <p:nvSpPr>
          <p:cNvPr id="3" name="Symbol zastępczy daty 2"/>
          <p:cNvSpPr>
            <a:spLocks noGrp="1"/>
          </p:cNvSpPr>
          <p:nvPr>
            <p:ph type="dt" idx="1"/>
          </p:nvPr>
        </p:nvSpPr>
        <p:spPr>
          <a:xfrm>
            <a:off x="3812676" y="0"/>
            <a:ext cx="2916767" cy="492760"/>
          </a:xfrm>
          <a:prstGeom prst="rect">
            <a:avLst/>
          </a:prstGeom>
        </p:spPr>
        <p:txBody>
          <a:bodyPr vert="horz" lIns="91434" tIns="45716" rIns="91434" bIns="45716" rtlCol="0"/>
          <a:lstStyle>
            <a:lvl1pPr algn="r">
              <a:defRPr sz="1200"/>
            </a:lvl1pPr>
          </a:lstStyle>
          <a:p>
            <a:fld id="{BAA02D4E-6364-41D7-B2C4-EAA37D15D9B9}" type="datetimeFigureOut">
              <a:rPr lang="pl-PL" smtClean="0"/>
              <a:pPr/>
              <a:t>11.05.2017</a:t>
            </a:fld>
            <a:endParaRPr lang="pl-PL"/>
          </a:p>
        </p:txBody>
      </p:sp>
      <p:sp>
        <p:nvSpPr>
          <p:cNvPr id="4" name="Symbol zastępczy obrazu slajdu 3"/>
          <p:cNvSpPr>
            <a:spLocks noGrp="1" noRot="1" noChangeAspect="1"/>
          </p:cNvSpPr>
          <p:nvPr>
            <p:ph type="sldImg" idx="2"/>
          </p:nvPr>
        </p:nvSpPr>
        <p:spPr>
          <a:xfrm>
            <a:off x="901700" y="739775"/>
            <a:ext cx="4927600" cy="3695700"/>
          </a:xfrm>
          <a:prstGeom prst="rect">
            <a:avLst/>
          </a:prstGeom>
          <a:noFill/>
          <a:ln w="12700">
            <a:solidFill>
              <a:prstClr val="black"/>
            </a:solidFill>
          </a:ln>
        </p:spPr>
        <p:txBody>
          <a:bodyPr vert="horz" lIns="91434" tIns="45716" rIns="91434" bIns="45716" rtlCol="0" anchor="ctr"/>
          <a:lstStyle/>
          <a:p>
            <a:endParaRPr lang="pl-PL"/>
          </a:p>
        </p:txBody>
      </p:sp>
      <p:sp>
        <p:nvSpPr>
          <p:cNvPr id="5" name="Symbol zastępczy notatek 4"/>
          <p:cNvSpPr>
            <a:spLocks noGrp="1"/>
          </p:cNvSpPr>
          <p:nvPr>
            <p:ph type="body" sz="quarter" idx="3"/>
          </p:nvPr>
        </p:nvSpPr>
        <p:spPr>
          <a:xfrm>
            <a:off x="673100" y="4681220"/>
            <a:ext cx="5384800" cy="4434840"/>
          </a:xfrm>
          <a:prstGeom prst="rect">
            <a:avLst/>
          </a:prstGeom>
        </p:spPr>
        <p:txBody>
          <a:bodyPr vert="horz" lIns="91434" tIns="45716" rIns="91434" bIns="45716" rtlCol="0">
            <a:normAutofit/>
          </a:body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6" name="Symbol zastępczy stopki 5"/>
          <p:cNvSpPr>
            <a:spLocks noGrp="1"/>
          </p:cNvSpPr>
          <p:nvPr>
            <p:ph type="ftr" sz="quarter" idx="4"/>
          </p:nvPr>
        </p:nvSpPr>
        <p:spPr>
          <a:xfrm>
            <a:off x="0" y="9360730"/>
            <a:ext cx="2916767" cy="492760"/>
          </a:xfrm>
          <a:prstGeom prst="rect">
            <a:avLst/>
          </a:prstGeom>
        </p:spPr>
        <p:txBody>
          <a:bodyPr vert="horz" lIns="91434" tIns="45716" rIns="91434" bIns="45716" rtlCol="0" anchor="b"/>
          <a:lstStyle>
            <a:lvl1pPr algn="l">
              <a:defRPr sz="1200"/>
            </a:lvl1pPr>
          </a:lstStyle>
          <a:p>
            <a:endParaRPr lang="pl-PL"/>
          </a:p>
        </p:txBody>
      </p:sp>
      <p:sp>
        <p:nvSpPr>
          <p:cNvPr id="7" name="Symbol zastępczy numeru slajdu 6"/>
          <p:cNvSpPr>
            <a:spLocks noGrp="1"/>
          </p:cNvSpPr>
          <p:nvPr>
            <p:ph type="sldNum" sz="quarter" idx="5"/>
          </p:nvPr>
        </p:nvSpPr>
        <p:spPr>
          <a:xfrm>
            <a:off x="3812676" y="9360730"/>
            <a:ext cx="2916767" cy="492760"/>
          </a:xfrm>
          <a:prstGeom prst="rect">
            <a:avLst/>
          </a:prstGeom>
        </p:spPr>
        <p:txBody>
          <a:bodyPr vert="horz" lIns="91434" tIns="45716" rIns="91434" bIns="45716" rtlCol="0" anchor="b"/>
          <a:lstStyle>
            <a:lvl1pPr algn="r">
              <a:defRPr sz="1200"/>
            </a:lvl1pPr>
          </a:lstStyle>
          <a:p>
            <a:fld id="{88A2E490-1900-4D0D-AF2B-2C7E5E1E3057}" type="slidenum">
              <a:rPr lang="pl-PL" smtClean="0"/>
              <a:pPr/>
              <a:t>‹#›</a:t>
            </a:fld>
            <a:endParaRPr lang="pl-PL"/>
          </a:p>
        </p:txBody>
      </p:sp>
    </p:spTree>
    <p:extLst>
      <p:ext uri="{BB962C8B-B14F-4D97-AF65-F5344CB8AC3E}">
        <p14:creationId xmlns:p14="http://schemas.microsoft.com/office/powerpoint/2010/main" val="40790647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ymbol zastępczy obrazu slajdu 1"/>
          <p:cNvSpPr>
            <a:spLocks noGrp="1" noRot="1" noChangeAspect="1"/>
          </p:cNvSpPr>
          <p:nvPr>
            <p:ph type="sldImg"/>
          </p:nvPr>
        </p:nvSpPr>
        <p:spPr/>
      </p:sp>
      <p:sp>
        <p:nvSpPr>
          <p:cNvPr id="3" name="Symbol zastępczy notatek 2"/>
          <p:cNvSpPr>
            <a:spLocks noGrp="1"/>
          </p:cNvSpPr>
          <p:nvPr>
            <p:ph type="body" idx="1"/>
          </p:nvPr>
        </p:nvSpPr>
        <p:spPr/>
        <p:txBody>
          <a:bodyPr/>
          <a:lstStyle/>
          <a:p>
            <a:r>
              <a:rPr lang="pl-PL" baseline="0" dirty="0" smtClean="0">
                <a:sym typeface="Wingdings" pitchFamily="2" charset="2"/>
              </a:rPr>
              <a:t>Wpisać program w ramach którego szkolenia są realizowane</a:t>
            </a:r>
          </a:p>
        </p:txBody>
      </p:sp>
      <p:sp>
        <p:nvSpPr>
          <p:cNvPr id="4" name="Symbol zastępczy numeru slajdu 3"/>
          <p:cNvSpPr>
            <a:spLocks noGrp="1"/>
          </p:cNvSpPr>
          <p:nvPr>
            <p:ph type="sldNum" sz="quarter" idx="10"/>
          </p:nvPr>
        </p:nvSpPr>
        <p:spPr/>
        <p:txBody>
          <a:bodyPr/>
          <a:lstStyle/>
          <a:p>
            <a:fld id="{88A2E490-1900-4D0D-AF2B-2C7E5E1E3057}" type="slidenum">
              <a:rPr lang="pl-PL" smtClean="0"/>
              <a:pPr/>
              <a:t>1</a:t>
            </a:fld>
            <a:endParaRPr lang="pl-PL"/>
          </a:p>
        </p:txBody>
      </p:sp>
    </p:spTree>
    <p:extLst>
      <p:ext uri="{BB962C8B-B14F-4D97-AF65-F5344CB8AC3E}">
        <p14:creationId xmlns:p14="http://schemas.microsoft.com/office/powerpoint/2010/main" val="2167902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1BAA4080-1E01-49D7-8695-F3A34D1AC800}" type="slidenum">
              <a:rPr lang="en-US" smtClean="0"/>
              <a:t>3</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20480B</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336699"/>
                </a:solidFill>
                <a:latin typeface="Arial"/>
              </a:rPr>
              <a:t>3: Introduction to JavaScript</a:t>
            </a:r>
            <a:endParaRPr lang="en-US" sz="1200" b="1" dirty="0">
              <a:solidFill>
                <a:srgbClr val="336699"/>
              </a:solidFill>
              <a:latin typeface="Arial"/>
            </a:endParaRPr>
          </a:p>
        </p:txBody>
      </p:sp>
    </p:spTree>
    <p:extLst>
      <p:ext uri="{BB962C8B-B14F-4D97-AF65-F5344CB8AC3E}">
        <p14:creationId xmlns:p14="http://schemas.microsoft.com/office/powerpoint/2010/main" val="708911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1BAA4080-1E01-49D7-8695-F3A34D1AC800}" type="slidenum">
              <a:rPr lang="en-US" smtClean="0"/>
              <a:t>16</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20480B</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336699"/>
                </a:solidFill>
                <a:latin typeface="Arial"/>
              </a:rPr>
              <a:t>3: Introduction to JavaScript</a:t>
            </a:r>
            <a:endParaRPr lang="en-US" sz="1200" b="1" dirty="0">
              <a:solidFill>
                <a:srgbClr val="336699"/>
              </a:solidFill>
              <a:latin typeface="Arial"/>
            </a:endParaRPr>
          </a:p>
        </p:txBody>
      </p:sp>
    </p:spTree>
    <p:extLst>
      <p:ext uri="{BB962C8B-B14F-4D97-AF65-F5344CB8AC3E}">
        <p14:creationId xmlns:p14="http://schemas.microsoft.com/office/powerpoint/2010/main" val="2562287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25938" y="73025"/>
            <a:ext cx="2466975" cy="1851025"/>
          </a:xfrm>
        </p:spPr>
      </p:sp>
      <p:sp>
        <p:nvSpPr>
          <p:cNvPr id="3" name="Notes Placeholder 2"/>
          <p:cNvSpPr>
            <a:spLocks noGrp="1"/>
          </p:cNvSpPr>
          <p:nvPr>
            <p:ph type="body" idx="1"/>
          </p:nvPr>
        </p:nvSpPr>
        <p:spPr>
          <a:xfrm>
            <a:off x="310896" y="2093975"/>
            <a:ext cx="6153912" cy="6604000"/>
          </a:xfrm>
        </p:spPr>
        <p:txBody>
          <a:bodyPr>
            <a:noAutofit/>
          </a:bodyPr>
          <a:lstStyle/>
          <a:p>
            <a:pPr>
              <a:lnSpc>
                <a:spcPct val="115000"/>
              </a:lnSpc>
              <a:spcAft>
                <a:spcPts val="1000"/>
              </a:spcAft>
            </a:pPr>
            <a:endParaRPr lang="en-US" sz="1000" dirty="0">
              <a:latin typeface="Arial"/>
              <a:ea typeface="Calibri"/>
              <a:cs typeface="Times New Roman"/>
            </a:endParaRPr>
          </a:p>
        </p:txBody>
      </p:sp>
      <p:sp>
        <p:nvSpPr>
          <p:cNvPr id="4" name="Slide Number Placeholder 3"/>
          <p:cNvSpPr>
            <a:spLocks noGrp="1"/>
          </p:cNvSpPr>
          <p:nvPr>
            <p:ph type="sldNum" sz="quarter" idx="10"/>
          </p:nvPr>
        </p:nvSpPr>
        <p:spPr/>
        <p:txBody>
          <a:bodyPr/>
          <a:lstStyle/>
          <a:p>
            <a:fld id="{1BAA4080-1E01-49D7-8695-F3A34D1AC800}" type="slidenum">
              <a:rPr lang="en-US" smtClean="0"/>
              <a:t>159</a:t>
            </a:fld>
            <a:endParaRPr lang="en-US" dirty="0"/>
          </a:p>
        </p:txBody>
      </p:sp>
      <p:sp>
        <p:nvSpPr>
          <p:cNvPr id="5" name="Rectangle 4"/>
          <p:cNvSpPr/>
          <p:nvPr/>
        </p:nvSpPr>
        <p:spPr>
          <a:xfrm>
            <a:off x="0" y="0"/>
            <a:ext cx="3038475" cy="222250"/>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000000"/>
                </a:solidFill>
                <a:latin typeface="Arial"/>
              </a:rPr>
              <a:t>20480B</a:t>
            </a:r>
            <a:endParaRPr lang="en-US" sz="1200" b="1" dirty="0">
              <a:solidFill>
                <a:srgbClr val="000000"/>
              </a:solidFill>
              <a:latin typeface="Arial"/>
            </a:endParaRPr>
          </a:p>
        </p:txBody>
      </p:sp>
      <p:sp>
        <p:nvSpPr>
          <p:cNvPr id="6" name="Rectangle 5"/>
          <p:cNvSpPr/>
          <p:nvPr/>
        </p:nvSpPr>
        <p:spPr>
          <a:xfrm>
            <a:off x="0" y="238125"/>
            <a:ext cx="3038475" cy="347663"/>
          </a:xfrm>
          <a:prstGeom prst="rect">
            <a:avLst/>
          </a:prstGeom>
          <a:noFill/>
          <a:ln w="25400" cap="flat" cmpd="sng" algn="ctr">
            <a:noFill/>
            <a:prstDash val="solid"/>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rgbClr val="336699"/>
                </a:solidFill>
                <a:latin typeface="Arial"/>
              </a:rPr>
              <a:t>3: Introduction to JavaScript</a:t>
            </a:r>
            <a:endParaRPr lang="en-US" sz="1200" b="1" dirty="0">
              <a:solidFill>
                <a:srgbClr val="336699"/>
              </a:solidFill>
              <a:latin typeface="Arial"/>
            </a:endParaRPr>
          </a:p>
        </p:txBody>
      </p:sp>
    </p:spTree>
    <p:extLst>
      <p:ext uri="{BB962C8B-B14F-4D97-AF65-F5344CB8AC3E}">
        <p14:creationId xmlns:p14="http://schemas.microsoft.com/office/powerpoint/2010/main" val="196934275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ajd tytułowy">
    <p:bg>
      <p:bgPr>
        <a:blipFill dpi="0" rotWithShape="1">
          <a:blip r:embed="rId2" cstate="print">
            <a:lum/>
          </a:blip>
          <a:srcRect/>
          <a:stretch>
            <a:fillRect/>
          </a:stretch>
        </a:blipFill>
        <a:effectLst/>
      </p:bgPr>
    </p:bg>
    <p:spTree>
      <p:nvGrpSpPr>
        <p:cNvPr id="1" name=""/>
        <p:cNvGrpSpPr/>
        <p:nvPr/>
      </p:nvGrpSpPr>
      <p:grpSpPr>
        <a:xfrm>
          <a:off x="0" y="0"/>
          <a:ext cx="0" cy="0"/>
          <a:chOff x="0" y="0"/>
          <a:chExt cx="0" cy="0"/>
        </a:xfrm>
      </p:grpSpPr>
      <p:sp>
        <p:nvSpPr>
          <p:cNvPr id="2" name="Tytuł 1"/>
          <p:cNvSpPr>
            <a:spLocks noGrp="1"/>
          </p:cNvSpPr>
          <p:nvPr>
            <p:ph type="ctrTitle"/>
          </p:nvPr>
        </p:nvSpPr>
        <p:spPr>
          <a:xfrm>
            <a:off x="685800" y="2130425"/>
            <a:ext cx="7772400" cy="1470025"/>
          </a:xfrm>
        </p:spPr>
        <p:txBody>
          <a:bodyPr/>
          <a:lstStyle>
            <a:lvl1pPr>
              <a:defRPr b="1">
                <a:solidFill>
                  <a:srgbClr val="FFC000"/>
                </a:solidFill>
              </a:defRPr>
            </a:lvl1pPr>
          </a:lstStyle>
          <a:p>
            <a:r>
              <a:rPr lang="pl-PL" dirty="0" smtClean="0"/>
              <a:t>Kliknij, aby edytować styl</a:t>
            </a:r>
            <a:endParaRPr lang="pl-PL" dirty="0"/>
          </a:p>
        </p:txBody>
      </p:sp>
      <p:sp>
        <p:nvSpPr>
          <p:cNvPr id="3" name="Podtytuł 2"/>
          <p:cNvSpPr>
            <a:spLocks noGrp="1"/>
          </p:cNvSpPr>
          <p:nvPr>
            <p:ph type="subTitle" idx="1"/>
          </p:nvPr>
        </p:nvSpPr>
        <p:spPr>
          <a:xfrm>
            <a:off x="1371600" y="3886200"/>
            <a:ext cx="6400800" cy="1752600"/>
          </a:xfrm>
        </p:spPr>
        <p:txBody>
          <a:bodyPr/>
          <a:lstStyle>
            <a:lvl1pPr marL="0" indent="0" algn="ctr">
              <a:buNone/>
              <a:defRPr>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l-PL" dirty="0" smtClean="0"/>
              <a:t>Kliknij, aby edytować styl wzorca podtytułu</a:t>
            </a:r>
            <a:endParaRPr lang="pl-PL" dirty="0"/>
          </a:p>
        </p:txBody>
      </p:sp>
      <p:sp>
        <p:nvSpPr>
          <p:cNvPr id="6" name="Symbol zastępczy numeru slajdu 5"/>
          <p:cNvSpPr>
            <a:spLocks noGrp="1"/>
          </p:cNvSpPr>
          <p:nvPr>
            <p:ph type="sldNum" sz="quarter" idx="12"/>
          </p:nvPr>
        </p:nvSpPr>
        <p:spPr/>
        <p:txBody>
          <a:bodyPr/>
          <a:lstStyle/>
          <a:p>
            <a:fld id="{5BE6FE46-3B9B-4206-82B5-759EAD36C801}" type="slidenum">
              <a:rPr lang="pl-PL" smtClean="0"/>
              <a:pPr/>
              <a:t>‹#›</a:t>
            </a:fld>
            <a:endParaRPr lang="pl-PL"/>
          </a:p>
        </p:txBody>
      </p:sp>
      <p:sp>
        <p:nvSpPr>
          <p:cNvPr id="4" name="Symbol zastępczy daty 3"/>
          <p:cNvSpPr>
            <a:spLocks noGrp="1"/>
          </p:cNvSpPr>
          <p:nvPr>
            <p:ph type="dt" sz="half" idx="10"/>
          </p:nvPr>
        </p:nvSpPr>
        <p:spPr>
          <a:xfrm>
            <a:off x="457200" y="6356350"/>
            <a:ext cx="1042966" cy="365125"/>
          </a:xfrm>
          <a:prstGeom prst="rect">
            <a:avLst/>
          </a:prstGeom>
        </p:spPr>
        <p:txBody>
          <a:bodyPr/>
          <a:lstStyle/>
          <a:p>
            <a:r>
              <a:rPr lang="pl-PL" dirty="0" smtClean="0"/>
              <a:t>2009-08-24</a:t>
            </a:r>
            <a:endParaRPr lang="pl-PL" dirty="0"/>
          </a:p>
        </p:txBody>
      </p:sp>
      <p:sp>
        <p:nvSpPr>
          <p:cNvPr id="5" name="Symbol zastępczy stopki 4"/>
          <p:cNvSpPr>
            <a:spLocks noGrp="1"/>
          </p:cNvSpPr>
          <p:nvPr>
            <p:ph type="ftr" sz="quarter" idx="11"/>
          </p:nvPr>
        </p:nvSpPr>
        <p:spPr>
          <a:xfrm>
            <a:off x="1714480" y="6356350"/>
            <a:ext cx="5500726" cy="365125"/>
          </a:xfrm>
          <a:prstGeom prst="rect">
            <a:avLst/>
          </a:prstGeom>
        </p:spPr>
        <p:txBody>
          <a:bodyPr/>
          <a:lstStyle>
            <a:lvl1pPr>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lgn="l">
              <a:defRPr cap="small" baseline="0"/>
            </a:lvl1pPr>
          </a:lstStyle>
          <a:p>
            <a:r>
              <a:rPr lang="pl-PL" dirty="0" smtClean="0"/>
              <a:t>Kliknij, aby edytować styl</a:t>
            </a:r>
            <a:endParaRPr lang="pl-PL" dirty="0"/>
          </a:p>
        </p:txBody>
      </p:sp>
      <p:sp>
        <p:nvSpPr>
          <p:cNvPr id="3" name="Symbol zastępczy tytułu pionowego 2"/>
          <p:cNvSpPr>
            <a:spLocks noGrp="1"/>
          </p:cNvSpPr>
          <p:nvPr>
            <p:ph type="body" orient="vert" idx="1"/>
          </p:nvPr>
        </p:nvSpPr>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6" name="Symbol zastępczy numeru slajdu 5"/>
          <p:cNvSpPr>
            <a:spLocks noGrp="1"/>
          </p:cNvSpPr>
          <p:nvPr>
            <p:ph type="sldNum" sz="quarter" idx="12"/>
          </p:nvPr>
        </p:nvSpPr>
        <p:spPr/>
        <p:txBody>
          <a:bodyPr/>
          <a:lstStyle/>
          <a:p>
            <a:fld id="{5BE6FE46-3B9B-4206-82B5-759EAD36C801}" type="slidenum">
              <a:rPr lang="pl-PL" smtClean="0"/>
              <a:pPr/>
              <a:t>‹#›</a:t>
            </a:fld>
            <a:endParaRPr lang="pl-PL"/>
          </a:p>
        </p:txBody>
      </p:sp>
      <p:sp>
        <p:nvSpPr>
          <p:cNvPr id="9" name="Symbol zastępczy daty 3"/>
          <p:cNvSpPr>
            <a:spLocks noGrp="1"/>
          </p:cNvSpPr>
          <p:nvPr>
            <p:ph type="dt" sz="half" idx="2"/>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10"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Tytuł pionowy 1"/>
          <p:cNvSpPr>
            <a:spLocks noGrp="1"/>
          </p:cNvSpPr>
          <p:nvPr>
            <p:ph type="title" orient="vert"/>
          </p:nvPr>
        </p:nvSpPr>
        <p:spPr>
          <a:xfrm>
            <a:off x="6629400" y="274638"/>
            <a:ext cx="2057400" cy="5851525"/>
          </a:xfrm>
        </p:spPr>
        <p:txBody>
          <a:bodyPr vert="eaVert"/>
          <a:lstStyle/>
          <a:p>
            <a:r>
              <a:rPr lang="pl-PL" smtClean="0"/>
              <a:t>Kliknij, aby edytować styl</a:t>
            </a:r>
            <a:endParaRPr lang="pl-PL"/>
          </a:p>
        </p:txBody>
      </p:sp>
      <p:sp>
        <p:nvSpPr>
          <p:cNvPr id="3" name="Symbol zastępczy tytułu pionowego 2"/>
          <p:cNvSpPr>
            <a:spLocks noGrp="1"/>
          </p:cNvSpPr>
          <p:nvPr>
            <p:ph type="body" orient="vert" idx="1"/>
          </p:nvPr>
        </p:nvSpPr>
        <p:spPr>
          <a:xfrm>
            <a:off x="457200" y="274638"/>
            <a:ext cx="6019800" cy="5851525"/>
          </a:xfrm>
        </p:spPr>
        <p:txBody>
          <a:bodyPr vert="eaVert"/>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6" name="Symbol zastępczy numeru slajdu 5"/>
          <p:cNvSpPr>
            <a:spLocks noGrp="1"/>
          </p:cNvSpPr>
          <p:nvPr>
            <p:ph type="sldNum" sz="quarter" idx="12"/>
          </p:nvPr>
        </p:nvSpPr>
        <p:spPr/>
        <p:txBody>
          <a:bodyPr/>
          <a:lstStyle/>
          <a:p>
            <a:fld id="{5BE6FE46-3B9B-4206-82B5-759EAD36C801}" type="slidenum">
              <a:rPr lang="pl-PL" smtClean="0"/>
              <a:pPr/>
              <a:t>‹#›</a:t>
            </a:fld>
            <a:endParaRPr lang="pl-PL"/>
          </a:p>
        </p:txBody>
      </p:sp>
      <p:sp>
        <p:nvSpPr>
          <p:cNvPr id="9" name="Symbol zastępczy daty 3"/>
          <p:cNvSpPr>
            <a:spLocks noGrp="1"/>
          </p:cNvSpPr>
          <p:nvPr>
            <p:ph type="dt" sz="half" idx="2"/>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10"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Układ niestandardowy">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smtClean="0"/>
              <a:t>Kliknij, aby edytować styl</a:t>
            </a:r>
            <a:endParaRPr lang="pl-PL"/>
          </a:p>
        </p:txBody>
      </p:sp>
      <p:sp>
        <p:nvSpPr>
          <p:cNvPr id="3" name="Symbol zastępczy numeru slajdu 2"/>
          <p:cNvSpPr>
            <a:spLocks noGrp="1"/>
          </p:cNvSpPr>
          <p:nvPr>
            <p:ph type="sldNum" sz="quarter" idx="10"/>
          </p:nvPr>
        </p:nvSpPr>
        <p:spPr/>
        <p:txBody>
          <a:bodyPr/>
          <a:lstStyle/>
          <a:p>
            <a:fld id="{5BE6FE46-3B9B-4206-82B5-759EAD36C801}" type="slidenum">
              <a:rPr lang="pl-PL" smtClean="0"/>
              <a:pPr/>
              <a:t>‹#›</a:t>
            </a:fld>
            <a:endParaRPr lang="pl-PL" dirty="0"/>
          </a:p>
        </p:txBody>
      </p:sp>
      <p:sp>
        <p:nvSpPr>
          <p:cNvPr id="4" name="Symbol zastępczy daty 3"/>
          <p:cNvSpPr>
            <a:spLocks noGrp="1"/>
          </p:cNvSpPr>
          <p:nvPr>
            <p:ph type="dt" sz="half" idx="11"/>
          </p:nvPr>
        </p:nvSpPr>
        <p:spPr/>
        <p:txBody>
          <a:bodyPr/>
          <a:lstStyle/>
          <a:p>
            <a:fld id="{30220822-C7B1-4B9A-B160-B13F84B4A62E}" type="datetime1">
              <a:rPr lang="pl-PL" smtClean="0"/>
              <a:t>11.05.2017</a:t>
            </a:fld>
            <a:endParaRPr lang="pl-PL" dirty="0"/>
          </a:p>
        </p:txBody>
      </p:sp>
      <p:sp>
        <p:nvSpPr>
          <p:cNvPr id="5" name="Symbol zastępczy stopki 4"/>
          <p:cNvSpPr>
            <a:spLocks noGrp="1"/>
          </p:cNvSpPr>
          <p:nvPr>
            <p:ph type="ftr" sz="quarter" idx="12"/>
          </p:nvPr>
        </p:nvSpPr>
        <p:spPr/>
        <p:txBody>
          <a:bodyPr/>
          <a:lstStyle/>
          <a:p>
            <a:r>
              <a:rPr lang="en-US" b="1" dirty="0" smtClean="0"/>
              <a:t>Department of Business Informatics | University of </a:t>
            </a:r>
            <a:r>
              <a:rPr lang="en-US" b="1" dirty="0" err="1" smtClean="0"/>
              <a:t>Gdańsk</a:t>
            </a:r>
            <a:endParaRPr lang="pl-PL" dirty="0"/>
          </a:p>
        </p:txBody>
      </p:sp>
    </p:spTree>
    <p:extLst>
      <p:ext uri="{BB962C8B-B14F-4D97-AF65-F5344CB8AC3E}">
        <p14:creationId xmlns:p14="http://schemas.microsoft.com/office/powerpoint/2010/main" val="23782594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Text Placeholder 2"/>
          <p:cNvSpPr>
            <a:spLocks noGrp="1"/>
          </p:cNvSpPr>
          <p:nvPr>
            <p:ph type="body"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8064552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lgn="l">
              <a:defRPr cap="small" baseline="0"/>
            </a:lvl1pPr>
          </a:lstStyle>
          <a:p>
            <a:r>
              <a:rPr lang="pl-PL" dirty="0" smtClean="0"/>
              <a:t>Kliknij, aby edytować styl</a:t>
            </a:r>
            <a:endParaRPr lang="pl-PL" dirty="0"/>
          </a:p>
        </p:txBody>
      </p:sp>
      <p:sp>
        <p:nvSpPr>
          <p:cNvPr id="3" name="Symbol zastępczy zawartości 2"/>
          <p:cNvSpPr>
            <a:spLocks noGrp="1"/>
          </p:cNvSpPr>
          <p:nvPr>
            <p:ph idx="1"/>
          </p:nvPr>
        </p:nvSpPr>
        <p:spPr/>
        <p:txBody>
          <a:body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pl-PL" dirty="0"/>
          </a:p>
        </p:txBody>
      </p:sp>
      <p:sp>
        <p:nvSpPr>
          <p:cNvPr id="6" name="Symbol zastępczy numeru slajdu 5"/>
          <p:cNvSpPr>
            <a:spLocks noGrp="1"/>
          </p:cNvSpPr>
          <p:nvPr>
            <p:ph type="sldNum" sz="quarter" idx="12"/>
          </p:nvPr>
        </p:nvSpPr>
        <p:spPr/>
        <p:txBody>
          <a:bodyPr/>
          <a:lstStyle/>
          <a:p>
            <a:fld id="{5BE6FE46-3B9B-4206-82B5-759EAD36C801}" type="slidenum">
              <a:rPr lang="pl-PL" smtClean="0"/>
              <a:pPr/>
              <a:t>‹#›</a:t>
            </a:fld>
            <a:endParaRPr lang="pl-PL"/>
          </a:p>
        </p:txBody>
      </p:sp>
      <p:sp>
        <p:nvSpPr>
          <p:cNvPr id="11" name="Symbol zastępczy daty 3"/>
          <p:cNvSpPr>
            <a:spLocks noGrp="1"/>
          </p:cNvSpPr>
          <p:nvPr>
            <p:ph type="dt" sz="half" idx="2"/>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12"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ytuł 1"/>
          <p:cNvSpPr>
            <a:spLocks noGrp="1"/>
          </p:cNvSpPr>
          <p:nvPr>
            <p:ph type="title"/>
          </p:nvPr>
        </p:nvSpPr>
        <p:spPr>
          <a:xfrm>
            <a:off x="722313" y="4406900"/>
            <a:ext cx="7772400" cy="1362075"/>
          </a:xfrm>
        </p:spPr>
        <p:txBody>
          <a:bodyPr anchor="t"/>
          <a:lstStyle>
            <a:lvl1pPr algn="l">
              <a:defRPr sz="4000" b="1" cap="all"/>
            </a:lvl1pPr>
          </a:lstStyle>
          <a:p>
            <a:r>
              <a:rPr lang="pl-PL" dirty="0" smtClean="0"/>
              <a:t>Kliknij, aby edytować styl</a:t>
            </a:r>
            <a:endParaRPr lang="pl-PL" dirty="0"/>
          </a:p>
        </p:txBody>
      </p:sp>
      <p:sp>
        <p:nvSpPr>
          <p:cNvPr id="3" name="Symbol zastępczy tekstu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l-PL" smtClean="0"/>
              <a:t>Kliknij, aby edytować style wzorca tekstu</a:t>
            </a:r>
          </a:p>
        </p:txBody>
      </p:sp>
      <p:sp>
        <p:nvSpPr>
          <p:cNvPr id="6" name="Symbol zastępczy numeru slajdu 5"/>
          <p:cNvSpPr>
            <a:spLocks noGrp="1"/>
          </p:cNvSpPr>
          <p:nvPr>
            <p:ph type="sldNum" sz="quarter" idx="12"/>
          </p:nvPr>
        </p:nvSpPr>
        <p:spPr/>
        <p:txBody>
          <a:bodyPr/>
          <a:lstStyle/>
          <a:p>
            <a:fld id="{5BE6FE46-3B9B-4206-82B5-759EAD36C801}" type="slidenum">
              <a:rPr lang="pl-PL" smtClean="0"/>
              <a:pPr/>
              <a:t>‹#›</a:t>
            </a:fld>
            <a:endParaRPr lang="pl-PL"/>
          </a:p>
        </p:txBody>
      </p:sp>
      <p:sp>
        <p:nvSpPr>
          <p:cNvPr id="9" name="Symbol zastępczy daty 3"/>
          <p:cNvSpPr>
            <a:spLocks noGrp="1"/>
          </p:cNvSpPr>
          <p:nvPr>
            <p:ph type="dt" sz="half" idx="2"/>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10"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lgn="l">
              <a:defRPr cap="small" baseline="0"/>
            </a:lvl1pPr>
          </a:lstStyle>
          <a:p>
            <a:r>
              <a:rPr lang="pl-PL" dirty="0" smtClean="0"/>
              <a:t>Kliknij, aby edytować styl</a:t>
            </a:r>
            <a:endParaRPr lang="pl-PL" dirty="0"/>
          </a:p>
        </p:txBody>
      </p:sp>
      <p:sp>
        <p:nvSpPr>
          <p:cNvPr id="3" name="Symbol zastępczy zawartości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zawartości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7" name="Symbol zastępczy numeru slajdu 6"/>
          <p:cNvSpPr>
            <a:spLocks noGrp="1"/>
          </p:cNvSpPr>
          <p:nvPr>
            <p:ph type="sldNum" sz="quarter" idx="12"/>
          </p:nvPr>
        </p:nvSpPr>
        <p:spPr/>
        <p:txBody>
          <a:bodyPr/>
          <a:lstStyle/>
          <a:p>
            <a:fld id="{5BE6FE46-3B9B-4206-82B5-759EAD36C801}" type="slidenum">
              <a:rPr lang="pl-PL" smtClean="0"/>
              <a:pPr/>
              <a:t>‹#›</a:t>
            </a:fld>
            <a:endParaRPr lang="pl-PL"/>
          </a:p>
        </p:txBody>
      </p:sp>
      <p:sp>
        <p:nvSpPr>
          <p:cNvPr id="10" name="Symbol zastępczy daty 3"/>
          <p:cNvSpPr>
            <a:spLocks noGrp="1"/>
          </p:cNvSpPr>
          <p:nvPr>
            <p:ph type="dt" sz="half" idx="13"/>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11"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lgn="l">
              <a:defRPr cap="small" baseline="0"/>
            </a:lvl1pPr>
          </a:lstStyle>
          <a:p>
            <a:r>
              <a:rPr lang="pl-PL" dirty="0" smtClean="0"/>
              <a:t>Kliknij, aby edytować styl</a:t>
            </a:r>
            <a:endParaRPr lang="pl-PL" dirty="0"/>
          </a:p>
        </p:txBody>
      </p:sp>
      <p:sp>
        <p:nvSpPr>
          <p:cNvPr id="3" name="Symbol zastępczy tekstu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4" name="Symbol zastępczy zawartości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5" name="Symbol zastępczy tekstu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l-PL" smtClean="0"/>
              <a:t>Kliknij, aby edytować style wzorca tekstu</a:t>
            </a:r>
          </a:p>
        </p:txBody>
      </p:sp>
      <p:sp>
        <p:nvSpPr>
          <p:cNvPr id="6" name="Symbol zastępczy zawartości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9" name="Symbol zastępczy numeru slajdu 8"/>
          <p:cNvSpPr>
            <a:spLocks noGrp="1"/>
          </p:cNvSpPr>
          <p:nvPr>
            <p:ph type="sldNum" sz="quarter" idx="12"/>
          </p:nvPr>
        </p:nvSpPr>
        <p:spPr/>
        <p:txBody>
          <a:bodyPr/>
          <a:lstStyle/>
          <a:p>
            <a:fld id="{5BE6FE46-3B9B-4206-82B5-759EAD36C801}" type="slidenum">
              <a:rPr lang="pl-PL" smtClean="0"/>
              <a:pPr/>
              <a:t>‹#›</a:t>
            </a:fld>
            <a:endParaRPr lang="pl-PL"/>
          </a:p>
        </p:txBody>
      </p:sp>
      <p:sp>
        <p:nvSpPr>
          <p:cNvPr id="12" name="Symbol zastępczy daty 3"/>
          <p:cNvSpPr>
            <a:spLocks noGrp="1"/>
          </p:cNvSpPr>
          <p:nvPr>
            <p:ph type="dt" sz="half" idx="13"/>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13" name="Symbol zastępczy stopki 4"/>
          <p:cNvSpPr>
            <a:spLocks noGrp="1"/>
          </p:cNvSpPr>
          <p:nvPr>
            <p:ph type="ftr" sz="quarter" idx="14"/>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lvl1pPr algn="l">
              <a:defRPr cap="small" baseline="0"/>
            </a:lvl1pPr>
          </a:lstStyle>
          <a:p>
            <a:r>
              <a:rPr lang="pl-PL" dirty="0" smtClean="0"/>
              <a:t>Kliknij, aby edytować styl</a:t>
            </a:r>
            <a:endParaRPr lang="pl-PL" dirty="0"/>
          </a:p>
        </p:txBody>
      </p:sp>
      <p:sp>
        <p:nvSpPr>
          <p:cNvPr id="5" name="Symbol zastępczy numeru slajdu 4"/>
          <p:cNvSpPr>
            <a:spLocks noGrp="1"/>
          </p:cNvSpPr>
          <p:nvPr>
            <p:ph type="sldNum" sz="quarter" idx="12"/>
          </p:nvPr>
        </p:nvSpPr>
        <p:spPr/>
        <p:txBody>
          <a:bodyPr/>
          <a:lstStyle/>
          <a:p>
            <a:fld id="{5BE6FE46-3B9B-4206-82B5-759EAD36C801}" type="slidenum">
              <a:rPr lang="pl-PL" smtClean="0"/>
              <a:pPr/>
              <a:t>‹#›</a:t>
            </a:fld>
            <a:endParaRPr lang="pl-PL"/>
          </a:p>
        </p:txBody>
      </p:sp>
      <p:sp>
        <p:nvSpPr>
          <p:cNvPr id="8" name="Symbol zastępczy daty 3"/>
          <p:cNvSpPr>
            <a:spLocks noGrp="1"/>
          </p:cNvSpPr>
          <p:nvPr>
            <p:ph type="dt" sz="half" idx="2"/>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9"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4" name="Symbol zastępczy numeru slajdu 3"/>
          <p:cNvSpPr>
            <a:spLocks noGrp="1"/>
          </p:cNvSpPr>
          <p:nvPr>
            <p:ph type="sldNum" sz="quarter" idx="12"/>
          </p:nvPr>
        </p:nvSpPr>
        <p:spPr/>
        <p:txBody>
          <a:bodyPr/>
          <a:lstStyle/>
          <a:p>
            <a:fld id="{5BE6FE46-3B9B-4206-82B5-759EAD36C801}" type="slidenum">
              <a:rPr lang="pl-PL" smtClean="0"/>
              <a:pPr/>
              <a:t>‹#›</a:t>
            </a:fld>
            <a:endParaRPr lang="pl-PL"/>
          </a:p>
        </p:txBody>
      </p:sp>
      <p:sp>
        <p:nvSpPr>
          <p:cNvPr id="7" name="Symbol zastępczy daty 3"/>
          <p:cNvSpPr>
            <a:spLocks noGrp="1"/>
          </p:cNvSpPr>
          <p:nvPr>
            <p:ph type="dt" sz="half" idx="2"/>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8"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457200" y="273050"/>
            <a:ext cx="3008313" cy="1162050"/>
          </a:xfrm>
        </p:spPr>
        <p:txBody>
          <a:bodyPr anchor="b"/>
          <a:lstStyle>
            <a:lvl1pPr algn="l">
              <a:defRPr sz="2000" b="1"/>
            </a:lvl1pPr>
          </a:lstStyle>
          <a:p>
            <a:r>
              <a:rPr lang="pl-PL" smtClean="0"/>
              <a:t>Kliknij, aby edytować styl</a:t>
            </a:r>
            <a:endParaRPr lang="pl-PL"/>
          </a:p>
        </p:txBody>
      </p:sp>
      <p:sp>
        <p:nvSpPr>
          <p:cNvPr id="3" name="Symbol zastępczy zawartości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l-PL" smtClean="0"/>
              <a:t>Kliknij, aby edytować style wzorca tekstu</a:t>
            </a:r>
          </a:p>
          <a:p>
            <a:pPr lvl="1"/>
            <a:r>
              <a:rPr lang="pl-PL" smtClean="0"/>
              <a:t>Drugi poziom</a:t>
            </a:r>
          </a:p>
          <a:p>
            <a:pPr lvl="2"/>
            <a:r>
              <a:rPr lang="pl-PL" smtClean="0"/>
              <a:t>Trzeci poziom</a:t>
            </a:r>
          </a:p>
          <a:p>
            <a:pPr lvl="3"/>
            <a:r>
              <a:rPr lang="pl-PL" smtClean="0"/>
              <a:t>Czwarty poziom</a:t>
            </a:r>
          </a:p>
          <a:p>
            <a:pPr lvl="4"/>
            <a:r>
              <a:rPr lang="pl-PL" smtClean="0"/>
              <a:t>Piąty poziom</a:t>
            </a:r>
            <a:endParaRPr lang="pl-PL"/>
          </a:p>
        </p:txBody>
      </p:sp>
      <p:sp>
        <p:nvSpPr>
          <p:cNvPr id="4" name="Symbol zastępczy tekstu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7" name="Symbol zastępczy numeru slajdu 6"/>
          <p:cNvSpPr>
            <a:spLocks noGrp="1"/>
          </p:cNvSpPr>
          <p:nvPr>
            <p:ph type="sldNum" sz="quarter" idx="12"/>
          </p:nvPr>
        </p:nvSpPr>
        <p:spPr/>
        <p:txBody>
          <a:bodyPr/>
          <a:lstStyle/>
          <a:p>
            <a:fld id="{5BE6FE46-3B9B-4206-82B5-759EAD36C801}" type="slidenum">
              <a:rPr lang="pl-PL" smtClean="0"/>
              <a:pPr/>
              <a:t>‹#›</a:t>
            </a:fld>
            <a:endParaRPr lang="pl-PL"/>
          </a:p>
        </p:txBody>
      </p:sp>
      <p:sp>
        <p:nvSpPr>
          <p:cNvPr id="10" name="Symbol zastępczy daty 3"/>
          <p:cNvSpPr>
            <a:spLocks noGrp="1"/>
          </p:cNvSpPr>
          <p:nvPr>
            <p:ph type="dt" sz="half" idx="13"/>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11"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ytuł 1"/>
          <p:cNvSpPr>
            <a:spLocks noGrp="1"/>
          </p:cNvSpPr>
          <p:nvPr>
            <p:ph type="title"/>
          </p:nvPr>
        </p:nvSpPr>
        <p:spPr>
          <a:xfrm>
            <a:off x="1792288" y="4800600"/>
            <a:ext cx="5486400" cy="566738"/>
          </a:xfrm>
        </p:spPr>
        <p:txBody>
          <a:bodyPr anchor="b"/>
          <a:lstStyle>
            <a:lvl1pPr algn="l">
              <a:defRPr sz="2000" b="1"/>
            </a:lvl1pPr>
          </a:lstStyle>
          <a:p>
            <a:r>
              <a:rPr lang="pl-PL" dirty="0" smtClean="0"/>
              <a:t>Kliknij, aby edytować styl</a:t>
            </a:r>
            <a:endParaRPr lang="pl-PL" dirty="0"/>
          </a:p>
        </p:txBody>
      </p:sp>
      <p:sp>
        <p:nvSpPr>
          <p:cNvPr id="3" name="Symbol zastępczy obrazu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l-PL"/>
          </a:p>
        </p:txBody>
      </p:sp>
      <p:sp>
        <p:nvSpPr>
          <p:cNvPr id="4" name="Symbol zastępczy tekstu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l-PL" smtClean="0"/>
              <a:t>Kliknij, aby edytować style wzorca tekstu</a:t>
            </a:r>
          </a:p>
        </p:txBody>
      </p:sp>
      <p:sp>
        <p:nvSpPr>
          <p:cNvPr id="7" name="Symbol zastępczy numeru slajdu 6"/>
          <p:cNvSpPr>
            <a:spLocks noGrp="1"/>
          </p:cNvSpPr>
          <p:nvPr>
            <p:ph type="sldNum" sz="quarter" idx="12"/>
          </p:nvPr>
        </p:nvSpPr>
        <p:spPr/>
        <p:txBody>
          <a:bodyPr/>
          <a:lstStyle/>
          <a:p>
            <a:fld id="{5BE6FE46-3B9B-4206-82B5-759EAD36C801}" type="slidenum">
              <a:rPr lang="pl-PL" smtClean="0"/>
              <a:pPr/>
              <a:t>‹#›</a:t>
            </a:fld>
            <a:endParaRPr lang="pl-PL"/>
          </a:p>
        </p:txBody>
      </p:sp>
      <p:sp>
        <p:nvSpPr>
          <p:cNvPr id="10" name="Symbol zastępczy daty 3"/>
          <p:cNvSpPr>
            <a:spLocks noGrp="1"/>
          </p:cNvSpPr>
          <p:nvPr>
            <p:ph type="dt" sz="half" idx="13"/>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r>
              <a:rPr lang="pl-PL" dirty="0" smtClean="0"/>
              <a:t>2010-12-02</a:t>
            </a:r>
            <a:endParaRPr lang="pl-PL" dirty="0"/>
          </a:p>
        </p:txBody>
      </p:sp>
      <p:sp>
        <p:nvSpPr>
          <p:cNvPr id="11"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Obraz 8" descr="Stopka - pasek.bmp"/>
          <p:cNvPicPr>
            <a:picLocks noChangeAspect="1"/>
          </p:cNvPicPr>
          <p:nvPr/>
        </p:nvPicPr>
        <p:blipFill>
          <a:blip r:embed="rId15" cstate="print"/>
          <a:stretch>
            <a:fillRect/>
          </a:stretch>
        </p:blipFill>
        <p:spPr>
          <a:xfrm>
            <a:off x="32" y="6163217"/>
            <a:ext cx="9144000" cy="694807"/>
          </a:xfrm>
          <a:prstGeom prst="rect">
            <a:avLst/>
          </a:prstGeom>
        </p:spPr>
      </p:pic>
      <p:sp>
        <p:nvSpPr>
          <p:cNvPr id="2" name="Symbol zastępczy tytułu 1"/>
          <p:cNvSpPr>
            <a:spLocks noGrp="1"/>
          </p:cNvSpPr>
          <p:nvPr>
            <p:ph type="title"/>
          </p:nvPr>
        </p:nvSpPr>
        <p:spPr>
          <a:xfrm>
            <a:off x="457200" y="571480"/>
            <a:ext cx="8229600" cy="571504"/>
          </a:xfrm>
          <a:prstGeom prst="rect">
            <a:avLst/>
          </a:prstGeom>
        </p:spPr>
        <p:txBody>
          <a:bodyPr vert="horz" lIns="91440" tIns="45720" rIns="91440" bIns="45720" rtlCol="0" anchor="ctr">
            <a:noAutofit/>
          </a:bodyPr>
          <a:lstStyle/>
          <a:p>
            <a:r>
              <a:rPr lang="pl-PL" dirty="0" smtClean="0"/>
              <a:t>Kliknij, aby edytować styl</a:t>
            </a:r>
            <a:endParaRPr lang="pl-PL" dirty="0"/>
          </a:p>
        </p:txBody>
      </p:sp>
      <p:sp>
        <p:nvSpPr>
          <p:cNvPr id="3" name="Symbol zastępczy tekstu 2"/>
          <p:cNvSpPr>
            <a:spLocks noGrp="1"/>
          </p:cNvSpPr>
          <p:nvPr>
            <p:ph type="body" idx="1"/>
          </p:nvPr>
        </p:nvSpPr>
        <p:spPr>
          <a:xfrm>
            <a:off x="457200" y="1285860"/>
            <a:ext cx="8229600" cy="4840303"/>
          </a:xfrm>
          <a:prstGeom prst="rect">
            <a:avLst/>
          </a:prstGeom>
        </p:spPr>
        <p:txBody>
          <a:bodyPr vert="horz" lIns="91440" tIns="45720" rIns="91440" bIns="45720" rtlCol="0">
            <a:normAutofit/>
          </a:body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pl-PL" dirty="0"/>
          </a:p>
        </p:txBody>
      </p:sp>
      <p:sp>
        <p:nvSpPr>
          <p:cNvPr id="6" name="Symbol zastępczy numeru slajdu 5"/>
          <p:cNvSpPr>
            <a:spLocks noGrp="1"/>
          </p:cNvSpPr>
          <p:nvPr>
            <p:ph type="sldNum" sz="quarter" idx="4"/>
          </p:nvPr>
        </p:nvSpPr>
        <p:spPr>
          <a:xfrm>
            <a:off x="7410456" y="6356350"/>
            <a:ext cx="1304948" cy="365125"/>
          </a:xfrm>
          <a:prstGeom prst="rect">
            <a:avLst/>
          </a:prstGeom>
        </p:spPr>
        <p:txBody>
          <a:bodyPr vert="horz" lIns="91440" tIns="45720" rIns="91440" bIns="45720" rtlCol="0" anchor="ctr"/>
          <a:lstStyle>
            <a:lvl1pPr algn="r">
              <a:defRPr sz="1200">
                <a:solidFill>
                  <a:schemeClr val="bg1"/>
                </a:solidFill>
              </a:defRPr>
            </a:lvl1pPr>
          </a:lstStyle>
          <a:p>
            <a:fld id="{5BE6FE46-3B9B-4206-82B5-759EAD36C801}" type="slidenum">
              <a:rPr lang="pl-PL" smtClean="0"/>
              <a:pPr/>
              <a:t>‹#›</a:t>
            </a:fld>
            <a:endParaRPr lang="pl-PL" dirty="0"/>
          </a:p>
        </p:txBody>
      </p:sp>
      <p:sp>
        <p:nvSpPr>
          <p:cNvPr id="19" name="Symbol zastępczy daty 3"/>
          <p:cNvSpPr>
            <a:spLocks noGrp="1"/>
          </p:cNvSpPr>
          <p:nvPr>
            <p:ph type="dt" sz="half" idx="2"/>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fld id="{30220822-C7B1-4B9A-B160-B13F84B4A62E}" type="datetime1">
              <a:rPr lang="pl-PL" smtClean="0"/>
              <a:t>11.05.2017</a:t>
            </a:fld>
            <a:endParaRPr lang="pl-PL" dirty="0"/>
          </a:p>
        </p:txBody>
      </p:sp>
      <p:sp>
        <p:nvSpPr>
          <p:cNvPr id="20"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2" r:id="rId13"/>
  </p:sldLayoutIdLst>
  <p:timing>
    <p:tnLst>
      <p:par>
        <p:cTn id="1" dur="indefinite" restart="never" nodeType="tmRoot"/>
      </p:par>
    </p:tnLst>
  </p:timing>
  <p:hf hdr="0"/>
  <p:txStyles>
    <p:titleStyle>
      <a:lvl1pPr algn="l" defTabSz="914400" rtl="0" eaLnBrk="1" latinLnBrk="0" hangingPunct="1">
        <a:spcBef>
          <a:spcPct val="0"/>
        </a:spcBef>
        <a:buNone/>
        <a:defRPr sz="3600" b="1" kern="1200" cap="small"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Obraz 8" descr="Stopka - pasek.bmp"/>
          <p:cNvPicPr>
            <a:picLocks noChangeAspect="1"/>
          </p:cNvPicPr>
          <p:nvPr/>
        </p:nvPicPr>
        <p:blipFill>
          <a:blip r:embed="rId2" cstate="print"/>
          <a:stretch>
            <a:fillRect/>
          </a:stretch>
        </p:blipFill>
        <p:spPr>
          <a:xfrm>
            <a:off x="32" y="6163217"/>
            <a:ext cx="9144000" cy="694807"/>
          </a:xfrm>
          <a:prstGeom prst="rect">
            <a:avLst/>
          </a:prstGeom>
        </p:spPr>
      </p:pic>
      <p:sp>
        <p:nvSpPr>
          <p:cNvPr id="2" name="Symbol zastępczy tytułu 1"/>
          <p:cNvSpPr>
            <a:spLocks noGrp="1"/>
          </p:cNvSpPr>
          <p:nvPr>
            <p:ph type="title"/>
          </p:nvPr>
        </p:nvSpPr>
        <p:spPr>
          <a:xfrm>
            <a:off x="457200" y="571480"/>
            <a:ext cx="8229600" cy="571504"/>
          </a:xfrm>
          <a:prstGeom prst="rect">
            <a:avLst/>
          </a:prstGeom>
        </p:spPr>
        <p:txBody>
          <a:bodyPr vert="horz" lIns="91440" tIns="45720" rIns="91440" bIns="45720" rtlCol="0" anchor="ctr">
            <a:noAutofit/>
          </a:bodyPr>
          <a:lstStyle/>
          <a:p>
            <a:r>
              <a:rPr lang="pl-PL" dirty="0" smtClean="0"/>
              <a:t>Kliknij, aby edytować styl</a:t>
            </a:r>
            <a:endParaRPr lang="pl-PL" dirty="0"/>
          </a:p>
        </p:txBody>
      </p:sp>
      <p:sp>
        <p:nvSpPr>
          <p:cNvPr id="3" name="Symbol zastępczy tekstu 2"/>
          <p:cNvSpPr>
            <a:spLocks noGrp="1"/>
          </p:cNvSpPr>
          <p:nvPr>
            <p:ph type="body" idx="1"/>
          </p:nvPr>
        </p:nvSpPr>
        <p:spPr>
          <a:xfrm>
            <a:off x="457200" y="1285860"/>
            <a:ext cx="8229600" cy="4840303"/>
          </a:xfrm>
          <a:prstGeom prst="rect">
            <a:avLst/>
          </a:prstGeom>
        </p:spPr>
        <p:txBody>
          <a:bodyPr vert="horz" lIns="91440" tIns="45720" rIns="91440" bIns="45720" rtlCol="0">
            <a:normAutofit/>
          </a:bodyPr>
          <a:lstStyle/>
          <a:p>
            <a:pPr lvl="0"/>
            <a:r>
              <a:rPr lang="pl-PL" dirty="0" smtClean="0"/>
              <a:t>Kliknij, aby edytować style wzorca tekstu</a:t>
            </a:r>
          </a:p>
          <a:p>
            <a:pPr lvl="1"/>
            <a:r>
              <a:rPr lang="pl-PL" dirty="0" smtClean="0"/>
              <a:t>Drugi poziom</a:t>
            </a:r>
          </a:p>
          <a:p>
            <a:pPr lvl="2"/>
            <a:r>
              <a:rPr lang="pl-PL" dirty="0" smtClean="0"/>
              <a:t>Trzeci poziom</a:t>
            </a:r>
          </a:p>
          <a:p>
            <a:pPr lvl="3"/>
            <a:r>
              <a:rPr lang="pl-PL" dirty="0" smtClean="0"/>
              <a:t>Czwarty poziom</a:t>
            </a:r>
          </a:p>
          <a:p>
            <a:pPr lvl="4"/>
            <a:r>
              <a:rPr lang="pl-PL" dirty="0" smtClean="0"/>
              <a:t>Piąty poziom</a:t>
            </a:r>
            <a:endParaRPr lang="pl-PL" dirty="0"/>
          </a:p>
        </p:txBody>
      </p:sp>
      <p:sp>
        <p:nvSpPr>
          <p:cNvPr id="6" name="Symbol zastępczy numeru slajdu 5"/>
          <p:cNvSpPr>
            <a:spLocks noGrp="1"/>
          </p:cNvSpPr>
          <p:nvPr>
            <p:ph type="sldNum" sz="quarter" idx="4"/>
          </p:nvPr>
        </p:nvSpPr>
        <p:spPr>
          <a:xfrm>
            <a:off x="7410456" y="6356350"/>
            <a:ext cx="1304948" cy="365125"/>
          </a:xfrm>
          <a:prstGeom prst="rect">
            <a:avLst/>
          </a:prstGeom>
        </p:spPr>
        <p:txBody>
          <a:bodyPr vert="horz" lIns="91440" tIns="45720" rIns="91440" bIns="45720" rtlCol="0" anchor="ctr"/>
          <a:lstStyle>
            <a:lvl1pPr algn="r">
              <a:defRPr sz="1200">
                <a:solidFill>
                  <a:schemeClr val="bg1"/>
                </a:solidFill>
              </a:defRPr>
            </a:lvl1pPr>
          </a:lstStyle>
          <a:p>
            <a:fld id="{5BE6FE46-3B9B-4206-82B5-759EAD36C801}" type="slidenum">
              <a:rPr lang="pl-PL" smtClean="0"/>
              <a:pPr/>
              <a:t>‹#›</a:t>
            </a:fld>
            <a:endParaRPr lang="pl-PL" dirty="0"/>
          </a:p>
        </p:txBody>
      </p:sp>
      <p:sp>
        <p:nvSpPr>
          <p:cNvPr id="19" name="Symbol zastępczy daty 3"/>
          <p:cNvSpPr>
            <a:spLocks noGrp="1"/>
          </p:cNvSpPr>
          <p:nvPr>
            <p:ph type="dt" sz="half" idx="2"/>
          </p:nvPr>
        </p:nvSpPr>
        <p:spPr>
          <a:xfrm>
            <a:off x="457200" y="6356350"/>
            <a:ext cx="1042966" cy="365125"/>
          </a:xfrm>
          <a:prstGeom prst="rect">
            <a:avLst/>
          </a:prstGeom>
        </p:spPr>
        <p:txBody>
          <a:bodyPr vert="horz" lIns="91440" tIns="45720" rIns="91440" bIns="45720" rtlCol="0" anchor="ctr"/>
          <a:lstStyle>
            <a:lvl1pPr algn="l">
              <a:defRPr sz="1200">
                <a:solidFill>
                  <a:schemeClr val="bg1"/>
                </a:solidFill>
              </a:defRPr>
            </a:lvl1pPr>
          </a:lstStyle>
          <a:p>
            <a:fld id="{30220822-C7B1-4B9A-B160-B13F84B4A62E}" type="datetime1">
              <a:rPr lang="pl-PL" smtClean="0"/>
              <a:t>11.05.2017</a:t>
            </a:fld>
            <a:endParaRPr lang="pl-PL" dirty="0"/>
          </a:p>
        </p:txBody>
      </p:sp>
      <p:sp>
        <p:nvSpPr>
          <p:cNvPr id="20" name="Symbol zastępczy stopki 4"/>
          <p:cNvSpPr>
            <a:spLocks noGrp="1"/>
          </p:cNvSpPr>
          <p:nvPr>
            <p:ph type="ftr" sz="quarter" idx="3"/>
          </p:nvPr>
        </p:nvSpPr>
        <p:spPr>
          <a:xfrm>
            <a:off x="1714480" y="6356350"/>
            <a:ext cx="5500726" cy="365125"/>
          </a:xfrm>
          <a:prstGeom prst="rect">
            <a:avLst/>
          </a:prstGeom>
        </p:spPr>
        <p:txBody>
          <a:bodyPr vert="horz" lIns="91440" tIns="45720" rIns="91440" bIns="45720" rtlCol="0" anchor="ctr"/>
          <a:lstStyle>
            <a:lvl1pPr algn="ctr">
              <a:defRPr sz="1200">
                <a:solidFill>
                  <a:schemeClr val="bg1"/>
                </a:solidFill>
              </a:defRPr>
            </a:lvl1pPr>
          </a:lstStyle>
          <a:p>
            <a:r>
              <a:rPr lang="en-US" b="1" dirty="0" smtClean="0"/>
              <a:t>Department of Business Informatics | University of </a:t>
            </a:r>
            <a:r>
              <a:rPr lang="en-US" b="1" dirty="0" err="1" smtClean="0"/>
              <a:t>Gdańsk</a:t>
            </a:r>
            <a:endParaRPr lang="pl-PL" dirty="0"/>
          </a:p>
        </p:txBody>
      </p:sp>
    </p:spTree>
  </p:cSld>
  <p:clrMap bg1="lt1" tx1="dk1" bg2="lt2" tx2="dk2" accent1="accent1" accent2="accent2" accent3="accent3" accent4="accent4" accent5="accent5" accent6="accent6" hlink="hlink" folHlink="folHlink"/>
  <p:hf hdr="0"/>
  <p:txStyles>
    <p:titleStyle>
      <a:lvl1pPr algn="l" defTabSz="914400" rtl="0" eaLnBrk="1" latinLnBrk="0" hangingPunct="1">
        <a:spcBef>
          <a:spcPct val="0"/>
        </a:spcBef>
        <a:buNone/>
        <a:defRPr sz="3600" b="1" kern="1200" cap="small" baseline="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l-P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hyperlink" Target="http://css4.rocks/" TargetMode="Externa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2.png"/><Relationship Id="rId4" Type="http://schemas.openxmlformats.org/officeDocument/2006/relationships/image" Target="../media/image10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hyperlink" Target="http://getbootstrap.com/css" TargetMode="Externa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hyperlink" Target="http://getbootstrap.com/css" TargetMode="Externa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5" Type="http://schemas.openxmlformats.org/officeDocument/2006/relationships/image" Target="../media/image114.png"/><Relationship Id="rId4" Type="http://schemas.openxmlformats.org/officeDocument/2006/relationships/image" Target="../media/image113.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hyperlink" Target="http://scout-app.io/" TargetMode="External"/><Relationship Id="rId2" Type="http://schemas.openxmlformats.org/officeDocument/2006/relationships/hyperlink" Target="http://compass-style.org/instal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hyperlink" Target="http://scout-app.io/" TargetMode="External"/><Relationship Id="rId2" Type="http://schemas.openxmlformats.org/officeDocument/2006/relationships/hyperlink" Target="https://github.com/Igosuki/compass-mixins" TargetMode="External"/><Relationship Id="rId1" Type="http://schemas.openxmlformats.org/officeDocument/2006/relationships/slideLayout" Target="../slideLayouts/slideLayout2.xml"/><Relationship Id="rId4" Type="http://schemas.openxmlformats.org/officeDocument/2006/relationships/hyperlink" Target="http://compass-style.org/install" TargetMode="Externa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compass-style.org/examples" TargetMode="Externa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s>
</file>

<file path=ppt/slides/_rels/slide1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hyperlink" Target="http://compass-style.org/examples" TargetMode="Externa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hyperlink" Target="http://compass-style.org/examples" TargetMode="External"/><Relationship Id="rId1" Type="http://schemas.openxmlformats.org/officeDocument/2006/relationships/slideLayout" Target="../slideLayouts/slideLayout2.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160.xml.rels><?xml version="1.0" encoding="UTF-8" standalone="yes"?>
<Relationships xmlns="http://schemas.openxmlformats.org/package/2006/relationships"><Relationship Id="rId2" Type="http://schemas.openxmlformats.org/officeDocument/2006/relationships/hyperlink" Target="http://lesscss.org/" TargetMode="Externa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mateuszkocz.github.io/3l/" TargetMode="External"/><Relationship Id="rId2" Type="http://schemas.openxmlformats.org/officeDocument/2006/relationships/hyperlink" Target="http://lesshat.com/" TargetMode="External"/><Relationship Id="rId1" Type="http://schemas.openxmlformats.org/officeDocument/2006/relationships/slideLayout" Target="../slideLayouts/slideLayout2.xml"/><Relationship Id="rId4" Type="http://schemas.openxmlformats.org/officeDocument/2006/relationships/hyperlink" Target="http://lesselements.com/" TargetMode="External"/></Relationships>
</file>

<file path=ppt/slides/_rels/slide162.xml.rels><?xml version="1.0" encoding="UTF-8" standalone="yes"?>
<Relationships xmlns="http://schemas.openxmlformats.org/package/2006/relationships"><Relationship Id="rId3" Type="http://schemas.openxmlformats.org/officeDocument/2006/relationships/hyperlink" Target="https://brew.sh/" TargetMode="External"/><Relationship Id="rId2" Type="http://schemas.openxmlformats.org/officeDocument/2006/relationships/hyperlink" Target="https://nodejs.org/en/" TargetMode="External"/><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8" Type="http://schemas.openxmlformats.org/officeDocument/2006/relationships/hyperlink" Target="https://github.com/sparanoid/cube.less" TargetMode="External"/><Relationship Id="rId13" Type="http://schemas.openxmlformats.org/officeDocument/2006/relationships/hyperlink" Target="http://lesshat.com/" TargetMode="External"/><Relationship Id="rId18" Type="http://schemas.openxmlformats.org/officeDocument/2006/relationships/hyperlink" Target="https://github.com/himedlooff/media-query-to-type" TargetMode="External"/><Relationship Id="rId26" Type="http://schemas.openxmlformats.org/officeDocument/2006/relationships/hyperlink" Target="https://github.com/amazingSurge/prelude-mixins" TargetMode="External"/><Relationship Id="rId3" Type="http://schemas.openxmlformats.org/officeDocument/2006/relationships/hyperlink" Target="https://github.com/joshuapekera/animate" TargetMode="External"/><Relationship Id="rId21" Type="http://schemas.openxmlformats.org/officeDocument/2006/relationships/hyperlink" Target="https://github.com/weinitz/More.less" TargetMode="External"/><Relationship Id="rId7" Type="http://schemas.openxmlformats.org/officeDocument/2006/relationships/hyperlink" Target="http://cssowl.owl-stars.com/" TargetMode="External"/><Relationship Id="rId12" Type="http://schemas.openxmlformats.org/officeDocument/2006/relationships/hyperlink" Target="http://lesselements.com/" TargetMode="External"/><Relationship Id="rId17" Type="http://schemas.openxmlformats.org/officeDocument/2006/relationships/hyperlink" Target="http://denysdovhan.github.io/LESS-Mix/" TargetMode="External"/><Relationship Id="rId25" Type="http://schemas.openxmlformats.org/officeDocument/2006/relationships/hyperlink" Target="http://getpreboot.com/" TargetMode="External"/><Relationship Id="rId2" Type="http://schemas.openxmlformats.org/officeDocument/2006/relationships/hyperlink" Target="http://mateuszkocz.github.io/3l/" TargetMode="External"/><Relationship Id="rId16" Type="http://schemas.openxmlformats.org/officeDocument/2006/relationships/hyperlink" Target="https://github.com/danielkatz/less-bidi" TargetMode="External"/><Relationship Id="rId20" Type="http://schemas.openxmlformats.org/officeDocument/2006/relationships/hyperlink" Target="https://github.com/roelvanhintum/More-Less" TargetMode="External"/><Relationship Id="rId1" Type="http://schemas.openxmlformats.org/officeDocument/2006/relationships/slideLayout" Target="../slideLayouts/slideLayout2.xml"/><Relationship Id="rId6" Type="http://schemas.openxmlformats.org/officeDocument/2006/relationships/hyperlink" Target="http://adodson.com/css-effects/" TargetMode="External"/><Relationship Id="rId11" Type="http://schemas.openxmlformats.org/officeDocument/2006/relationships/hyperlink" Target="https://github.com/pixelass/homeless" TargetMode="External"/><Relationship Id="rId24" Type="http://schemas.openxmlformats.org/officeDocument/2006/relationships/hyperlink" Target="http://oban.io/" TargetMode="External"/><Relationship Id="rId5" Type="http://schemas.openxmlformats.org/officeDocument/2006/relationships/hyperlink" Target="http://chrsr.com/css3lessplease/" TargetMode="External"/><Relationship Id="rId15" Type="http://schemas.openxmlformats.org/officeDocument/2006/relationships/hyperlink" Target="https://github.com/belyan/lessmore" TargetMode="External"/><Relationship Id="rId23" Type="http://schemas.openxmlformats.org/officeDocument/2006/relationships/hyperlink" Target="https://github.com/segundofdez/normalize.less" TargetMode="External"/><Relationship Id="rId28" Type="http://schemas.openxmlformats.org/officeDocument/2006/relationships/hyperlink" Target="https://github.com/therebelrobot/tRRtoolbelt.less" TargetMode="External"/><Relationship Id="rId10" Type="http://schemas.openxmlformats.org/officeDocument/2006/relationships/hyperlink" Target="http://db0company.github.io/css-hexagon/" TargetMode="External"/><Relationship Id="rId19" Type="http://schemas.openxmlformats.org/officeDocument/2006/relationships/hyperlink" Target="http://jasonrobb.github.io/More-Colors.less/" TargetMode="External"/><Relationship Id="rId4" Type="http://schemas.openxmlformats.org/officeDocument/2006/relationships/hyperlink" Target="http://clearleft.github.io/clearless/" TargetMode="External"/><Relationship Id="rId9" Type="http://schemas.openxmlformats.org/officeDocument/2006/relationships/hyperlink" Target="https://github.com/ecomfe/est/" TargetMode="External"/><Relationship Id="rId14" Type="http://schemas.openxmlformats.org/officeDocument/2006/relationships/hyperlink" Target="https://github.com/pixelass/lessley" TargetMode="External"/><Relationship Id="rId22" Type="http://schemas.openxmlformats.org/officeDocument/2006/relationships/hyperlink" Target="https://github.com/pixelass/more-or-less" TargetMode="External"/><Relationship Id="rId27" Type="http://schemas.openxmlformats.org/officeDocument/2006/relationships/hyperlink" Target="https://github.com/fahad19/shape.less" TargetMode="External"/></Relationships>
</file>

<file path=ppt/slides/_rels/slide168.xml.rels><?xml version="1.0" encoding="UTF-8" standalone="yes"?>
<Relationships xmlns="http://schemas.openxmlformats.org/package/2006/relationships"><Relationship Id="rId3" Type="http://schemas.openxmlformats.org/officeDocument/2006/relationships/hyperlink" Target="https://marketplace.visualstudio.com/items?itemName=mrcrowl.easy-less" TargetMode="External"/><Relationship Id="rId7" Type="http://schemas.openxmlformats.org/officeDocument/2006/relationships/hyperlink" Target="https://marketplace.visualstudio.com/items?itemName=hdg.live-html-previewer"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hyperlink" Target="https://marketplace.visualstudio.com/items?itemName=mrmlnc.vscode-less" TargetMode="External"/><Relationship Id="rId5" Type="http://schemas.openxmlformats.org/officeDocument/2006/relationships/hyperlink" Target="https://marketplace.visualstudio.com/items?itemName=wangkechun.html-less-class-completion" TargetMode="External"/><Relationship Id="rId4" Type="http://schemas.openxmlformats.org/officeDocument/2006/relationships/hyperlink" Target="https://marketplace.visualstudio.com/items?itemName=michelemelluso.code-beautifier" TargetMode="External"/></Relationships>
</file>

<file path=ppt/slides/_rels/slide16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ass-lang.com/" TargetMode="Externa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174.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vswebessentials.com/" TargetMode="External"/><Relationship Id="rId7" Type="http://schemas.openxmlformats.org/officeDocument/2006/relationships/hyperlink" Target="https://graygrids.com/best-tools-resources-compile-manage-sass-less-stylus-css-preprocessors" TargetMode="External"/><Relationship Id="rId2" Type="http://schemas.openxmlformats.org/officeDocument/2006/relationships/hyperlink" Target="https://www.tutorialspoint.com/sass/sass_installation.htm" TargetMode="External"/><Relationship Id="rId1" Type="http://schemas.openxmlformats.org/officeDocument/2006/relationships/slideLayout" Target="../slideLayouts/slideLayout2.xml"/><Relationship Id="rId6" Type="http://schemas.openxmlformats.org/officeDocument/2006/relationships/hyperlink" Target="https://marketplace.visualstudio.com/items?itemName=spook.easysass" TargetMode="External"/><Relationship Id="rId5" Type="http://schemas.openxmlformats.org/officeDocument/2006/relationships/hyperlink" Target="https://code.visualstudio.com/docs/languages/css" TargetMode="External"/><Relationship Id="rId4" Type="http://schemas.openxmlformats.org/officeDocument/2006/relationships/hyperlink" Target="https://marketplace.visualstudio.com/items?itemName=MadsKristensen.WebCompiler" TargetMode="Externa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marketplace.visualstudio.com/items?itemName=spook.easysass" TargetMode="External"/><Relationship Id="rId2" Type="http://schemas.openxmlformats.org/officeDocument/2006/relationships/hyperlink" Target="https://code.visualstudio.com/" TargetMode="External"/><Relationship Id="rId1" Type="http://schemas.openxmlformats.org/officeDocument/2006/relationships/slideLayout" Target="../slideLayouts/slideLayout2.xml"/><Relationship Id="rId6" Type="http://schemas.openxmlformats.org/officeDocument/2006/relationships/hyperlink" Target="https://marketplace.visualstudio.com/items?itemName=hdg.live-html-previewer" TargetMode="External"/><Relationship Id="rId5" Type="http://schemas.openxmlformats.org/officeDocument/2006/relationships/hyperlink" Target="https://marketplace.visualstudio.com/items?itemName=mrmlnc.vscode-scss" TargetMode="External"/><Relationship Id="rId4" Type="http://schemas.openxmlformats.org/officeDocument/2006/relationships/hyperlink" Target="https://marketplace.visualstudio.com/items?itemName=michelemelluso.code-beautifier" TargetMode="External"/></Relationships>
</file>

<file path=ppt/slides/_rels/slide220.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2.xml"/><Relationship Id="rId5" Type="http://schemas.openxmlformats.org/officeDocument/2006/relationships/image" Target="../media/image195.png"/><Relationship Id="rId4" Type="http://schemas.openxmlformats.org/officeDocument/2006/relationships/image" Target="../media/image194.png"/></Relationships>
</file>

<file path=ppt/slides/_rels/slide2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image" Target="../media/image20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hyperlink" Target="https://www.w3schools.com/css/css3_gradients.asp"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hyperlink" Target="https://www.w3.org/Style/Examples/007/alternatives.html" TargetMode="Externa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hyperlink" Target="https://www.w3.org/Style/Examples/007/alternatives.html" TargetMode="Externa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ctrTitle"/>
          </p:nvPr>
        </p:nvSpPr>
        <p:spPr>
          <a:xfrm>
            <a:off x="539552" y="1587665"/>
            <a:ext cx="8858280" cy="2046089"/>
          </a:xfrm>
        </p:spPr>
        <p:txBody>
          <a:bodyPr>
            <a:normAutofit fontScale="90000"/>
          </a:bodyPr>
          <a:lstStyle/>
          <a:p>
            <a:r>
              <a:rPr lang="en-GB" dirty="0" smtClean="0">
                <a:solidFill>
                  <a:schemeClr val="bg1"/>
                </a:solidFill>
              </a:rPr>
              <a:t>CSS </a:t>
            </a:r>
            <a:r>
              <a:rPr lang="en-GB" dirty="0" err="1" smtClean="0">
                <a:solidFill>
                  <a:schemeClr val="bg1"/>
                </a:solidFill>
              </a:rPr>
              <a:t>Preprocessors</a:t>
            </a:r>
            <a:r>
              <a:rPr lang="en-GB" b="0" dirty="0" smtClean="0">
                <a:solidFill>
                  <a:schemeClr val="bg1"/>
                </a:solidFill>
              </a:rPr>
              <a:t/>
            </a:r>
            <a:br>
              <a:rPr lang="en-GB" b="0" dirty="0" smtClean="0">
                <a:solidFill>
                  <a:schemeClr val="bg1"/>
                </a:solidFill>
              </a:rPr>
            </a:br>
            <a:r>
              <a:rPr lang="en-US" dirty="0" smtClean="0"/>
              <a:t/>
            </a:r>
            <a:br>
              <a:rPr lang="en-US" dirty="0" smtClean="0"/>
            </a:br>
            <a:r>
              <a:rPr lang="en-US" dirty="0" smtClean="0"/>
              <a:t>Sass, Less</a:t>
            </a:r>
            <a:r>
              <a:rPr lang="pl-PL" dirty="0" smtClean="0"/>
              <a:t/>
            </a:r>
            <a:br>
              <a:rPr lang="pl-PL" dirty="0" smtClean="0"/>
            </a:br>
            <a:endParaRPr lang="pl-PL" sz="3100" dirty="0">
              <a:solidFill>
                <a:schemeClr val="bg1"/>
              </a:solidFill>
            </a:endParaRPr>
          </a:p>
        </p:txBody>
      </p:sp>
      <p:sp>
        <p:nvSpPr>
          <p:cNvPr id="20" name="Podtytuł 2"/>
          <p:cNvSpPr txBox="1">
            <a:spLocks/>
          </p:cNvSpPr>
          <p:nvPr/>
        </p:nvSpPr>
        <p:spPr>
          <a:xfrm>
            <a:off x="3059832" y="5085184"/>
            <a:ext cx="8643998" cy="966806"/>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endParaRPr kumimoji="0" lang="pl-PL" sz="2000" b="1" i="0" u="none" strike="noStrike" kern="1200" cap="none" spc="0" normalizeH="0" baseline="0" noProof="0" dirty="0">
              <a:ln>
                <a:noFill/>
              </a:ln>
              <a:effectLst/>
              <a:uLnTx/>
              <a:uFillTx/>
              <a:latin typeface="+mn-lt"/>
              <a:ea typeface="+mn-ea"/>
              <a:cs typeface="+mn-cs"/>
            </a:endParaRPr>
          </a:p>
        </p:txBody>
      </p:sp>
      <p:sp>
        <p:nvSpPr>
          <p:cNvPr id="6" name="Podtytuł 2"/>
          <p:cNvSpPr txBox="1">
            <a:spLocks/>
          </p:cNvSpPr>
          <p:nvPr/>
        </p:nvSpPr>
        <p:spPr>
          <a:xfrm>
            <a:off x="0" y="5484250"/>
            <a:ext cx="9144000" cy="681054"/>
          </a:xfrm>
          <a:prstGeom prst="rect">
            <a:avLst/>
          </a:prstGeom>
        </p:spPr>
        <p:txBody>
          <a:bodyPr vert="horz" lIns="91440" tIns="45720" rIns="91440" bIns="45720" rtlCol="0">
            <a:normAutofit fontScale="92500" lnSpcReduction="20000"/>
          </a:bodyPr>
          <a:lstStyle/>
          <a:p>
            <a:pPr lvl="0" algn="ctr">
              <a:spcBef>
                <a:spcPct val="20000"/>
              </a:spcBef>
              <a:defRPr/>
            </a:pPr>
            <a:r>
              <a:rPr lang="pl-PL" sz="2400" b="1" i="1" dirty="0">
                <a:solidFill>
                  <a:schemeClr val="bg1"/>
                </a:solidFill>
              </a:rPr>
              <a:t>dr Michał Kuciapski</a:t>
            </a:r>
          </a:p>
          <a:p>
            <a:pPr lvl="0" algn="ctr">
              <a:spcBef>
                <a:spcPct val="20000"/>
              </a:spcBef>
              <a:defRPr/>
            </a:pPr>
            <a:r>
              <a:rPr lang="pl-PL" sz="2000" b="1" dirty="0" err="1" smtClean="0">
                <a:solidFill>
                  <a:schemeClr val="bg1"/>
                </a:solidFill>
              </a:rPr>
              <a:t>Higher</a:t>
            </a:r>
            <a:r>
              <a:rPr lang="pl-PL" sz="2000" b="1" dirty="0" smtClean="0">
                <a:solidFill>
                  <a:schemeClr val="bg1"/>
                </a:solidFill>
              </a:rPr>
              <a:t> Banking School</a:t>
            </a:r>
            <a:endParaRPr lang="pl-PL" sz="2000" b="1" dirty="0">
              <a:solidFill>
                <a:schemeClr val="bg1"/>
              </a:solidFill>
            </a:endParaRPr>
          </a:p>
        </p:txBody>
      </p:sp>
      <p:pic>
        <p:nvPicPr>
          <p:cNvPr id="7" name="Picture 4" descr="less-logo-larg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4248" y="0"/>
            <a:ext cx="2527300" cy="1028700"/>
          </a:xfrm>
          <a:prstGeom prst="rect">
            <a:avLst/>
          </a:prstGeom>
        </p:spPr>
      </p:pic>
      <p:pic>
        <p:nvPicPr>
          <p:cNvPr id="10" name="Obraz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72200" y="1019734"/>
            <a:ext cx="3571889" cy="1285880"/>
          </a:xfrm>
          <a:prstGeom prst="rect">
            <a:avLst/>
          </a:prstGeom>
        </p:spPr>
      </p:pic>
    </p:spTree>
    <p:extLst>
      <p:ext uri="{BB962C8B-B14F-4D97-AF65-F5344CB8AC3E}">
        <p14:creationId xmlns:p14="http://schemas.microsoft.com/office/powerpoint/2010/main" val="23341656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CSS Styling Solutions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dirty="0" smtClean="0"/>
              <a:t>CSS-Preprocessors: </a:t>
            </a:r>
          </a:p>
          <a:p>
            <a:pPr lvl="1"/>
            <a:r>
              <a:rPr lang="en-US" dirty="0" smtClean="0"/>
              <a:t>SASS</a:t>
            </a:r>
          </a:p>
          <a:p>
            <a:pPr lvl="1"/>
            <a:r>
              <a:rPr lang="en-US" dirty="0" smtClean="0"/>
              <a:t>LESS</a:t>
            </a:r>
          </a:p>
          <a:p>
            <a:pPr lvl="1"/>
            <a:r>
              <a:rPr lang="en-US" dirty="0" err="1" smtClean="0"/>
              <a:t>StylusMyth</a:t>
            </a:r>
            <a:endParaRPr lang="en-US" dirty="0"/>
          </a:p>
          <a:p>
            <a:r>
              <a:rPr lang="en-US" dirty="0" smtClean="0"/>
              <a:t>CSS-Postprocessors: </a:t>
            </a:r>
          </a:p>
          <a:p>
            <a:pPr lvl="1"/>
            <a:r>
              <a:rPr lang="en-US" dirty="0" err="1" smtClean="0"/>
              <a:t>Autoprefixer</a:t>
            </a:r>
            <a:endParaRPr lang="en-US" dirty="0" smtClean="0"/>
          </a:p>
          <a:p>
            <a:pPr lvl="1"/>
            <a:r>
              <a:rPr lang="en-US" dirty="0" err="1" smtClean="0"/>
              <a:t>Pleeease</a:t>
            </a:r>
            <a:r>
              <a:rPr lang="en-US" dirty="0" smtClean="0"/>
              <a:t> </a:t>
            </a:r>
            <a:r>
              <a:rPr lang="en-US" dirty="0"/>
              <a:t>(node.js) </a:t>
            </a:r>
            <a:endParaRPr lang="en-US" dirty="0" smtClean="0"/>
          </a:p>
          <a:p>
            <a:r>
              <a:rPr lang="en-US" dirty="0"/>
              <a:t>CSS3/CSS4 (</a:t>
            </a:r>
            <a:r>
              <a:rPr lang="en-US" dirty="0">
                <a:hlinkClick r:id="rId2"/>
              </a:rPr>
              <a:t>http://</a:t>
            </a:r>
            <a:r>
              <a:rPr lang="en-US" dirty="0" smtClean="0">
                <a:hlinkClick r:id="rId2"/>
              </a:rPr>
              <a:t>css4.rocks</a:t>
            </a:r>
            <a:r>
              <a:rPr lang="en-US" dirty="0" smtClean="0"/>
              <a:t>)</a:t>
            </a:r>
            <a:endParaRPr lang="en-US" dirty="0"/>
          </a:p>
          <a:p>
            <a:pPr marL="0" indent="0">
              <a:buNone/>
            </a:pPr>
            <a:r>
              <a:rPr lang="en-US" dirty="0" smtClean="0"/>
              <a:t/>
            </a:r>
            <a:br>
              <a:rPr lang="en-US" dirty="0" smtClean="0"/>
            </a:br>
            <a:endParaRPr lang="en-US" dirty="0">
              <a:latin typeface="+mj-lt"/>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a:t>
            </a:fld>
            <a:endParaRPr lang="pl-PL"/>
          </a:p>
        </p:txBody>
      </p:sp>
    </p:spTree>
    <p:extLst>
      <p:ext uri="{BB962C8B-B14F-4D97-AF65-F5344CB8AC3E}">
        <p14:creationId xmlns:p14="http://schemas.microsoft.com/office/powerpoint/2010/main" val="212976492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Extend/Inheritance</a:t>
            </a:r>
          </a:p>
        </p:txBody>
      </p:sp>
      <p:sp>
        <p:nvSpPr>
          <p:cNvPr id="3" name="Symbol zastępczy zawartości 2"/>
          <p:cNvSpPr>
            <a:spLocks noGrp="1"/>
          </p:cNvSpPr>
          <p:nvPr>
            <p:ph idx="1"/>
          </p:nvPr>
        </p:nvSpPr>
        <p:spPr>
          <a:xfrm>
            <a:off x="457200" y="1285861"/>
            <a:ext cx="8229600" cy="1207036"/>
          </a:xfrm>
        </p:spPr>
        <p:txBody>
          <a:bodyPr>
            <a:normAutofit/>
          </a:bodyPr>
          <a:lstStyle/>
          <a:p>
            <a:r>
              <a:rPr lang="en-US" sz="2400" b="1" dirty="0"/>
              <a:t>Selector </a:t>
            </a:r>
            <a:r>
              <a:rPr lang="en-US" sz="2400" b="1" dirty="0" smtClean="0"/>
              <a:t>Sequences </a:t>
            </a:r>
            <a:r>
              <a:rPr lang="en-US" sz="2400" dirty="0"/>
              <a:t>- </a:t>
            </a:r>
            <a:r>
              <a:rPr lang="en-US" sz="2400" dirty="0" smtClean="0"/>
              <a:t>the </a:t>
            </a:r>
            <a:r>
              <a:rPr lang="en-US" sz="2400" dirty="0"/>
              <a:t>nested selector can use @extend by themselves</a:t>
            </a:r>
            <a:r>
              <a:rPr lang="en-US" sz="2400" dirty="0" smtClean="0"/>
              <a:t>.  </a:t>
            </a:r>
            <a:r>
              <a:rPr lang="en-US" sz="2400" b="1" dirty="0" smtClean="0"/>
              <a:t> </a:t>
            </a:r>
            <a:endParaRPr lang="en-US" sz="2400" dirty="0" smtClean="0"/>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100</a:t>
            </a:fld>
            <a:endParaRPr lang="pl-PL"/>
          </a:p>
        </p:txBody>
      </p:sp>
      <p:pic>
        <p:nvPicPr>
          <p:cNvPr id="6" name="Obraz 5"/>
          <p:cNvPicPr>
            <a:picLocks noChangeAspect="1"/>
          </p:cNvPicPr>
          <p:nvPr/>
        </p:nvPicPr>
        <p:blipFill>
          <a:blip r:embed="rId2"/>
          <a:stretch>
            <a:fillRect/>
          </a:stretch>
        </p:blipFill>
        <p:spPr>
          <a:xfrm>
            <a:off x="539552" y="2635774"/>
            <a:ext cx="3292325" cy="2809450"/>
          </a:xfrm>
          <a:prstGeom prst="rect">
            <a:avLst/>
          </a:prstGeom>
        </p:spPr>
      </p:pic>
      <p:pic>
        <p:nvPicPr>
          <p:cNvPr id="7" name="Obraz 6"/>
          <p:cNvPicPr>
            <a:picLocks noChangeAspect="1"/>
          </p:cNvPicPr>
          <p:nvPr/>
        </p:nvPicPr>
        <p:blipFill>
          <a:blip r:embed="rId3"/>
          <a:stretch>
            <a:fillRect/>
          </a:stretch>
        </p:blipFill>
        <p:spPr>
          <a:xfrm>
            <a:off x="5364088" y="3068960"/>
            <a:ext cx="3518106" cy="1728192"/>
          </a:xfrm>
          <a:prstGeom prst="rect">
            <a:avLst/>
          </a:prstGeom>
        </p:spPr>
      </p:pic>
    </p:spTree>
    <p:extLst>
      <p:ext uri="{BB962C8B-B14F-4D97-AF65-F5344CB8AC3E}">
        <p14:creationId xmlns:p14="http://schemas.microsoft.com/office/powerpoint/2010/main" val="407291526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Extend/Inheritance</a:t>
            </a:r>
          </a:p>
        </p:txBody>
      </p:sp>
      <p:sp>
        <p:nvSpPr>
          <p:cNvPr id="3" name="Symbol zastępczy zawartości 2"/>
          <p:cNvSpPr>
            <a:spLocks noGrp="1"/>
          </p:cNvSpPr>
          <p:nvPr>
            <p:ph idx="1"/>
          </p:nvPr>
        </p:nvSpPr>
        <p:spPr>
          <a:xfrm>
            <a:off x="457200" y="1285861"/>
            <a:ext cx="8229600" cy="1207036"/>
          </a:xfrm>
        </p:spPr>
        <p:txBody>
          <a:bodyPr>
            <a:normAutofit/>
          </a:bodyPr>
          <a:lstStyle/>
          <a:p>
            <a:r>
              <a:rPr lang="en-US" sz="2400" b="1" dirty="0"/>
              <a:t>Merging Selector </a:t>
            </a:r>
            <a:r>
              <a:rPr lang="en-US" sz="2400" b="1" dirty="0" smtClean="0"/>
              <a:t>Sequences </a:t>
            </a:r>
            <a:r>
              <a:rPr lang="en-US" sz="2400" dirty="0"/>
              <a:t>- </a:t>
            </a:r>
            <a:r>
              <a:rPr lang="en-US" sz="2400" dirty="0" smtClean="0"/>
              <a:t>it </a:t>
            </a:r>
            <a:r>
              <a:rPr lang="en-US" sz="2400" dirty="0"/>
              <a:t>merges two sequences i.e. one sequence extend another sequence that is present in other sequence</a:t>
            </a:r>
            <a:r>
              <a:rPr lang="en-US" sz="2400" dirty="0" smtClean="0"/>
              <a:t>.  </a:t>
            </a:r>
            <a:r>
              <a:rPr lang="en-US" sz="2400" b="1" dirty="0" smtClean="0"/>
              <a:t> </a:t>
            </a:r>
            <a:endParaRPr lang="en-US" sz="2400" dirty="0" smtClean="0"/>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101</a:t>
            </a:fld>
            <a:endParaRPr lang="pl-PL"/>
          </a:p>
        </p:txBody>
      </p:sp>
      <p:pic>
        <p:nvPicPr>
          <p:cNvPr id="5" name="Obraz 4"/>
          <p:cNvPicPr>
            <a:picLocks noChangeAspect="1"/>
          </p:cNvPicPr>
          <p:nvPr/>
        </p:nvPicPr>
        <p:blipFill>
          <a:blip r:embed="rId2"/>
          <a:stretch>
            <a:fillRect/>
          </a:stretch>
        </p:blipFill>
        <p:spPr>
          <a:xfrm>
            <a:off x="602052" y="2759636"/>
            <a:ext cx="3272297" cy="2181531"/>
          </a:xfrm>
          <a:prstGeom prst="rect">
            <a:avLst/>
          </a:prstGeom>
        </p:spPr>
      </p:pic>
      <p:pic>
        <p:nvPicPr>
          <p:cNvPr id="6" name="Obraz 5"/>
          <p:cNvPicPr>
            <a:picLocks noChangeAspect="1"/>
          </p:cNvPicPr>
          <p:nvPr/>
        </p:nvPicPr>
        <p:blipFill>
          <a:blip r:embed="rId3"/>
          <a:stretch>
            <a:fillRect/>
          </a:stretch>
        </p:blipFill>
        <p:spPr>
          <a:xfrm>
            <a:off x="4737852" y="2780928"/>
            <a:ext cx="3728984" cy="2088232"/>
          </a:xfrm>
          <a:prstGeom prst="rect">
            <a:avLst/>
          </a:prstGeom>
        </p:spPr>
      </p:pic>
    </p:spTree>
    <p:extLst>
      <p:ext uri="{BB962C8B-B14F-4D97-AF65-F5344CB8AC3E}">
        <p14:creationId xmlns:p14="http://schemas.microsoft.com/office/powerpoint/2010/main" val="173403263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Extend/Inheritance</a:t>
            </a: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Przygotuj</a:t>
            </a:r>
            <a:r>
              <a:rPr lang="en-US" dirty="0"/>
              <a:t> </a:t>
            </a:r>
            <a:r>
              <a:rPr lang="en-US" b="1" dirty="0" err="1" smtClean="0"/>
              <a:t>klasę</a:t>
            </a:r>
            <a:r>
              <a:rPr lang="en-US" dirty="0" smtClean="0"/>
              <a:t> o </a:t>
            </a:r>
            <a:r>
              <a:rPr lang="en-US" dirty="0" err="1" smtClean="0"/>
              <a:t>nazwie</a:t>
            </a:r>
            <a:r>
              <a:rPr lang="en-US" dirty="0" smtClean="0"/>
              <a:t> </a:t>
            </a:r>
            <a:r>
              <a:rPr lang="en-US" dirty="0" err="1" smtClean="0"/>
              <a:t>sekcja</a:t>
            </a:r>
            <a:r>
              <a:rPr lang="en-US" dirty="0" smtClean="0"/>
              <a:t> z </a:t>
            </a:r>
            <a:r>
              <a:rPr lang="en-US" dirty="0" err="1" smtClean="0"/>
              <a:t>wartościami</a:t>
            </a:r>
            <a:r>
              <a:rPr lang="en-US" dirty="0" smtClean="0"/>
              <a:t> </a:t>
            </a:r>
            <a:r>
              <a:rPr lang="en-US" dirty="0" err="1" smtClean="0"/>
              <a:t>obramowania</a:t>
            </a:r>
            <a:r>
              <a:rPr lang="en-US" dirty="0" smtClean="0"/>
              <a:t>, </a:t>
            </a:r>
            <a:r>
              <a:rPr lang="en-US" dirty="0" err="1" smtClean="0"/>
              <a:t>czcionki</a:t>
            </a:r>
            <a:r>
              <a:rPr lang="en-US" dirty="0" smtClean="0"/>
              <a:t>, </a:t>
            </a:r>
            <a:r>
              <a:rPr lang="en-US" dirty="0" err="1" smtClean="0"/>
              <a:t>kolorów</a:t>
            </a:r>
            <a:r>
              <a:rPr lang="en-US" dirty="0" smtClean="0"/>
              <a:t>, padding, </a:t>
            </a:r>
            <a:r>
              <a:rPr lang="en-US" dirty="0" err="1" smtClean="0"/>
              <a:t>margines</a:t>
            </a:r>
            <a:r>
              <a:rPr lang="en-US" dirty="0" smtClean="0"/>
              <a:t>, </a:t>
            </a:r>
            <a:r>
              <a:rPr lang="en-US" dirty="0" err="1" smtClean="0"/>
              <a:t>itp</a:t>
            </a:r>
            <a:r>
              <a:rPr lang="en-US" dirty="0" smtClean="0"/>
              <a:t>.</a:t>
            </a:r>
          </a:p>
          <a:p>
            <a:pPr marL="514350" indent="-514350" algn="just">
              <a:buFont typeface="+mj-lt"/>
              <a:buAutoNum type="arabicPeriod"/>
            </a:pPr>
            <a:r>
              <a:rPr lang="en-US" dirty="0" err="1" smtClean="0"/>
              <a:t>Zdefiniuj</a:t>
            </a:r>
            <a:r>
              <a:rPr lang="en-US" dirty="0" smtClean="0"/>
              <a:t> style </a:t>
            </a:r>
            <a:r>
              <a:rPr lang="en-US" dirty="0" err="1" smtClean="0"/>
              <a:t>dla</a:t>
            </a:r>
            <a:r>
              <a:rPr lang="en-US" dirty="0" smtClean="0"/>
              <a:t> </a:t>
            </a:r>
            <a:r>
              <a:rPr lang="en-US" dirty="0" err="1" smtClean="0"/>
              <a:t>headera</a:t>
            </a:r>
            <a:r>
              <a:rPr lang="en-US" dirty="0" smtClean="0"/>
              <a:t> </a:t>
            </a:r>
            <a:r>
              <a:rPr lang="en-US" dirty="0" err="1" smtClean="0"/>
              <a:t>oraz</a:t>
            </a:r>
            <a:r>
              <a:rPr lang="en-US" dirty="0" smtClean="0"/>
              <a:t> </a:t>
            </a:r>
            <a:r>
              <a:rPr lang="en-US" dirty="0" err="1" smtClean="0"/>
              <a:t>footera</a:t>
            </a:r>
            <a:r>
              <a:rPr lang="en-US" dirty="0" smtClean="0"/>
              <a:t> </a:t>
            </a:r>
            <a:r>
              <a:rPr lang="en-US" b="1" dirty="0" err="1" smtClean="0"/>
              <a:t>rozszerzając</a:t>
            </a:r>
            <a:r>
              <a:rPr lang="en-US" b="1" dirty="0" smtClean="0"/>
              <a:t> </a:t>
            </a:r>
            <a:r>
              <a:rPr lang="en-US" b="1" dirty="0" err="1" smtClean="0"/>
              <a:t>klasę</a:t>
            </a:r>
            <a:r>
              <a:rPr lang="en-US" dirty="0" smtClean="0"/>
              <a:t> </a:t>
            </a:r>
            <a:r>
              <a:rPr lang="en-US" dirty="0" err="1" smtClean="0"/>
              <a:t>sekcja</a:t>
            </a:r>
            <a:r>
              <a:rPr lang="en-US" dirty="0" smtClean="0"/>
              <a:t>.</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102</a:t>
            </a:fld>
            <a:endParaRPr lang="pl-PL"/>
          </a:p>
        </p:txBody>
      </p:sp>
    </p:spTree>
    <p:extLst>
      <p:ext uri="{BB962C8B-B14F-4D97-AF65-F5344CB8AC3E}">
        <p14:creationId xmlns:p14="http://schemas.microsoft.com/office/powerpoint/2010/main" val="234025381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a:t>
            </a:r>
            <a:r>
              <a:rPr lang="en-US" dirty="0">
                <a:solidFill>
                  <a:srgbClr val="FFC000"/>
                </a:solidFill>
              </a:rPr>
              <a:t>Extend/Inheritance</a:t>
            </a:r>
            <a:r>
              <a:rPr lang="en-US" dirty="0" smtClean="0">
                <a:solidFill>
                  <a:srgbClr val="FFC000"/>
                </a:solidFill>
              </a:rPr>
              <a:t> </a:t>
            </a:r>
            <a:r>
              <a:rPr lang="en-US" dirty="0">
                <a:solidFill>
                  <a:srgbClr val="FFC000"/>
                </a:solidFill>
              </a:rPr>
              <a:t>(</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p:txBody>
          <a:bodyPr>
            <a:normAutofit/>
          </a:bodyPr>
          <a:lstStyle/>
          <a:p>
            <a:pPr marL="0" indent="0">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Przygotuj</a:t>
            </a:r>
            <a:r>
              <a:rPr lang="en-US" dirty="0"/>
              <a:t> </a:t>
            </a:r>
            <a:r>
              <a:rPr lang="en-US" b="1" dirty="0" err="1"/>
              <a:t>klasę</a:t>
            </a:r>
            <a:r>
              <a:rPr lang="en-US" dirty="0"/>
              <a:t> o </a:t>
            </a:r>
            <a:r>
              <a:rPr lang="en-US" dirty="0" err="1"/>
              <a:t>nazwie</a:t>
            </a:r>
            <a:r>
              <a:rPr lang="en-US" dirty="0"/>
              <a:t> </a:t>
            </a:r>
            <a:r>
              <a:rPr lang="en-US" dirty="0" err="1"/>
              <a:t>sekcja</a:t>
            </a:r>
            <a:r>
              <a:rPr lang="en-US" dirty="0"/>
              <a:t> z </a:t>
            </a:r>
            <a:r>
              <a:rPr lang="en-US" dirty="0" err="1"/>
              <a:t>wartościami</a:t>
            </a:r>
            <a:r>
              <a:rPr lang="en-US" dirty="0"/>
              <a:t> </a:t>
            </a:r>
            <a:r>
              <a:rPr lang="en-US" dirty="0" err="1"/>
              <a:t>obramowania</a:t>
            </a:r>
            <a:r>
              <a:rPr lang="en-US" dirty="0"/>
              <a:t>, </a:t>
            </a:r>
            <a:r>
              <a:rPr lang="en-US" dirty="0" err="1"/>
              <a:t>czcionki</a:t>
            </a:r>
            <a:r>
              <a:rPr lang="en-US" dirty="0"/>
              <a:t>, </a:t>
            </a:r>
            <a:r>
              <a:rPr lang="en-US" dirty="0" err="1"/>
              <a:t>kolorów</a:t>
            </a:r>
            <a:r>
              <a:rPr lang="en-US" dirty="0"/>
              <a:t>, padding, </a:t>
            </a:r>
            <a:r>
              <a:rPr lang="en-US" dirty="0" err="1"/>
              <a:t>margines</a:t>
            </a:r>
            <a:r>
              <a:rPr lang="en-US" dirty="0"/>
              <a:t>, </a:t>
            </a:r>
            <a:r>
              <a:rPr lang="en-US" dirty="0" err="1"/>
              <a:t>itp</a:t>
            </a:r>
            <a:r>
              <a:rPr lang="en-US" dirty="0"/>
              <a:t>.</a:t>
            </a:r>
          </a:p>
          <a:p>
            <a:pPr marL="514350" indent="-514350" algn="just">
              <a:buFont typeface="+mj-lt"/>
              <a:buAutoNum type="arabicPeriod"/>
            </a:pPr>
            <a:r>
              <a:rPr lang="en-US" dirty="0" err="1"/>
              <a:t>Zdefiniuj</a:t>
            </a:r>
            <a:r>
              <a:rPr lang="en-US" dirty="0"/>
              <a:t> style </a:t>
            </a:r>
            <a:r>
              <a:rPr lang="en-US" dirty="0" err="1"/>
              <a:t>dla</a:t>
            </a:r>
            <a:r>
              <a:rPr lang="en-US" dirty="0"/>
              <a:t> </a:t>
            </a:r>
            <a:r>
              <a:rPr lang="en-US" dirty="0" err="1" smtClean="0"/>
              <a:t>sekcji</a:t>
            </a:r>
            <a:r>
              <a:rPr lang="en-US" dirty="0" smtClean="0"/>
              <a:t> </a:t>
            </a:r>
            <a:r>
              <a:rPr lang="en-US" dirty="0" err="1"/>
              <a:t>na</a:t>
            </a:r>
            <a:r>
              <a:rPr lang="en-US" dirty="0"/>
              <a:t> </a:t>
            </a:r>
            <a:r>
              <a:rPr lang="en-US" dirty="0" err="1" smtClean="0"/>
              <a:t>podstawie</a:t>
            </a:r>
            <a:r>
              <a:rPr lang="en-US" dirty="0" smtClean="0"/>
              <a:t> (</a:t>
            </a:r>
            <a:r>
              <a:rPr lang="en-US" dirty="0" err="1" smtClean="0"/>
              <a:t>rozszerzenie</a:t>
            </a:r>
            <a:r>
              <a:rPr lang="en-US" dirty="0" smtClean="0"/>
              <a:t>) </a:t>
            </a:r>
            <a:r>
              <a:rPr lang="en-US" dirty="0" err="1"/>
              <a:t>klasy</a:t>
            </a:r>
            <a:r>
              <a:rPr lang="en-US" dirty="0"/>
              <a:t> </a:t>
            </a:r>
            <a:r>
              <a:rPr lang="en-US" dirty="0" err="1" smtClean="0"/>
              <a:t>sekcja</a:t>
            </a:r>
            <a:r>
              <a:rPr lang="en-US" dirty="0" smtClean="0"/>
              <a:t>, </a:t>
            </a:r>
            <a:r>
              <a:rPr lang="en-US" dirty="0" err="1" smtClean="0"/>
              <a:t>uwzględniając</a:t>
            </a:r>
            <a:r>
              <a:rPr lang="en-US" dirty="0" smtClean="0"/>
              <a:t> </a:t>
            </a:r>
            <a:r>
              <a:rPr lang="en-US" dirty="0" err="1" smtClean="0"/>
              <a:t>również</a:t>
            </a:r>
            <a:r>
              <a:rPr lang="en-US" dirty="0" smtClean="0"/>
              <a:t> </a:t>
            </a:r>
            <a:r>
              <a:rPr lang="en-US" dirty="0" err="1" smtClean="0"/>
              <a:t>najechanie</a:t>
            </a:r>
            <a:r>
              <a:rPr lang="en-US" dirty="0" smtClean="0"/>
              <a:t> </a:t>
            </a:r>
            <a:r>
              <a:rPr lang="en-US" dirty="0" err="1" smtClean="0"/>
              <a:t>na</a:t>
            </a:r>
            <a:r>
              <a:rPr lang="en-US" dirty="0" smtClean="0"/>
              <a:t> </a:t>
            </a:r>
            <a:r>
              <a:rPr lang="en-US" dirty="0" err="1" smtClean="0"/>
              <a:t>nie</a:t>
            </a:r>
            <a:r>
              <a:rPr lang="en-US" dirty="0" smtClean="0"/>
              <a:t> (hover).</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103</a:t>
            </a:fld>
            <a:endParaRPr lang="pl-PL"/>
          </a:p>
        </p:txBody>
      </p:sp>
    </p:spTree>
    <p:extLst>
      <p:ext uri="{BB962C8B-B14F-4D97-AF65-F5344CB8AC3E}">
        <p14:creationId xmlns:p14="http://schemas.microsoft.com/office/powerpoint/2010/main" val="147622487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Extend/Inheritance</a:t>
            </a:r>
          </a:p>
        </p:txBody>
      </p:sp>
      <p:sp>
        <p:nvSpPr>
          <p:cNvPr id="3" name="Symbol zastępczy zawartości 2"/>
          <p:cNvSpPr>
            <a:spLocks noGrp="1"/>
          </p:cNvSpPr>
          <p:nvPr>
            <p:ph idx="1"/>
          </p:nvPr>
        </p:nvSpPr>
        <p:spPr>
          <a:xfrm>
            <a:off x="457200" y="1285861"/>
            <a:ext cx="8229600" cy="1207036"/>
          </a:xfrm>
        </p:spPr>
        <p:txBody>
          <a:bodyPr>
            <a:normAutofit/>
          </a:bodyPr>
          <a:lstStyle/>
          <a:p>
            <a:pPr algn="just"/>
            <a:r>
              <a:rPr lang="en-US" sz="2400" b="1" dirty="0"/>
              <a:t>Only </a:t>
            </a:r>
            <a:r>
              <a:rPr lang="en-US" sz="2400" b="1" dirty="0" smtClean="0"/>
              <a:t>Selectors </a:t>
            </a:r>
            <a:r>
              <a:rPr lang="en-US" sz="2400" dirty="0"/>
              <a:t>- </a:t>
            </a:r>
            <a:r>
              <a:rPr lang="en-US" sz="2400" dirty="0" smtClean="0"/>
              <a:t>percent character (%) </a:t>
            </a:r>
            <a:r>
              <a:rPr lang="en-US" sz="2400" dirty="0"/>
              <a:t>can be used anywhere a id or class, it prevents its own ruleset from being rendered to CSS</a:t>
            </a:r>
            <a:r>
              <a:rPr lang="en-US" sz="2400" dirty="0" smtClean="0"/>
              <a:t>.  </a:t>
            </a:r>
            <a:r>
              <a:rPr lang="en-US" sz="2400" b="1" dirty="0" smtClean="0"/>
              <a:t> </a:t>
            </a:r>
            <a:endParaRPr lang="en-US" sz="2400" dirty="0" smtClean="0"/>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104</a:t>
            </a:fld>
            <a:endParaRPr lang="pl-PL"/>
          </a:p>
        </p:txBody>
      </p:sp>
      <p:pic>
        <p:nvPicPr>
          <p:cNvPr id="7" name="Obraz 6"/>
          <p:cNvPicPr>
            <a:picLocks noChangeAspect="1"/>
          </p:cNvPicPr>
          <p:nvPr/>
        </p:nvPicPr>
        <p:blipFill>
          <a:blip r:embed="rId2"/>
          <a:stretch>
            <a:fillRect/>
          </a:stretch>
        </p:blipFill>
        <p:spPr>
          <a:xfrm>
            <a:off x="1115616" y="2635774"/>
            <a:ext cx="7214728" cy="2881458"/>
          </a:xfrm>
          <a:prstGeom prst="rect">
            <a:avLst/>
          </a:prstGeom>
        </p:spPr>
      </p:pic>
    </p:spTree>
    <p:extLst>
      <p:ext uri="{BB962C8B-B14F-4D97-AF65-F5344CB8AC3E}">
        <p14:creationId xmlns:p14="http://schemas.microsoft.com/office/powerpoint/2010/main" val="354264633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Extend/Inheritance Only Selectors</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Zmodyfikuj</a:t>
            </a:r>
            <a:r>
              <a:rPr lang="en-US" dirty="0" smtClean="0"/>
              <a:t> style, aby </a:t>
            </a:r>
            <a:r>
              <a:rPr lang="en-US" dirty="0" err="1" smtClean="0"/>
              <a:t>klasa</a:t>
            </a:r>
            <a:r>
              <a:rPr lang="en-US" dirty="0" smtClean="0"/>
              <a:t> </a:t>
            </a:r>
            <a:r>
              <a:rPr lang="en-US" dirty="0" err="1" smtClean="0"/>
              <a:t>bazowa</a:t>
            </a:r>
            <a:r>
              <a:rPr lang="en-US" dirty="0" smtClean="0"/>
              <a:t> (</a:t>
            </a:r>
            <a:r>
              <a:rPr lang="en-US" dirty="0" err="1" smtClean="0"/>
              <a:t>po</a:t>
            </a:r>
            <a:r>
              <a:rPr lang="en-US" dirty="0" smtClean="0"/>
              <a:t> </a:t>
            </a:r>
            <a:r>
              <a:rPr lang="en-US" dirty="0" err="1" smtClean="0"/>
              <a:t>której</a:t>
            </a:r>
            <a:r>
              <a:rPr lang="en-US" dirty="0" smtClean="0"/>
              <a:t> jest </a:t>
            </a:r>
            <a:r>
              <a:rPr lang="en-US" dirty="0" err="1" smtClean="0"/>
              <a:t>dziedziczenie</a:t>
            </a:r>
            <a:r>
              <a:rPr lang="en-US" dirty="0" smtClean="0"/>
              <a:t>) o </a:t>
            </a:r>
            <a:r>
              <a:rPr lang="en-US" dirty="0" err="1" smtClean="0"/>
              <a:t>nazwie</a:t>
            </a:r>
            <a:r>
              <a:rPr lang="en-US" dirty="0" smtClean="0"/>
              <a:t> </a:t>
            </a:r>
            <a:r>
              <a:rPr lang="en-US" dirty="0" err="1" smtClean="0"/>
              <a:t>sekcja</a:t>
            </a:r>
            <a:r>
              <a:rPr lang="en-US" dirty="0" smtClean="0"/>
              <a:t> </a:t>
            </a:r>
            <a:r>
              <a:rPr lang="en-US" b="1" dirty="0" err="1" smtClean="0"/>
              <a:t>nie</a:t>
            </a:r>
            <a:r>
              <a:rPr lang="en-US" b="1" dirty="0" smtClean="0"/>
              <a:t> </a:t>
            </a:r>
            <a:r>
              <a:rPr lang="en-US" b="1" dirty="0" err="1" smtClean="0"/>
              <a:t>była</a:t>
            </a:r>
            <a:r>
              <a:rPr lang="en-US" b="1" dirty="0" smtClean="0"/>
              <a:t> </a:t>
            </a:r>
            <a:r>
              <a:rPr lang="en-US" b="1" dirty="0" err="1" smtClean="0"/>
              <a:t>częścią</a:t>
            </a:r>
            <a:r>
              <a:rPr lang="en-US" b="1" dirty="0" smtClean="0"/>
              <a:t> </a:t>
            </a:r>
            <a:r>
              <a:rPr lang="en-US" b="1" dirty="0" err="1" smtClean="0"/>
              <a:t>generowanego</a:t>
            </a:r>
            <a:r>
              <a:rPr lang="en-US" b="1" dirty="0" smtClean="0"/>
              <a:t> </a:t>
            </a:r>
            <a:r>
              <a:rPr lang="en-US" b="1" dirty="0" err="1" smtClean="0"/>
              <a:t>css</a:t>
            </a:r>
            <a:r>
              <a:rPr lang="en-US" dirty="0" smtClean="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105</a:t>
            </a:fld>
            <a:endParaRPr lang="pl-PL"/>
          </a:p>
        </p:txBody>
      </p:sp>
    </p:spTree>
    <p:extLst>
      <p:ext uri="{BB962C8B-B14F-4D97-AF65-F5344CB8AC3E}">
        <p14:creationId xmlns:p14="http://schemas.microsoft.com/office/powerpoint/2010/main" val="19505792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a:t>
            </a:r>
            <a:r>
              <a:rPr lang="en-US" dirty="0">
                <a:solidFill>
                  <a:srgbClr val="FFC000"/>
                </a:solidFill>
              </a:rPr>
              <a:t>Extend/Inheritance Only Selectors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Zmodyfikuj</a:t>
            </a:r>
            <a:r>
              <a:rPr lang="en-US" dirty="0"/>
              <a:t> style, aby </a:t>
            </a:r>
            <a:r>
              <a:rPr lang="en-US" dirty="0" err="1"/>
              <a:t>klasa</a:t>
            </a:r>
            <a:r>
              <a:rPr lang="en-US" dirty="0"/>
              <a:t> </a:t>
            </a:r>
            <a:r>
              <a:rPr lang="en-US" dirty="0" err="1"/>
              <a:t>bazowa</a:t>
            </a:r>
            <a:r>
              <a:rPr lang="en-US" dirty="0"/>
              <a:t> (</a:t>
            </a:r>
            <a:r>
              <a:rPr lang="en-US" dirty="0" err="1"/>
              <a:t>po</a:t>
            </a:r>
            <a:r>
              <a:rPr lang="en-US" dirty="0"/>
              <a:t> </a:t>
            </a:r>
            <a:r>
              <a:rPr lang="en-US" dirty="0" err="1"/>
              <a:t>której</a:t>
            </a:r>
            <a:r>
              <a:rPr lang="en-US" dirty="0"/>
              <a:t> jest </a:t>
            </a:r>
            <a:r>
              <a:rPr lang="en-US" dirty="0" err="1"/>
              <a:t>dziedziczenie</a:t>
            </a:r>
            <a:r>
              <a:rPr lang="en-US" dirty="0"/>
              <a:t>) o </a:t>
            </a:r>
            <a:r>
              <a:rPr lang="en-US" dirty="0" err="1"/>
              <a:t>nazwie</a:t>
            </a:r>
            <a:r>
              <a:rPr lang="en-US" dirty="0"/>
              <a:t> </a:t>
            </a:r>
            <a:r>
              <a:rPr lang="en-US" dirty="0" err="1"/>
              <a:t>sekcja</a:t>
            </a:r>
            <a:r>
              <a:rPr lang="en-US" dirty="0"/>
              <a:t> </a:t>
            </a:r>
            <a:r>
              <a:rPr lang="en-US" b="1" dirty="0" err="1"/>
              <a:t>nie</a:t>
            </a:r>
            <a:r>
              <a:rPr lang="en-US" b="1" dirty="0"/>
              <a:t> </a:t>
            </a:r>
            <a:r>
              <a:rPr lang="en-US" b="1" dirty="0" err="1"/>
              <a:t>była</a:t>
            </a:r>
            <a:r>
              <a:rPr lang="en-US" b="1" dirty="0"/>
              <a:t> </a:t>
            </a:r>
            <a:r>
              <a:rPr lang="en-US" b="1" dirty="0" err="1"/>
              <a:t>częścią</a:t>
            </a:r>
            <a:r>
              <a:rPr lang="en-US" b="1" dirty="0"/>
              <a:t> </a:t>
            </a:r>
            <a:r>
              <a:rPr lang="en-US" b="1" dirty="0" err="1"/>
              <a:t>generowanego</a:t>
            </a:r>
            <a:r>
              <a:rPr lang="en-US" b="1" dirty="0"/>
              <a:t> </a:t>
            </a:r>
            <a:r>
              <a:rPr lang="en-US" b="1" dirty="0" err="1"/>
              <a:t>css</a:t>
            </a:r>
            <a:r>
              <a:rPr lang="en-US"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106</a:t>
            </a:fld>
            <a:endParaRPr lang="pl-PL"/>
          </a:p>
        </p:txBody>
      </p:sp>
    </p:spTree>
    <p:extLst>
      <p:ext uri="{BB962C8B-B14F-4D97-AF65-F5344CB8AC3E}">
        <p14:creationId xmlns:p14="http://schemas.microsoft.com/office/powerpoint/2010/main" val="66588045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Extend/Inheritance</a:t>
            </a:r>
          </a:p>
        </p:txBody>
      </p:sp>
      <p:sp>
        <p:nvSpPr>
          <p:cNvPr id="3" name="Symbol zastępczy zawartości 2"/>
          <p:cNvSpPr>
            <a:spLocks noGrp="1"/>
          </p:cNvSpPr>
          <p:nvPr>
            <p:ph idx="1"/>
          </p:nvPr>
        </p:nvSpPr>
        <p:spPr>
          <a:xfrm>
            <a:off x="457200" y="1285861"/>
            <a:ext cx="8229600" cy="1207036"/>
          </a:xfrm>
        </p:spPr>
        <p:txBody>
          <a:bodyPr>
            <a:normAutofit/>
          </a:bodyPr>
          <a:lstStyle/>
          <a:p>
            <a:r>
              <a:rPr lang="en-US" sz="2400" b="1" dirty="0"/>
              <a:t>The !optional </a:t>
            </a:r>
            <a:r>
              <a:rPr lang="en-US" sz="2400" b="1" dirty="0" smtClean="0"/>
              <a:t>Flag </a:t>
            </a:r>
            <a:r>
              <a:rPr lang="en-US" sz="2400" dirty="0" smtClean="0"/>
              <a:t>- </a:t>
            </a:r>
            <a:r>
              <a:rPr lang="en-US" sz="2400" dirty="0"/>
              <a:t>used to allow the </a:t>
            </a:r>
            <a:r>
              <a:rPr lang="en-US" sz="2400" i="1" dirty="0"/>
              <a:t>@extend</a:t>
            </a:r>
            <a:r>
              <a:rPr lang="en-US" sz="2400" dirty="0"/>
              <a:t> for not to create any new </a:t>
            </a:r>
            <a:r>
              <a:rPr lang="en-US" sz="2400" dirty="0" smtClean="0"/>
              <a:t>selector or fail.  </a:t>
            </a:r>
            <a:r>
              <a:rPr lang="en-US" sz="2400" b="1" dirty="0" smtClean="0"/>
              <a:t> </a:t>
            </a:r>
            <a:endParaRPr lang="en-US" sz="2400" dirty="0" smtClean="0"/>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107</a:t>
            </a:fld>
            <a:endParaRPr lang="pl-PL"/>
          </a:p>
        </p:txBody>
      </p:sp>
      <p:pic>
        <p:nvPicPr>
          <p:cNvPr id="5" name="Obraz 4"/>
          <p:cNvPicPr>
            <a:picLocks noChangeAspect="1"/>
          </p:cNvPicPr>
          <p:nvPr/>
        </p:nvPicPr>
        <p:blipFill>
          <a:blip r:embed="rId2"/>
          <a:stretch>
            <a:fillRect/>
          </a:stretch>
        </p:blipFill>
        <p:spPr>
          <a:xfrm>
            <a:off x="395536" y="2635774"/>
            <a:ext cx="8613880" cy="2593426"/>
          </a:xfrm>
          <a:prstGeom prst="rect">
            <a:avLst/>
          </a:prstGeom>
        </p:spPr>
      </p:pic>
    </p:spTree>
    <p:extLst>
      <p:ext uri="{BB962C8B-B14F-4D97-AF65-F5344CB8AC3E}">
        <p14:creationId xmlns:p14="http://schemas.microsoft.com/office/powerpoint/2010/main" val="2291323402"/>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Extend/Inheritance</a:t>
            </a:r>
          </a:p>
        </p:txBody>
      </p:sp>
      <p:sp>
        <p:nvSpPr>
          <p:cNvPr id="3" name="Symbol zastępczy zawartości 2"/>
          <p:cNvSpPr>
            <a:spLocks noGrp="1"/>
          </p:cNvSpPr>
          <p:nvPr>
            <p:ph idx="1"/>
          </p:nvPr>
        </p:nvSpPr>
        <p:spPr>
          <a:xfrm>
            <a:off x="457200" y="1285861"/>
            <a:ext cx="8229600" cy="1207036"/>
          </a:xfrm>
        </p:spPr>
        <p:txBody>
          <a:bodyPr>
            <a:normAutofit/>
          </a:bodyPr>
          <a:lstStyle/>
          <a:p>
            <a:pPr algn="just"/>
            <a:r>
              <a:rPr lang="en-US" sz="2400" b="1" dirty="0" smtClean="0"/>
              <a:t>Directives </a:t>
            </a:r>
            <a:r>
              <a:rPr lang="en-US" sz="2400" dirty="0"/>
              <a:t>- </a:t>
            </a:r>
            <a:r>
              <a:rPr lang="en-US" sz="2400" dirty="0" smtClean="0"/>
              <a:t>if </a:t>
            </a:r>
            <a:r>
              <a:rPr lang="en-US" sz="2400" dirty="0"/>
              <a:t>@extend is used inside the @media then it can extend the selectors only that are present within the same directive blocks</a:t>
            </a:r>
            <a:r>
              <a:rPr lang="en-US" sz="2400" dirty="0" smtClean="0"/>
              <a:t>.</a:t>
            </a:r>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108</a:t>
            </a:fld>
            <a:endParaRPr lang="pl-PL"/>
          </a:p>
        </p:txBody>
      </p:sp>
      <p:pic>
        <p:nvPicPr>
          <p:cNvPr id="5" name="Obraz 4"/>
          <p:cNvPicPr>
            <a:picLocks noChangeAspect="1"/>
          </p:cNvPicPr>
          <p:nvPr/>
        </p:nvPicPr>
        <p:blipFill>
          <a:blip r:embed="rId2"/>
          <a:stretch>
            <a:fillRect/>
          </a:stretch>
        </p:blipFill>
        <p:spPr>
          <a:xfrm>
            <a:off x="1331640" y="2635774"/>
            <a:ext cx="7482435" cy="3521146"/>
          </a:xfrm>
          <a:prstGeom prst="rect">
            <a:avLst/>
          </a:prstGeom>
        </p:spPr>
      </p:pic>
    </p:spTree>
    <p:extLst>
      <p:ext uri="{BB962C8B-B14F-4D97-AF65-F5344CB8AC3E}">
        <p14:creationId xmlns:p14="http://schemas.microsoft.com/office/powerpoint/2010/main" val="2702069330"/>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Extend/Inheritance Only Selectors</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Zdefiniuj</a:t>
            </a:r>
            <a:r>
              <a:rPr lang="en-US" dirty="0" smtClean="0"/>
              <a:t> </a:t>
            </a:r>
            <a:r>
              <a:rPr lang="en-US" dirty="0" err="1" smtClean="0"/>
              <a:t>odpowiednie</a:t>
            </a:r>
            <a:r>
              <a:rPr lang="en-US" dirty="0" smtClean="0"/>
              <a:t> style </a:t>
            </a:r>
            <a:r>
              <a:rPr lang="en-US" dirty="0" err="1"/>
              <a:t>dla</a:t>
            </a:r>
            <a:r>
              <a:rPr lang="en-US" dirty="0"/>
              <a:t> </a:t>
            </a:r>
            <a:r>
              <a:rPr lang="en-US" dirty="0" err="1"/>
              <a:t>headera</a:t>
            </a:r>
            <a:r>
              <a:rPr lang="en-US" dirty="0"/>
              <a:t> </a:t>
            </a:r>
            <a:r>
              <a:rPr lang="en-US" dirty="0" err="1"/>
              <a:t>oraz</a:t>
            </a:r>
            <a:r>
              <a:rPr lang="en-US" dirty="0"/>
              <a:t> </a:t>
            </a:r>
            <a:r>
              <a:rPr lang="en-US" dirty="0" err="1" smtClean="0"/>
              <a:t>footera</a:t>
            </a:r>
            <a:r>
              <a:rPr lang="en-US" dirty="0" smtClean="0"/>
              <a:t> </a:t>
            </a:r>
            <a:r>
              <a:rPr lang="en-US" b="1" dirty="0" err="1" smtClean="0"/>
              <a:t>na</a:t>
            </a:r>
            <a:r>
              <a:rPr lang="en-US" b="1" dirty="0" smtClean="0"/>
              <a:t> </a:t>
            </a:r>
            <a:r>
              <a:rPr lang="en-US" b="1" dirty="0" err="1"/>
              <a:t>podstawie</a:t>
            </a:r>
            <a:r>
              <a:rPr lang="en-US" b="1" dirty="0"/>
              <a:t> </a:t>
            </a:r>
            <a:r>
              <a:rPr lang="en-US" b="1" dirty="0" err="1"/>
              <a:t>klasy</a:t>
            </a:r>
            <a:r>
              <a:rPr lang="en-US" b="1" dirty="0"/>
              <a:t> </a:t>
            </a:r>
            <a:r>
              <a:rPr lang="en-US" dirty="0" err="1" smtClean="0"/>
              <a:t>sekcja</a:t>
            </a:r>
            <a:r>
              <a:rPr lang="en-US" dirty="0" smtClean="0"/>
              <a:t> </a:t>
            </a:r>
            <a:r>
              <a:rPr lang="en-US" b="1" dirty="0" err="1" smtClean="0"/>
              <a:t>dopasowane</a:t>
            </a:r>
            <a:r>
              <a:rPr lang="en-US" b="1" dirty="0" smtClean="0"/>
              <a:t> do </a:t>
            </a:r>
            <a:r>
              <a:rPr lang="en-US" b="1" dirty="0" err="1" smtClean="0"/>
              <a:t>trybu</a:t>
            </a:r>
            <a:r>
              <a:rPr lang="en-US" b="1" dirty="0" smtClean="0"/>
              <a:t> </a:t>
            </a:r>
            <a:r>
              <a:rPr lang="en-US" b="1" dirty="0" err="1" smtClean="0"/>
              <a:t>wydruku</a:t>
            </a:r>
            <a:r>
              <a:rPr lang="en-US" dirty="0" smtClean="0"/>
              <a:t>.</a:t>
            </a: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109</a:t>
            </a:fld>
            <a:endParaRPr lang="pl-PL"/>
          </a:p>
        </p:txBody>
      </p:sp>
    </p:spTree>
    <p:extLst>
      <p:ext uri="{BB962C8B-B14F-4D97-AF65-F5344CB8AC3E}">
        <p14:creationId xmlns:p14="http://schemas.microsoft.com/office/powerpoint/2010/main" val="17075095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Preprocessors Preference</a:t>
            </a:r>
            <a:endParaRPr lang="en-US" dirty="0">
              <a:solidFill>
                <a:srgbClr val="FFC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a:t>
            </a:fld>
            <a:endParaRPr lang="pl-PL"/>
          </a:p>
        </p:txBody>
      </p:sp>
      <p:pic>
        <p:nvPicPr>
          <p:cNvPr id="8" name="Obraz 7"/>
          <p:cNvPicPr>
            <a:picLocks noChangeAspect="1"/>
          </p:cNvPicPr>
          <p:nvPr/>
        </p:nvPicPr>
        <p:blipFill>
          <a:blip r:embed="rId2"/>
          <a:stretch>
            <a:fillRect/>
          </a:stretch>
        </p:blipFill>
        <p:spPr>
          <a:xfrm>
            <a:off x="827584" y="1360959"/>
            <a:ext cx="6858000" cy="4762500"/>
          </a:xfrm>
          <a:prstGeom prst="rect">
            <a:avLst/>
          </a:prstGeom>
        </p:spPr>
      </p:pic>
      <p:sp>
        <p:nvSpPr>
          <p:cNvPr id="9" name="Prostokąt 8"/>
          <p:cNvSpPr/>
          <p:nvPr/>
        </p:nvSpPr>
        <p:spPr>
          <a:xfrm>
            <a:off x="1918048" y="6221508"/>
            <a:ext cx="6768752" cy="338554"/>
          </a:xfrm>
          <a:prstGeom prst="rect">
            <a:avLst/>
          </a:prstGeom>
        </p:spPr>
        <p:txBody>
          <a:bodyPr wrap="square">
            <a:spAutoFit/>
          </a:bodyPr>
          <a:lstStyle/>
          <a:p>
            <a:r>
              <a:rPr lang="en-US" sz="1600" dirty="0">
                <a:solidFill>
                  <a:schemeClr val="bg1"/>
                </a:solidFill>
                <a:latin typeface="Open Sans"/>
              </a:rPr>
              <a:t>Source: 2015 Survey from ashleynolan.co.uk </a:t>
            </a:r>
            <a:endParaRPr lang="en-US" sz="1600" dirty="0">
              <a:solidFill>
                <a:schemeClr val="bg1"/>
              </a:solidFill>
            </a:endParaRPr>
          </a:p>
        </p:txBody>
      </p:sp>
    </p:spTree>
    <p:extLst>
      <p:ext uri="{BB962C8B-B14F-4D97-AF65-F5344CB8AC3E}">
        <p14:creationId xmlns:p14="http://schemas.microsoft.com/office/powerpoint/2010/main" val="382178874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a:t>
            </a:r>
            <a:r>
              <a:rPr lang="en-US" dirty="0">
                <a:solidFill>
                  <a:srgbClr val="FFC000"/>
                </a:solidFill>
              </a:rPr>
              <a:t>Extend/Inheritance Only Selectors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Zdefiniuj</a:t>
            </a:r>
            <a:r>
              <a:rPr lang="en-US" dirty="0"/>
              <a:t> </a:t>
            </a:r>
            <a:r>
              <a:rPr lang="en-US" dirty="0" err="1"/>
              <a:t>odpowiednie</a:t>
            </a:r>
            <a:r>
              <a:rPr lang="en-US" dirty="0"/>
              <a:t> style </a:t>
            </a:r>
            <a:r>
              <a:rPr lang="en-US" dirty="0" err="1"/>
              <a:t>dla</a:t>
            </a:r>
            <a:r>
              <a:rPr lang="en-US" dirty="0"/>
              <a:t> </a:t>
            </a:r>
            <a:r>
              <a:rPr lang="en-US" dirty="0" err="1"/>
              <a:t>headera</a:t>
            </a:r>
            <a:r>
              <a:rPr lang="en-US" dirty="0"/>
              <a:t> </a:t>
            </a:r>
            <a:r>
              <a:rPr lang="en-US" dirty="0" err="1"/>
              <a:t>oraz</a:t>
            </a:r>
            <a:r>
              <a:rPr lang="en-US" dirty="0"/>
              <a:t> </a:t>
            </a:r>
            <a:r>
              <a:rPr lang="en-US" dirty="0" err="1"/>
              <a:t>footera</a:t>
            </a:r>
            <a:r>
              <a:rPr lang="en-US" dirty="0"/>
              <a:t> </a:t>
            </a:r>
            <a:r>
              <a:rPr lang="en-US" b="1" dirty="0" err="1"/>
              <a:t>na</a:t>
            </a:r>
            <a:r>
              <a:rPr lang="en-US" b="1" dirty="0"/>
              <a:t> </a:t>
            </a:r>
            <a:r>
              <a:rPr lang="en-US" b="1" dirty="0" err="1"/>
              <a:t>podstawie</a:t>
            </a:r>
            <a:r>
              <a:rPr lang="en-US" b="1" dirty="0"/>
              <a:t> </a:t>
            </a:r>
            <a:r>
              <a:rPr lang="en-US" b="1" dirty="0" err="1"/>
              <a:t>klasy</a:t>
            </a:r>
            <a:r>
              <a:rPr lang="en-US" b="1" dirty="0"/>
              <a:t> </a:t>
            </a:r>
            <a:r>
              <a:rPr lang="en-US" dirty="0" err="1"/>
              <a:t>sekcja</a:t>
            </a:r>
            <a:r>
              <a:rPr lang="en-US" dirty="0"/>
              <a:t> </a:t>
            </a:r>
            <a:r>
              <a:rPr lang="en-US" b="1" dirty="0" err="1"/>
              <a:t>dopasowane</a:t>
            </a:r>
            <a:r>
              <a:rPr lang="en-US" b="1" dirty="0"/>
              <a:t> do </a:t>
            </a:r>
            <a:r>
              <a:rPr lang="en-US" b="1" dirty="0" err="1"/>
              <a:t>trybu</a:t>
            </a:r>
            <a:r>
              <a:rPr lang="en-US" b="1" dirty="0"/>
              <a:t> </a:t>
            </a:r>
            <a:r>
              <a:rPr lang="en-US" b="1" dirty="0" err="1"/>
              <a:t>wydruku</a:t>
            </a:r>
            <a:r>
              <a:rPr lang="en-US"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110</a:t>
            </a:fld>
            <a:endParaRPr lang="pl-PL"/>
          </a:p>
        </p:txBody>
      </p:sp>
    </p:spTree>
    <p:extLst>
      <p:ext uri="{BB962C8B-B14F-4D97-AF65-F5344CB8AC3E}">
        <p14:creationId xmlns:p14="http://schemas.microsoft.com/office/powerpoint/2010/main" val="380339746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Operators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pPr algn="just"/>
            <a:r>
              <a:rPr lang="en-US" dirty="0"/>
              <a:t>Sass has a handful of standard </a:t>
            </a:r>
            <a:r>
              <a:rPr lang="en-US" b="1" dirty="0"/>
              <a:t>math operators </a:t>
            </a:r>
            <a:r>
              <a:rPr lang="en-US" dirty="0" smtClean="0"/>
              <a:t>like: </a:t>
            </a:r>
            <a:r>
              <a:rPr lang="en-US" dirty="0"/>
              <a:t>+, -, *, /, and %.</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111</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7" name="Obraz 6"/>
          <p:cNvPicPr>
            <a:picLocks noChangeAspect="1"/>
          </p:cNvPicPr>
          <p:nvPr/>
        </p:nvPicPr>
        <p:blipFill>
          <a:blip r:embed="rId2"/>
          <a:stretch>
            <a:fillRect/>
          </a:stretch>
        </p:blipFill>
        <p:spPr>
          <a:xfrm>
            <a:off x="223837" y="2204864"/>
            <a:ext cx="8696325" cy="3914775"/>
          </a:xfrm>
          <a:prstGeom prst="rect">
            <a:avLst/>
          </a:prstGeom>
        </p:spPr>
      </p:pic>
    </p:spTree>
    <p:extLst>
      <p:ext uri="{BB962C8B-B14F-4D97-AF65-F5344CB8AC3E}">
        <p14:creationId xmlns:p14="http://schemas.microsoft.com/office/powerpoint/2010/main" val="2945812437"/>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Operators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dirty="0"/>
              <a:t>You </a:t>
            </a:r>
            <a:r>
              <a:rPr lang="en-US" sz="2400" b="1" dirty="0"/>
              <a:t>cannot use incompatible </a:t>
            </a:r>
            <a:r>
              <a:rPr lang="en-US" sz="2400" b="1" dirty="0" smtClean="0"/>
              <a:t>units</a:t>
            </a:r>
            <a:r>
              <a:rPr lang="en-US" sz="2400" dirty="0" smtClean="0"/>
              <a:t>, while </a:t>
            </a:r>
            <a:r>
              <a:rPr lang="en-US" sz="2400" dirty="0"/>
              <a:t>adding number with </a:t>
            </a:r>
            <a:r>
              <a:rPr lang="en-US" sz="2400" dirty="0" err="1"/>
              <a:t>px</a:t>
            </a:r>
            <a:r>
              <a:rPr lang="en-US" sz="2400" dirty="0"/>
              <a:t> and </a:t>
            </a:r>
            <a:r>
              <a:rPr lang="en-US" sz="2400" dirty="0" err="1"/>
              <a:t>em</a:t>
            </a:r>
            <a:r>
              <a:rPr lang="en-US" sz="2400" dirty="0"/>
              <a:t> leads to produce invalid CSS. Therefore, SASS will display an error if you use invalid units in CSS. </a:t>
            </a:r>
            <a:endParaRPr lang="en-US" sz="2400" dirty="0" smtClean="0"/>
          </a:p>
          <a:p>
            <a:pPr algn="just"/>
            <a:r>
              <a:rPr lang="en-US" sz="2400" dirty="0" smtClean="0"/>
              <a:t>SASS </a:t>
            </a:r>
            <a:r>
              <a:rPr lang="en-US" sz="2400" b="1" dirty="0"/>
              <a:t>supports relational operators</a:t>
            </a:r>
            <a:r>
              <a:rPr lang="en-US" sz="2400" dirty="0"/>
              <a:t> like &lt;, &gt;, &lt;=, &gt;= and equality operators = =, </a:t>
            </a:r>
            <a:r>
              <a:rPr lang="en-US" sz="2400" dirty="0" smtClean="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112</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Tree>
    <p:extLst>
      <p:ext uri="{BB962C8B-B14F-4D97-AF65-F5344CB8AC3E}">
        <p14:creationId xmlns:p14="http://schemas.microsoft.com/office/powerpoint/2010/main" val="1009089663"/>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Operators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Color </a:t>
            </a:r>
            <a:r>
              <a:rPr lang="en-US" sz="2400" b="1" dirty="0" smtClean="0"/>
              <a:t>Operations </a:t>
            </a:r>
            <a:r>
              <a:rPr lang="en-US" sz="2400" dirty="0" smtClean="0"/>
              <a:t>- </a:t>
            </a:r>
            <a:r>
              <a:rPr lang="en-US" sz="2400" dirty="0"/>
              <a:t>SASS allows using color components along with the arithmetic operations and any color expression returns a </a:t>
            </a:r>
            <a:r>
              <a:rPr lang="en-US" sz="2400" dirty="0" err="1"/>
              <a:t>SassScript</a:t>
            </a:r>
            <a:r>
              <a:rPr lang="en-US" sz="2400" dirty="0"/>
              <a:t> color value</a:t>
            </a:r>
            <a:r>
              <a:rPr lang="en-US" sz="2400" dirty="0" smtClean="0"/>
              <a:t>.</a:t>
            </a:r>
          </a:p>
          <a:p>
            <a:pPr marL="0" indent="0" algn="just">
              <a:buNone/>
            </a:pP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113</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7" name="Obraz 6"/>
          <p:cNvPicPr>
            <a:picLocks noChangeAspect="1"/>
          </p:cNvPicPr>
          <p:nvPr/>
        </p:nvPicPr>
        <p:blipFill>
          <a:blip r:embed="rId2"/>
          <a:stretch>
            <a:fillRect/>
          </a:stretch>
        </p:blipFill>
        <p:spPr>
          <a:xfrm>
            <a:off x="256826" y="3097864"/>
            <a:ext cx="3786664" cy="1893332"/>
          </a:xfrm>
          <a:prstGeom prst="rect">
            <a:avLst/>
          </a:prstGeom>
        </p:spPr>
      </p:pic>
      <p:pic>
        <p:nvPicPr>
          <p:cNvPr id="8" name="Obraz 7"/>
          <p:cNvPicPr>
            <a:picLocks noChangeAspect="1"/>
          </p:cNvPicPr>
          <p:nvPr/>
        </p:nvPicPr>
        <p:blipFill>
          <a:blip r:embed="rId3"/>
          <a:stretch>
            <a:fillRect/>
          </a:stretch>
        </p:blipFill>
        <p:spPr>
          <a:xfrm>
            <a:off x="5436096" y="3114384"/>
            <a:ext cx="3451078" cy="1394736"/>
          </a:xfrm>
          <a:prstGeom prst="rect">
            <a:avLst/>
          </a:prstGeom>
        </p:spPr>
      </p:pic>
    </p:spTree>
    <p:extLst>
      <p:ext uri="{BB962C8B-B14F-4D97-AF65-F5344CB8AC3E}">
        <p14:creationId xmlns:p14="http://schemas.microsoft.com/office/powerpoint/2010/main" val="1961353420"/>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Operators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String </a:t>
            </a:r>
            <a:r>
              <a:rPr lang="en-US" sz="2400" b="1" dirty="0" smtClean="0"/>
              <a:t>Operations </a:t>
            </a:r>
            <a:r>
              <a:rPr lang="en-US" sz="2400" dirty="0" smtClean="0"/>
              <a:t>- </a:t>
            </a:r>
            <a:r>
              <a:rPr lang="en-US" sz="2400" dirty="0"/>
              <a:t>y</a:t>
            </a:r>
            <a:r>
              <a:rPr lang="en-US" sz="2400" dirty="0" smtClean="0"/>
              <a:t>ou </a:t>
            </a:r>
            <a:r>
              <a:rPr lang="en-US" sz="2400" dirty="0"/>
              <a:t>can use + operation to concatenate </a:t>
            </a:r>
            <a:r>
              <a:rPr lang="en-US" sz="2400" dirty="0" smtClean="0"/>
              <a:t>strings.</a:t>
            </a:r>
          </a:p>
          <a:p>
            <a:pPr marL="0" indent="0" algn="just">
              <a:buNone/>
            </a:pP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114</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9" name="Obraz 8"/>
          <p:cNvPicPr>
            <a:picLocks noChangeAspect="1"/>
          </p:cNvPicPr>
          <p:nvPr/>
        </p:nvPicPr>
        <p:blipFill>
          <a:blip r:embed="rId2"/>
          <a:stretch>
            <a:fillRect/>
          </a:stretch>
        </p:blipFill>
        <p:spPr>
          <a:xfrm>
            <a:off x="457199" y="3242281"/>
            <a:ext cx="4528940" cy="1338847"/>
          </a:xfrm>
          <a:prstGeom prst="rect">
            <a:avLst/>
          </a:prstGeom>
        </p:spPr>
      </p:pic>
      <p:pic>
        <p:nvPicPr>
          <p:cNvPr id="10" name="Obraz 9"/>
          <p:cNvPicPr>
            <a:picLocks noChangeAspect="1"/>
          </p:cNvPicPr>
          <p:nvPr/>
        </p:nvPicPr>
        <p:blipFill>
          <a:blip r:embed="rId3"/>
          <a:stretch>
            <a:fillRect/>
          </a:stretch>
        </p:blipFill>
        <p:spPr>
          <a:xfrm>
            <a:off x="5820912" y="3308083"/>
            <a:ext cx="3179088" cy="1243991"/>
          </a:xfrm>
          <a:prstGeom prst="rect">
            <a:avLst/>
          </a:prstGeom>
        </p:spPr>
      </p:pic>
    </p:spTree>
    <p:extLst>
      <p:ext uri="{BB962C8B-B14F-4D97-AF65-F5344CB8AC3E}">
        <p14:creationId xmlns:p14="http://schemas.microsoft.com/office/powerpoint/2010/main" val="3691381835"/>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a:solidFill>
                  <a:srgbClr val="FFC000"/>
                </a:solidFill>
              </a:rPr>
              <a:t>Operators</a:t>
            </a: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Parentheses </a:t>
            </a:r>
            <a:r>
              <a:rPr lang="en-US" sz="2400" dirty="0" smtClean="0"/>
              <a:t>-</a:t>
            </a:r>
            <a:r>
              <a:rPr lang="en-US" sz="2400" b="1" dirty="0" smtClean="0"/>
              <a:t> </a:t>
            </a:r>
            <a:r>
              <a:rPr lang="en-US" sz="2400" dirty="0" smtClean="0"/>
              <a:t>are </a:t>
            </a:r>
            <a:r>
              <a:rPr lang="en-US" sz="2400" dirty="0"/>
              <a:t>a pair of signs, which are usually marked off by round brackets ( ) or square brackets [], providing symbolic logic that affect the order of operations.</a:t>
            </a:r>
          </a:p>
          <a:p>
            <a:pPr algn="just"/>
            <a:endParaRPr lang="en-US" sz="2400" b="1" dirty="0"/>
          </a:p>
          <a:p>
            <a:pPr algn="just"/>
            <a:endParaRPr lang="en-US" sz="2400" dirty="0" smtClean="0"/>
          </a:p>
          <a:p>
            <a:pPr marL="0" indent="0" algn="just">
              <a:buNone/>
            </a:pP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115</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9" name="Obraz 8"/>
          <p:cNvPicPr>
            <a:picLocks noChangeAspect="1"/>
          </p:cNvPicPr>
          <p:nvPr/>
        </p:nvPicPr>
        <p:blipFill>
          <a:blip r:embed="rId2"/>
          <a:stretch>
            <a:fillRect/>
          </a:stretch>
        </p:blipFill>
        <p:spPr>
          <a:xfrm>
            <a:off x="179511" y="2646686"/>
            <a:ext cx="4345135" cy="1430386"/>
          </a:xfrm>
          <a:prstGeom prst="rect">
            <a:avLst/>
          </a:prstGeom>
        </p:spPr>
      </p:pic>
      <p:pic>
        <p:nvPicPr>
          <p:cNvPr id="10" name="Obraz 9"/>
          <p:cNvPicPr>
            <a:picLocks noChangeAspect="1"/>
          </p:cNvPicPr>
          <p:nvPr/>
        </p:nvPicPr>
        <p:blipFill>
          <a:blip r:embed="rId3"/>
          <a:stretch>
            <a:fillRect/>
          </a:stretch>
        </p:blipFill>
        <p:spPr>
          <a:xfrm>
            <a:off x="4932040" y="2646686"/>
            <a:ext cx="3999526" cy="1430386"/>
          </a:xfrm>
          <a:prstGeom prst="rect">
            <a:avLst/>
          </a:prstGeom>
        </p:spPr>
      </p:pic>
    </p:spTree>
    <p:extLst>
      <p:ext uri="{BB962C8B-B14F-4D97-AF65-F5344CB8AC3E}">
        <p14:creationId xmlns:p14="http://schemas.microsoft.com/office/powerpoint/2010/main" val="240280210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Operators</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a:t>Zdefiniuj</a:t>
            </a:r>
            <a:r>
              <a:rPr lang="en-US" dirty="0"/>
              <a:t>, aby &lt;div&gt; z </a:t>
            </a:r>
            <a:r>
              <a:rPr lang="en-US" dirty="0" err="1"/>
              <a:t>tekstem</a:t>
            </a:r>
            <a:r>
              <a:rPr lang="en-US" dirty="0"/>
              <a:t> “Sample paragraph of text</a:t>
            </a:r>
            <a:r>
              <a:rPr lang="en-US" dirty="0" smtClean="0"/>
              <a:t>” </a:t>
            </a:r>
            <a:r>
              <a:rPr lang="en-US" dirty="0" err="1" smtClean="0"/>
              <a:t>oraz</a:t>
            </a:r>
            <a:r>
              <a:rPr lang="en-US" dirty="0" smtClean="0"/>
              <a:t> &lt;div&gt; z </a:t>
            </a:r>
            <a:r>
              <a:rPr lang="en-US" dirty="0" err="1" smtClean="0"/>
              <a:t>listą</a:t>
            </a:r>
            <a:r>
              <a:rPr lang="en-US" dirty="0" smtClean="0"/>
              <a:t> </a:t>
            </a:r>
            <a:r>
              <a:rPr lang="en-US" dirty="0" err="1" smtClean="0"/>
              <a:t>były</a:t>
            </a:r>
            <a:r>
              <a:rPr lang="en-US" dirty="0" smtClean="0"/>
              <a:t> </a:t>
            </a:r>
            <a:r>
              <a:rPr lang="en-US" dirty="0" err="1" smtClean="0"/>
              <a:t>obok</a:t>
            </a:r>
            <a:r>
              <a:rPr lang="en-US" dirty="0" smtClean="0"/>
              <a:t> </a:t>
            </a:r>
            <a:r>
              <a:rPr lang="en-US" dirty="0" err="1" smtClean="0"/>
              <a:t>siebie</a:t>
            </a:r>
            <a:r>
              <a:rPr lang="en-US" dirty="0"/>
              <a:t> </a:t>
            </a:r>
            <a:r>
              <a:rPr lang="en-US" dirty="0" err="1" smtClean="0"/>
              <a:t>i</a:t>
            </a:r>
            <a:r>
              <a:rPr lang="en-US" dirty="0" smtClean="0"/>
              <a:t> </a:t>
            </a:r>
            <a:r>
              <a:rPr lang="en-US" dirty="0" err="1" smtClean="0"/>
              <a:t>miały</a:t>
            </a:r>
            <a:r>
              <a:rPr lang="en-US" dirty="0" smtClean="0"/>
              <a:t> </a:t>
            </a:r>
            <a:r>
              <a:rPr lang="en-US" b="1" dirty="0" err="1" smtClean="0"/>
              <a:t>procentowy</a:t>
            </a:r>
            <a:r>
              <a:rPr lang="en-US" b="1" dirty="0" smtClean="0"/>
              <a:t> </a:t>
            </a:r>
            <a:r>
              <a:rPr lang="en-US" b="1" dirty="0" err="1" smtClean="0"/>
              <a:t>rozmiar</a:t>
            </a:r>
            <a:r>
              <a:rPr lang="en-US" dirty="0" smtClean="0"/>
              <a:t>, </a:t>
            </a:r>
            <a:r>
              <a:rPr lang="en-US" dirty="0" err="1" smtClean="0"/>
              <a:t>gdzie</a:t>
            </a:r>
            <a:r>
              <a:rPr lang="en-US" dirty="0" smtClean="0"/>
              <a:t>:</a:t>
            </a:r>
          </a:p>
          <a:p>
            <a:pPr marL="914400" lvl="1" indent="-514350" algn="just"/>
            <a:r>
              <a:rPr lang="en-US" dirty="0" err="1" smtClean="0"/>
              <a:t>Pierwszy</a:t>
            </a:r>
            <a:r>
              <a:rPr lang="en-US" dirty="0" smtClean="0"/>
              <a:t> z </a:t>
            </a:r>
            <a:r>
              <a:rPr lang="en-US" dirty="0" err="1" smtClean="0"/>
              <a:t>nich</a:t>
            </a:r>
            <a:r>
              <a:rPr lang="en-US" dirty="0" smtClean="0"/>
              <a:t> ma </a:t>
            </a:r>
            <a:r>
              <a:rPr lang="en-US" dirty="0" err="1" smtClean="0"/>
              <a:t>mieć</a:t>
            </a:r>
            <a:r>
              <a:rPr lang="en-US" dirty="0" smtClean="0"/>
              <a:t> </a:t>
            </a:r>
            <a:r>
              <a:rPr lang="en-US" b="1" dirty="0" smtClean="0"/>
              <a:t>800px z 1024px</a:t>
            </a:r>
            <a:r>
              <a:rPr lang="en-US" dirty="0" smtClean="0"/>
              <a:t>.</a:t>
            </a:r>
          </a:p>
          <a:p>
            <a:pPr marL="914400" lvl="1" indent="-514350" algn="just"/>
            <a:r>
              <a:rPr lang="en-US" dirty="0" err="1" smtClean="0"/>
              <a:t>Drugi</a:t>
            </a:r>
            <a:r>
              <a:rPr lang="en-US" dirty="0" smtClean="0"/>
              <a:t> </a:t>
            </a:r>
            <a:r>
              <a:rPr lang="en-US" dirty="0"/>
              <a:t>z </a:t>
            </a:r>
            <a:r>
              <a:rPr lang="en-US" dirty="0" err="1"/>
              <a:t>nich</a:t>
            </a:r>
            <a:r>
              <a:rPr lang="en-US" dirty="0"/>
              <a:t> ma </a:t>
            </a:r>
            <a:r>
              <a:rPr lang="en-US" dirty="0" err="1"/>
              <a:t>mieć</a:t>
            </a:r>
            <a:r>
              <a:rPr lang="en-US" dirty="0"/>
              <a:t> </a:t>
            </a:r>
            <a:r>
              <a:rPr lang="en-US" b="1" dirty="0" err="1" smtClean="0"/>
              <a:t>pozostałą</a:t>
            </a:r>
            <a:r>
              <a:rPr lang="en-US" b="1" dirty="0" smtClean="0"/>
              <a:t> </a:t>
            </a:r>
            <a:r>
              <a:rPr lang="en-US" b="1" dirty="0" err="1" smtClean="0"/>
              <a:t>część</a:t>
            </a:r>
            <a:r>
              <a:rPr lang="en-US" dirty="0" smtClean="0"/>
              <a:t>.</a:t>
            </a:r>
            <a:endParaRPr lang="en-US" dirty="0"/>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116</a:t>
            </a:fld>
            <a:endParaRPr lang="pl-PL"/>
          </a:p>
        </p:txBody>
      </p:sp>
    </p:spTree>
    <p:extLst>
      <p:ext uri="{BB962C8B-B14F-4D97-AF65-F5344CB8AC3E}">
        <p14:creationId xmlns:p14="http://schemas.microsoft.com/office/powerpoint/2010/main" val="120925805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Operators (</a:t>
            </a:r>
            <a:r>
              <a:rPr lang="en-US" dirty="0" err="1" smtClean="0">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lgn="just">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Zdefiniuj</a:t>
            </a:r>
            <a:r>
              <a:rPr lang="en-US" dirty="0"/>
              <a:t>, aby </a:t>
            </a:r>
            <a:r>
              <a:rPr lang="en-US" dirty="0" err="1"/>
              <a:t>dane</a:t>
            </a:r>
            <a:r>
              <a:rPr lang="en-US" dirty="0"/>
              <a:t> </a:t>
            </a:r>
            <a:r>
              <a:rPr lang="en-US" dirty="0" smtClean="0"/>
              <a:t>w </a:t>
            </a:r>
            <a:r>
              <a:rPr lang="en-US" dirty="0" err="1"/>
              <a:t>sekcjach</a:t>
            </a:r>
            <a:r>
              <a:rPr lang="en-US" dirty="0"/>
              <a:t> Education </a:t>
            </a:r>
            <a:r>
              <a:rPr lang="en-US" dirty="0" err="1" smtClean="0"/>
              <a:t>oraz</a:t>
            </a:r>
            <a:r>
              <a:rPr lang="en-US" dirty="0" smtClean="0"/>
              <a:t>  </a:t>
            </a:r>
            <a:r>
              <a:rPr lang="en-US" dirty="0"/>
              <a:t>Courses &amp; </a:t>
            </a:r>
            <a:r>
              <a:rPr lang="en-US" dirty="0" smtClean="0"/>
              <a:t>Diploma </a:t>
            </a:r>
            <a:r>
              <a:rPr lang="en-US" dirty="0" err="1" smtClean="0"/>
              <a:t>miały</a:t>
            </a:r>
            <a:r>
              <a:rPr lang="en-US" dirty="0" smtClean="0"/>
              <a:t> </a:t>
            </a:r>
            <a:r>
              <a:rPr lang="en-US" dirty="0" err="1" smtClean="0"/>
              <a:t>formę</a:t>
            </a:r>
            <a:r>
              <a:rPr lang="en-US" dirty="0" smtClean="0"/>
              <a:t> </a:t>
            </a:r>
          </a:p>
          <a:p>
            <a:pPr marL="0" indent="0" algn="just">
              <a:buNone/>
            </a:pPr>
            <a:r>
              <a:rPr lang="en-US" dirty="0" smtClean="0"/>
              <a:t>1995-1998   Bachelor </a:t>
            </a:r>
            <a:r>
              <a:rPr lang="en-US" dirty="0"/>
              <a:t>degree. Accounting. University of </a:t>
            </a:r>
            <a:endParaRPr lang="en-US" dirty="0" smtClean="0"/>
          </a:p>
          <a:p>
            <a:pPr marL="0" indent="0" algn="just">
              <a:buNone/>
            </a:pPr>
            <a:r>
              <a:rPr lang="en-US" dirty="0"/>
              <a:t> </a:t>
            </a:r>
            <a:r>
              <a:rPr lang="en-US" dirty="0" smtClean="0"/>
              <a:t>                     </a:t>
            </a:r>
            <a:r>
              <a:rPr lang="en-US" dirty="0" err="1" smtClean="0"/>
              <a:t>Northcap</a:t>
            </a:r>
            <a:r>
              <a:rPr lang="en-US" dirty="0" smtClean="0"/>
              <a:t>.</a:t>
            </a:r>
          </a:p>
          <a:p>
            <a:pPr marL="0" indent="0" algn="just">
              <a:buNone/>
            </a:pPr>
            <a:r>
              <a:rPr lang="en-US" dirty="0" err="1" smtClean="0"/>
              <a:t>Gdzie</a:t>
            </a:r>
            <a:r>
              <a:rPr lang="en-US" dirty="0" smtClean="0"/>
              <a:t> </a:t>
            </a:r>
            <a:r>
              <a:rPr lang="en-US" dirty="0" err="1" smtClean="0"/>
              <a:t>daty</a:t>
            </a:r>
            <a:r>
              <a:rPr lang="en-US" dirty="0" smtClean="0"/>
              <a:t> </a:t>
            </a:r>
            <a:r>
              <a:rPr lang="en-US" dirty="0" err="1" smtClean="0"/>
              <a:t>zajmują</a:t>
            </a:r>
            <a:r>
              <a:rPr lang="en-US" dirty="0" smtClean="0"/>
              <a:t> </a:t>
            </a:r>
            <a:r>
              <a:rPr lang="en-US" b="1" dirty="0" smtClean="0"/>
              <a:t>200px z 1024px</a:t>
            </a:r>
            <a:r>
              <a:rPr lang="en-US" dirty="0" smtClean="0"/>
              <a:t>,</a:t>
            </a:r>
            <a:r>
              <a:rPr lang="en-US" b="1" dirty="0" smtClean="0"/>
              <a:t> </a:t>
            </a:r>
            <a:r>
              <a:rPr lang="en-US" dirty="0" smtClean="0"/>
              <a:t>a </a:t>
            </a:r>
            <a:r>
              <a:rPr lang="en-US" dirty="0" err="1" smtClean="0"/>
              <a:t>opis</a:t>
            </a:r>
            <a:r>
              <a:rPr lang="en-US" dirty="0" smtClean="0"/>
              <a:t> </a:t>
            </a:r>
            <a:r>
              <a:rPr lang="en-US" b="1" dirty="0" err="1" smtClean="0"/>
              <a:t>pozostałą</a:t>
            </a:r>
            <a:r>
              <a:rPr lang="en-US" b="1" dirty="0" smtClean="0"/>
              <a:t> </a:t>
            </a:r>
            <a:r>
              <a:rPr lang="en-US" b="1" dirty="0" err="1" smtClean="0"/>
              <a:t>część</a:t>
            </a:r>
            <a:r>
              <a:rPr lang="en-US" dirty="0" smtClean="0"/>
              <a:t>. </a:t>
            </a:r>
            <a:r>
              <a:rPr lang="en-US" dirty="0" err="1" smtClean="0"/>
              <a:t>Wartości</a:t>
            </a:r>
            <a:r>
              <a:rPr lang="en-US" dirty="0" smtClean="0"/>
              <a:t> </a:t>
            </a:r>
            <a:r>
              <a:rPr lang="en-US" dirty="0" err="1" smtClean="0"/>
              <a:t>szerokości</a:t>
            </a:r>
            <a:r>
              <a:rPr lang="en-US" dirty="0" smtClean="0"/>
              <a:t> </a:t>
            </a:r>
            <a:r>
              <a:rPr lang="en-US" dirty="0" err="1" smtClean="0"/>
              <a:t>mają</a:t>
            </a:r>
            <a:r>
              <a:rPr lang="en-US" dirty="0" smtClean="0"/>
              <a:t> </a:t>
            </a:r>
            <a:r>
              <a:rPr lang="en-US" dirty="0" err="1" smtClean="0"/>
              <a:t>być</a:t>
            </a:r>
            <a:r>
              <a:rPr lang="en-US" dirty="0" smtClean="0"/>
              <a:t> </a:t>
            </a:r>
            <a:r>
              <a:rPr lang="en-US" b="1" dirty="0" err="1" smtClean="0"/>
              <a:t>wyrażone</a:t>
            </a:r>
            <a:r>
              <a:rPr lang="en-US" b="1" dirty="0" smtClean="0"/>
              <a:t> </a:t>
            </a:r>
            <a:r>
              <a:rPr lang="en-US" b="1" dirty="0" err="1" smtClean="0"/>
              <a:t>procentowo</a:t>
            </a:r>
            <a:r>
              <a:rPr lang="en-US" dirty="0" smtClean="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117</a:t>
            </a:fld>
            <a:endParaRPr lang="pl-PL"/>
          </a:p>
        </p:txBody>
      </p:sp>
    </p:spTree>
    <p:extLst>
      <p:ext uri="{BB962C8B-B14F-4D97-AF65-F5344CB8AC3E}">
        <p14:creationId xmlns:p14="http://schemas.microsoft.com/office/powerpoint/2010/main" val="1030703875"/>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SCSS – Operators</a:t>
            </a: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smtClean="0"/>
              <a:t>Boolean Operations </a:t>
            </a:r>
            <a:r>
              <a:rPr lang="en-US" sz="2400" dirty="0" smtClean="0"/>
              <a:t>- </a:t>
            </a:r>
            <a:r>
              <a:rPr lang="en-US" sz="2400" dirty="0"/>
              <a:t>y</a:t>
            </a:r>
            <a:r>
              <a:rPr lang="en-US" sz="2400" dirty="0" smtClean="0"/>
              <a:t>ou </a:t>
            </a:r>
            <a:r>
              <a:rPr lang="en-US" sz="2400" dirty="0"/>
              <a:t>can perform Boolean operations on Sass script by using </a:t>
            </a:r>
            <a:r>
              <a:rPr lang="en-US" sz="2400" i="1" dirty="0"/>
              <a:t>and</a:t>
            </a:r>
            <a:r>
              <a:rPr lang="en-US" sz="2400" dirty="0"/>
              <a:t>, </a:t>
            </a:r>
            <a:r>
              <a:rPr lang="en-US" sz="2400" i="1" dirty="0"/>
              <a:t>or</a:t>
            </a:r>
            <a:r>
              <a:rPr lang="en-US" sz="2400" dirty="0"/>
              <a:t> and </a:t>
            </a:r>
            <a:r>
              <a:rPr lang="en-US" sz="2400" i="1" dirty="0"/>
              <a:t>not</a:t>
            </a:r>
            <a:r>
              <a:rPr lang="en-US" sz="2400" dirty="0"/>
              <a:t> operators.</a:t>
            </a:r>
            <a:endParaRPr lang="en-US" sz="2400" dirty="0" smtClean="0"/>
          </a:p>
          <a:p>
            <a:pPr marL="0" indent="0" algn="just">
              <a:buNone/>
            </a:pP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118</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7" name="Obraz 6"/>
          <p:cNvPicPr>
            <a:picLocks noChangeAspect="1"/>
          </p:cNvPicPr>
          <p:nvPr/>
        </p:nvPicPr>
        <p:blipFill>
          <a:blip r:embed="rId2"/>
          <a:stretch>
            <a:fillRect/>
          </a:stretch>
        </p:blipFill>
        <p:spPr>
          <a:xfrm>
            <a:off x="323528" y="2439483"/>
            <a:ext cx="4451193" cy="1853613"/>
          </a:xfrm>
          <a:prstGeom prst="rect">
            <a:avLst/>
          </a:prstGeom>
        </p:spPr>
      </p:pic>
      <p:pic>
        <p:nvPicPr>
          <p:cNvPr id="8" name="Obraz 7"/>
          <p:cNvPicPr>
            <a:picLocks noChangeAspect="1"/>
          </p:cNvPicPr>
          <p:nvPr/>
        </p:nvPicPr>
        <p:blipFill>
          <a:blip r:embed="rId3"/>
          <a:stretch>
            <a:fillRect/>
          </a:stretch>
        </p:blipFill>
        <p:spPr>
          <a:xfrm>
            <a:off x="5465929" y="2693609"/>
            <a:ext cx="3220871" cy="1242336"/>
          </a:xfrm>
          <a:prstGeom prst="rect">
            <a:avLst/>
          </a:prstGeom>
        </p:spPr>
      </p:pic>
    </p:spTree>
    <p:extLst>
      <p:ext uri="{BB962C8B-B14F-4D97-AF65-F5344CB8AC3E}">
        <p14:creationId xmlns:p14="http://schemas.microsoft.com/office/powerpoint/2010/main" val="1079800979"/>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Operators </a:t>
            </a:r>
            <a:r>
              <a:rPr lang="en-US" dirty="0" err="1" smtClean="0">
                <a:solidFill>
                  <a:srgbClr val="FFC000"/>
                </a:solidFill>
              </a:rPr>
              <a:t>boolean</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buFont typeface="+mj-lt"/>
              <a:buAutoNum type="arabicPeriod"/>
            </a:pPr>
            <a:r>
              <a:rPr lang="en-US" dirty="0" err="1" smtClean="0"/>
              <a:t>Zdefiniuj</a:t>
            </a:r>
            <a:r>
              <a:rPr lang="en-US" dirty="0" smtClean="0"/>
              <a:t> </a:t>
            </a:r>
            <a:r>
              <a:rPr lang="en-US" b="1" dirty="0" err="1" smtClean="0"/>
              <a:t>zmienną</a:t>
            </a:r>
            <a:r>
              <a:rPr lang="en-US" dirty="0" smtClean="0"/>
              <a:t> o </a:t>
            </a:r>
            <a:r>
              <a:rPr lang="en-US" dirty="0" err="1" smtClean="0"/>
              <a:t>nazwie</a:t>
            </a:r>
            <a:r>
              <a:rPr lang="en-US" dirty="0" smtClean="0"/>
              <a:t> </a:t>
            </a:r>
            <a:r>
              <a:rPr lang="en-US" dirty="0" err="1" smtClean="0"/>
              <a:t>podstRozmiarTekst</a:t>
            </a:r>
            <a:r>
              <a:rPr lang="en-US" dirty="0" smtClean="0"/>
              <a:t> z </a:t>
            </a:r>
            <a:r>
              <a:rPr lang="en-US" dirty="0" err="1" smtClean="0"/>
              <a:t>wartością</a:t>
            </a:r>
            <a:r>
              <a:rPr lang="en-US" dirty="0" smtClean="0"/>
              <a:t> 1.1em.</a:t>
            </a:r>
          </a:p>
          <a:p>
            <a:pPr marL="514350" indent="-514350" algn="just">
              <a:buFont typeface="+mj-lt"/>
              <a:buAutoNum type="arabicPeriod"/>
            </a:pPr>
            <a:r>
              <a:rPr lang="en-US" dirty="0" err="1" smtClean="0"/>
              <a:t>Napisz</a:t>
            </a:r>
            <a:r>
              <a:rPr lang="en-US" dirty="0" smtClean="0"/>
              <a:t> </a:t>
            </a:r>
            <a:r>
              <a:rPr lang="en-US" b="1" dirty="0" err="1" smtClean="0"/>
              <a:t>funkcję</a:t>
            </a:r>
            <a:r>
              <a:rPr lang="en-US" dirty="0" smtClean="0"/>
              <a:t> </a:t>
            </a:r>
            <a:r>
              <a:rPr lang="en-US" dirty="0" err="1" smtClean="0"/>
              <a:t>zwracającą</a:t>
            </a:r>
            <a:r>
              <a:rPr lang="en-US" dirty="0" smtClean="0"/>
              <a:t> </a:t>
            </a:r>
            <a:r>
              <a:rPr lang="en-US" dirty="0" err="1" smtClean="0"/>
              <a:t>rozmiar</a:t>
            </a:r>
            <a:r>
              <a:rPr lang="en-US" dirty="0" smtClean="0"/>
              <a:t> </a:t>
            </a:r>
            <a:r>
              <a:rPr lang="en-US" dirty="0" err="1" smtClean="0"/>
              <a:t>tekstu</a:t>
            </a:r>
            <a:r>
              <a:rPr lang="en-US" dirty="0" smtClean="0"/>
              <a:t> </a:t>
            </a:r>
            <a:r>
              <a:rPr lang="en-US" dirty="0" err="1" smtClean="0"/>
              <a:t>na</a:t>
            </a:r>
            <a:r>
              <a:rPr lang="en-US" dirty="0" smtClean="0"/>
              <a:t> </a:t>
            </a:r>
            <a:r>
              <a:rPr lang="en-US" dirty="0" err="1" smtClean="0"/>
              <a:t>podstawie</a:t>
            </a:r>
            <a:r>
              <a:rPr lang="en-US" dirty="0" smtClean="0"/>
              <a:t> </a:t>
            </a:r>
            <a:r>
              <a:rPr lang="en-US" b="1" dirty="0" err="1" smtClean="0"/>
              <a:t>dwóch</a:t>
            </a:r>
            <a:r>
              <a:rPr lang="en-US" b="1" dirty="0" smtClean="0"/>
              <a:t> </a:t>
            </a:r>
            <a:r>
              <a:rPr lang="en-US" b="1" dirty="0" err="1" smtClean="0"/>
              <a:t>parametrów</a:t>
            </a:r>
            <a:r>
              <a:rPr lang="en-US" dirty="0" smtClean="0"/>
              <a:t>: </a:t>
            </a:r>
            <a:r>
              <a:rPr lang="en-US" dirty="0" err="1" smtClean="0"/>
              <a:t>tryb</a:t>
            </a:r>
            <a:r>
              <a:rPr lang="en-US" dirty="0" smtClean="0"/>
              <a:t> (</a:t>
            </a:r>
            <a:r>
              <a:rPr lang="en-US" dirty="0" err="1" smtClean="0"/>
              <a:t>powiększenie</a:t>
            </a:r>
            <a:r>
              <a:rPr lang="en-US" dirty="0" smtClean="0"/>
              <a:t>/</a:t>
            </a:r>
            <a:r>
              <a:rPr lang="en-US" dirty="0" err="1" smtClean="0"/>
              <a:t>pomniejszenie</a:t>
            </a:r>
            <a:r>
              <a:rPr lang="en-US" dirty="0" smtClean="0"/>
              <a:t>), </a:t>
            </a:r>
            <a:r>
              <a:rPr lang="en-US" dirty="0" err="1" smtClean="0"/>
              <a:t>wartość</a:t>
            </a:r>
            <a:r>
              <a:rPr lang="en-US" dirty="0" smtClean="0"/>
              <a:t> (np. 20%). </a:t>
            </a:r>
            <a:r>
              <a:rPr lang="en-US" dirty="0" err="1" smtClean="0"/>
              <a:t>Funkcja</a:t>
            </a:r>
            <a:r>
              <a:rPr lang="en-US" dirty="0" smtClean="0"/>
              <a:t> </a:t>
            </a:r>
            <a:r>
              <a:rPr lang="en-US" dirty="0" err="1" smtClean="0"/>
              <a:t>zwraca</a:t>
            </a:r>
            <a:r>
              <a:rPr lang="en-US" dirty="0" smtClean="0"/>
              <a:t> </a:t>
            </a:r>
            <a:r>
              <a:rPr lang="en-US" dirty="0" err="1" smtClean="0"/>
              <a:t>odpowiedni</a:t>
            </a:r>
            <a:r>
              <a:rPr lang="en-US" dirty="0" smtClean="0"/>
              <a:t> </a:t>
            </a:r>
            <a:r>
              <a:rPr lang="en-US" dirty="0" err="1" smtClean="0"/>
              <a:t>rozmiar</a:t>
            </a:r>
            <a:r>
              <a:rPr lang="en-US" dirty="0" smtClean="0"/>
              <a:t> </a:t>
            </a:r>
            <a:r>
              <a:rPr lang="en-US" dirty="0" err="1" smtClean="0"/>
              <a:t>czcionki</a:t>
            </a:r>
            <a:r>
              <a:rPr lang="en-US" dirty="0" smtClean="0"/>
              <a:t> </a:t>
            </a:r>
            <a:r>
              <a:rPr lang="en-US" dirty="0" err="1" smtClean="0"/>
              <a:t>na</a:t>
            </a:r>
            <a:r>
              <a:rPr lang="en-US" dirty="0" smtClean="0"/>
              <a:t> </a:t>
            </a:r>
            <a:r>
              <a:rPr lang="en-US" dirty="0" err="1" smtClean="0"/>
              <a:t>podstawie</a:t>
            </a:r>
            <a:r>
              <a:rPr lang="en-US" dirty="0" smtClean="0"/>
              <a:t> </a:t>
            </a:r>
            <a:r>
              <a:rPr lang="en-US" dirty="0" err="1" smtClean="0"/>
              <a:t>wartosci</a:t>
            </a:r>
            <a:r>
              <a:rPr lang="en-US" dirty="0" smtClean="0"/>
              <a:t> </a:t>
            </a:r>
            <a:r>
              <a:rPr lang="en-US" dirty="0" err="1" smtClean="0"/>
              <a:t>zmiennej</a:t>
            </a:r>
            <a:r>
              <a:rPr lang="en-US" dirty="0" smtClean="0"/>
              <a:t> </a:t>
            </a:r>
            <a:r>
              <a:rPr lang="en-US" dirty="0" err="1" smtClean="0"/>
              <a:t>bazowej</a:t>
            </a:r>
            <a:r>
              <a:rPr lang="en-US" dirty="0" smtClean="0"/>
              <a:t>.</a:t>
            </a:r>
          </a:p>
          <a:p>
            <a:pPr marL="514350" indent="-514350" algn="just">
              <a:buFont typeface="+mj-lt"/>
              <a:buAutoNum type="arabicPeriod"/>
            </a:pPr>
            <a:r>
              <a:rPr lang="en-US" dirty="0" err="1" smtClean="0"/>
              <a:t>Wykorzystaj</a:t>
            </a:r>
            <a:r>
              <a:rPr lang="en-US" dirty="0" smtClean="0"/>
              <a:t> </a:t>
            </a:r>
            <a:r>
              <a:rPr lang="en-US" dirty="0" err="1" smtClean="0"/>
              <a:t>funkcję</a:t>
            </a:r>
            <a:r>
              <a:rPr lang="en-US" dirty="0" smtClean="0"/>
              <a:t> </a:t>
            </a:r>
            <a:r>
              <a:rPr lang="en-US" dirty="0" err="1" smtClean="0"/>
              <a:t>dla</a:t>
            </a:r>
            <a:r>
              <a:rPr lang="en-US" dirty="0" smtClean="0"/>
              <a:t> </a:t>
            </a:r>
            <a:r>
              <a:rPr lang="en-US" dirty="0" err="1" smtClean="0"/>
              <a:t>określenia</a:t>
            </a:r>
            <a:r>
              <a:rPr lang="en-US" dirty="0" smtClean="0"/>
              <a:t> </a:t>
            </a:r>
            <a:r>
              <a:rPr lang="en-US" dirty="0" err="1" smtClean="0"/>
              <a:t>wartości</a:t>
            </a:r>
            <a:r>
              <a:rPr lang="en-US" dirty="0" smtClean="0"/>
              <a:t> </a:t>
            </a:r>
            <a:r>
              <a:rPr lang="en-US" dirty="0" err="1" smtClean="0"/>
              <a:t>rozmiaru</a:t>
            </a:r>
            <a:r>
              <a:rPr lang="en-US" dirty="0" smtClean="0"/>
              <a:t> </a:t>
            </a:r>
            <a:r>
              <a:rPr lang="en-US" dirty="0" err="1" smtClean="0"/>
              <a:t>tekstu</a:t>
            </a:r>
            <a:r>
              <a:rPr lang="en-US" dirty="0" smtClean="0"/>
              <a:t>.</a:t>
            </a:r>
          </a:p>
          <a:p>
            <a:pPr marL="514350" indent="-514350">
              <a:buFont typeface="+mj-lt"/>
              <a:buAutoNum type="arabicPeriod"/>
            </a:pPr>
            <a:endParaRPr lang="en-US" dirty="0"/>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119</a:t>
            </a:fld>
            <a:endParaRPr lang="pl-PL"/>
          </a:p>
        </p:txBody>
      </p:sp>
    </p:spTree>
    <p:extLst>
      <p:ext uri="{BB962C8B-B14F-4D97-AF65-F5344CB8AC3E}">
        <p14:creationId xmlns:p14="http://schemas.microsoft.com/office/powerpoint/2010/main" val="221967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Preprocessors Trends</a:t>
            </a:r>
            <a:endParaRPr lang="en-US" dirty="0">
              <a:solidFill>
                <a:srgbClr val="FFC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a:t>
            </a:fld>
            <a:endParaRPr lang="pl-PL"/>
          </a:p>
        </p:txBody>
      </p:sp>
      <p:sp>
        <p:nvSpPr>
          <p:cNvPr id="9" name="Prostokąt 8"/>
          <p:cNvSpPr/>
          <p:nvPr/>
        </p:nvSpPr>
        <p:spPr>
          <a:xfrm>
            <a:off x="1918048" y="6221508"/>
            <a:ext cx="6768752" cy="338554"/>
          </a:xfrm>
          <a:prstGeom prst="rect">
            <a:avLst/>
          </a:prstGeom>
        </p:spPr>
        <p:txBody>
          <a:bodyPr wrap="square">
            <a:spAutoFit/>
          </a:bodyPr>
          <a:lstStyle/>
          <a:p>
            <a:r>
              <a:rPr lang="en-US" sz="1600" dirty="0">
                <a:solidFill>
                  <a:schemeClr val="bg1"/>
                </a:solidFill>
                <a:latin typeface="Open Sans"/>
              </a:rPr>
              <a:t>Source: Google Trends </a:t>
            </a:r>
            <a:endParaRPr lang="en-US" sz="1600" dirty="0">
              <a:solidFill>
                <a:schemeClr val="bg1"/>
              </a:solidFill>
            </a:endParaRPr>
          </a:p>
        </p:txBody>
      </p:sp>
      <p:pic>
        <p:nvPicPr>
          <p:cNvPr id="5" name="Obraz 4"/>
          <p:cNvPicPr>
            <a:picLocks noChangeAspect="1"/>
          </p:cNvPicPr>
          <p:nvPr/>
        </p:nvPicPr>
        <p:blipFill>
          <a:blip r:embed="rId2"/>
          <a:stretch>
            <a:fillRect/>
          </a:stretch>
        </p:blipFill>
        <p:spPr>
          <a:xfrm>
            <a:off x="611560" y="1412776"/>
            <a:ext cx="7998907" cy="3744416"/>
          </a:xfrm>
          <a:prstGeom prst="rect">
            <a:avLst/>
          </a:prstGeom>
        </p:spPr>
      </p:pic>
    </p:spTree>
    <p:extLst>
      <p:ext uri="{BB962C8B-B14F-4D97-AF65-F5344CB8AC3E}">
        <p14:creationId xmlns:p14="http://schemas.microsoft.com/office/powerpoint/2010/main" val="67137644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Operators </a:t>
            </a:r>
            <a:r>
              <a:rPr lang="en-US" dirty="0" err="1" smtClean="0">
                <a:solidFill>
                  <a:srgbClr val="FFC000"/>
                </a:solidFill>
              </a:rPr>
              <a:t>boolean</a:t>
            </a:r>
            <a:r>
              <a:rPr lang="en-US" dirty="0" smtClean="0">
                <a:solidFill>
                  <a:srgbClr val="FFC000"/>
                </a:solidFill>
              </a:rPr>
              <a:t> (</a:t>
            </a:r>
            <a:r>
              <a:rPr lang="en-US" dirty="0" err="1" smtClean="0">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541025"/>
            <a:ext cx="8229600" cy="4840303"/>
          </a:xfrm>
        </p:spPr>
        <p:txBody>
          <a:bodyPr>
            <a:normAutofit fontScale="92500" lnSpcReduction="10000"/>
          </a:bodyPr>
          <a:lstStyle/>
          <a:p>
            <a:pPr marL="0" indent="0" algn="just">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Zdefiniuj</a:t>
            </a:r>
            <a:r>
              <a:rPr lang="en-US" dirty="0"/>
              <a:t> </a:t>
            </a:r>
            <a:r>
              <a:rPr lang="en-US" b="1" dirty="0" err="1"/>
              <a:t>zmienną</a:t>
            </a:r>
            <a:r>
              <a:rPr lang="en-US" dirty="0"/>
              <a:t> o </a:t>
            </a:r>
            <a:r>
              <a:rPr lang="en-US" dirty="0" err="1"/>
              <a:t>nazwie</a:t>
            </a:r>
            <a:r>
              <a:rPr lang="en-US" dirty="0"/>
              <a:t> </a:t>
            </a:r>
            <a:r>
              <a:rPr lang="en-US" dirty="0" err="1"/>
              <a:t>podstRozmiarTekst</a:t>
            </a:r>
            <a:r>
              <a:rPr lang="en-US" dirty="0"/>
              <a:t> z </a:t>
            </a:r>
            <a:r>
              <a:rPr lang="en-US" dirty="0" err="1"/>
              <a:t>wartością</a:t>
            </a:r>
            <a:r>
              <a:rPr lang="en-US" dirty="0"/>
              <a:t> </a:t>
            </a:r>
            <a:r>
              <a:rPr lang="en-US" dirty="0" smtClean="0"/>
              <a:t>1em</a:t>
            </a:r>
            <a:r>
              <a:rPr lang="en-US" dirty="0"/>
              <a:t>.</a:t>
            </a:r>
          </a:p>
          <a:p>
            <a:pPr marL="514350" indent="-514350" algn="just">
              <a:buFont typeface="+mj-lt"/>
              <a:buAutoNum type="arabicPeriod"/>
            </a:pPr>
            <a:r>
              <a:rPr lang="en-US" dirty="0" err="1"/>
              <a:t>Napisz</a:t>
            </a:r>
            <a:r>
              <a:rPr lang="en-US" dirty="0"/>
              <a:t> </a:t>
            </a:r>
            <a:r>
              <a:rPr lang="en-US" b="1" dirty="0" err="1"/>
              <a:t>funkcję</a:t>
            </a:r>
            <a:r>
              <a:rPr lang="en-US" dirty="0"/>
              <a:t> </a:t>
            </a:r>
            <a:r>
              <a:rPr lang="en-US" dirty="0" err="1"/>
              <a:t>zwracającą</a:t>
            </a:r>
            <a:r>
              <a:rPr lang="en-US" dirty="0"/>
              <a:t> </a:t>
            </a:r>
            <a:r>
              <a:rPr lang="en-US" dirty="0" err="1"/>
              <a:t>rozmiar</a:t>
            </a:r>
            <a:r>
              <a:rPr lang="en-US" dirty="0"/>
              <a:t> </a:t>
            </a:r>
            <a:r>
              <a:rPr lang="en-US" dirty="0" err="1"/>
              <a:t>tekstu</a:t>
            </a:r>
            <a:r>
              <a:rPr lang="en-US" dirty="0"/>
              <a:t> </a:t>
            </a:r>
            <a:r>
              <a:rPr lang="en-US" dirty="0" err="1"/>
              <a:t>na</a:t>
            </a:r>
            <a:r>
              <a:rPr lang="en-US" dirty="0"/>
              <a:t> </a:t>
            </a:r>
            <a:r>
              <a:rPr lang="en-US" dirty="0" err="1"/>
              <a:t>podstawie</a:t>
            </a:r>
            <a:r>
              <a:rPr lang="en-US" dirty="0"/>
              <a:t> </a:t>
            </a:r>
            <a:r>
              <a:rPr lang="en-US" b="1" dirty="0" err="1"/>
              <a:t>dwóch</a:t>
            </a:r>
            <a:r>
              <a:rPr lang="en-US" b="1" dirty="0"/>
              <a:t> </a:t>
            </a:r>
            <a:r>
              <a:rPr lang="en-US" b="1" dirty="0" err="1"/>
              <a:t>parametrów</a:t>
            </a:r>
            <a:r>
              <a:rPr lang="en-US" dirty="0"/>
              <a:t>: </a:t>
            </a:r>
            <a:r>
              <a:rPr lang="en-US" dirty="0" err="1"/>
              <a:t>tryb</a:t>
            </a:r>
            <a:r>
              <a:rPr lang="en-US" dirty="0"/>
              <a:t> (</a:t>
            </a:r>
            <a:r>
              <a:rPr lang="en-US" dirty="0" err="1" smtClean="0"/>
              <a:t>powiększenie</a:t>
            </a:r>
            <a:r>
              <a:rPr lang="en-US" dirty="0" smtClean="0"/>
              <a:t> / </a:t>
            </a:r>
            <a:r>
              <a:rPr lang="en-US" dirty="0" err="1" smtClean="0"/>
              <a:t>pomniejszenie</a:t>
            </a:r>
            <a:r>
              <a:rPr lang="en-US" dirty="0"/>
              <a:t>), </a:t>
            </a:r>
            <a:r>
              <a:rPr lang="en-US" dirty="0" err="1"/>
              <a:t>wartość</a:t>
            </a:r>
            <a:r>
              <a:rPr lang="en-US" dirty="0"/>
              <a:t> (np. 20%). </a:t>
            </a:r>
            <a:r>
              <a:rPr lang="en-US" dirty="0" err="1"/>
              <a:t>Funkcja</a:t>
            </a:r>
            <a:r>
              <a:rPr lang="en-US" dirty="0"/>
              <a:t> </a:t>
            </a:r>
            <a:r>
              <a:rPr lang="en-US" dirty="0" err="1"/>
              <a:t>zwraca</a:t>
            </a:r>
            <a:r>
              <a:rPr lang="en-US" dirty="0"/>
              <a:t> </a:t>
            </a:r>
            <a:r>
              <a:rPr lang="en-US" dirty="0" err="1"/>
              <a:t>odpowiedni</a:t>
            </a:r>
            <a:r>
              <a:rPr lang="en-US" dirty="0"/>
              <a:t> </a:t>
            </a:r>
            <a:r>
              <a:rPr lang="en-US" dirty="0" err="1"/>
              <a:t>rozmiar</a:t>
            </a:r>
            <a:r>
              <a:rPr lang="en-US" dirty="0"/>
              <a:t> </a:t>
            </a:r>
            <a:r>
              <a:rPr lang="en-US" dirty="0" err="1"/>
              <a:t>czcionki</a:t>
            </a:r>
            <a:r>
              <a:rPr lang="en-US" dirty="0"/>
              <a:t> </a:t>
            </a:r>
            <a:r>
              <a:rPr lang="en-US" dirty="0" err="1"/>
              <a:t>na</a:t>
            </a:r>
            <a:r>
              <a:rPr lang="en-US" dirty="0"/>
              <a:t> </a:t>
            </a:r>
            <a:r>
              <a:rPr lang="en-US" dirty="0" err="1"/>
              <a:t>podstawie</a:t>
            </a:r>
            <a:r>
              <a:rPr lang="en-US" dirty="0"/>
              <a:t> </a:t>
            </a:r>
            <a:r>
              <a:rPr lang="en-US" dirty="0" err="1"/>
              <a:t>wartosci</a:t>
            </a:r>
            <a:r>
              <a:rPr lang="en-US" dirty="0"/>
              <a:t> </a:t>
            </a:r>
            <a:r>
              <a:rPr lang="en-US" dirty="0" err="1"/>
              <a:t>zmiennej</a:t>
            </a:r>
            <a:r>
              <a:rPr lang="en-US" dirty="0"/>
              <a:t> </a:t>
            </a:r>
            <a:r>
              <a:rPr lang="en-US" dirty="0" err="1"/>
              <a:t>bazowej</a:t>
            </a:r>
            <a:r>
              <a:rPr lang="en-US" dirty="0" smtClean="0"/>
              <a:t>.</a:t>
            </a:r>
          </a:p>
          <a:p>
            <a:pPr marL="514350" indent="-514350" algn="just">
              <a:buFont typeface="+mj-lt"/>
              <a:buAutoNum type="arabicPeriod"/>
            </a:pPr>
            <a:r>
              <a:rPr lang="en-US" dirty="0" err="1" smtClean="0"/>
              <a:t>Dodaj</a:t>
            </a:r>
            <a:r>
              <a:rPr lang="en-US" dirty="0" smtClean="0"/>
              <a:t> </a:t>
            </a:r>
            <a:r>
              <a:rPr lang="en-US" b="1" dirty="0" err="1" smtClean="0"/>
              <a:t>warunek</a:t>
            </a:r>
            <a:r>
              <a:rPr lang="en-US" b="1" dirty="0" smtClean="0"/>
              <a:t> </a:t>
            </a:r>
            <a:r>
              <a:rPr lang="en-US" b="1" dirty="0" err="1" smtClean="0"/>
              <a:t>nie</a:t>
            </a:r>
            <a:r>
              <a:rPr lang="en-US" b="1" dirty="0" smtClean="0"/>
              <a:t> </a:t>
            </a:r>
            <a:r>
              <a:rPr lang="en-US" b="1" dirty="0" err="1" smtClean="0"/>
              <a:t>powalający</a:t>
            </a:r>
            <a:r>
              <a:rPr lang="en-US" b="1" dirty="0" smtClean="0"/>
              <a:t> </a:t>
            </a:r>
            <a:r>
              <a:rPr lang="en-US" dirty="0" smtClean="0"/>
              <a:t>o </a:t>
            </a:r>
            <a:r>
              <a:rPr lang="en-US" dirty="0" err="1" smtClean="0"/>
              <a:t>zmniejszenie</a:t>
            </a:r>
            <a:r>
              <a:rPr lang="en-US" dirty="0" smtClean="0"/>
              <a:t> </a:t>
            </a:r>
            <a:r>
              <a:rPr lang="en-US" dirty="0" err="1" smtClean="0"/>
              <a:t>czcionki</a:t>
            </a:r>
            <a:r>
              <a:rPr lang="en-US" dirty="0" smtClean="0"/>
              <a:t> o </a:t>
            </a:r>
            <a:r>
              <a:rPr lang="en-US" dirty="0" err="1" smtClean="0"/>
              <a:t>więcej</a:t>
            </a:r>
            <a:r>
              <a:rPr lang="en-US" dirty="0" smtClean="0"/>
              <a:t> </a:t>
            </a:r>
            <a:r>
              <a:rPr lang="en-US" dirty="0" err="1" smtClean="0"/>
              <a:t>niż</a:t>
            </a:r>
            <a:r>
              <a:rPr lang="en-US" dirty="0" smtClean="0"/>
              <a:t> 50%, </a:t>
            </a:r>
            <a:r>
              <a:rPr lang="en-US" dirty="0" err="1" smtClean="0"/>
              <a:t>oraz</a:t>
            </a:r>
            <a:r>
              <a:rPr lang="en-US" dirty="0" smtClean="0"/>
              <a:t> </a:t>
            </a:r>
            <a:r>
              <a:rPr lang="en-US" dirty="0" err="1" smtClean="0"/>
              <a:t>zwiększenie</a:t>
            </a:r>
            <a:r>
              <a:rPr lang="en-US" dirty="0" smtClean="0"/>
              <a:t> o </a:t>
            </a:r>
            <a:r>
              <a:rPr lang="en-US" dirty="0" err="1" smtClean="0"/>
              <a:t>więcej</a:t>
            </a:r>
            <a:r>
              <a:rPr lang="en-US" dirty="0" smtClean="0"/>
              <a:t> </a:t>
            </a:r>
            <a:r>
              <a:rPr lang="en-US" dirty="0" err="1" smtClean="0"/>
              <a:t>niż</a:t>
            </a:r>
            <a:r>
              <a:rPr lang="en-US" dirty="0" smtClean="0"/>
              <a:t> 300%.</a:t>
            </a:r>
            <a:endParaRPr lang="en-US" dirty="0"/>
          </a:p>
          <a:p>
            <a:pPr marL="514350" indent="-514350" algn="just">
              <a:buFont typeface="+mj-lt"/>
              <a:buAutoNum type="arabicPeriod"/>
            </a:pPr>
            <a:r>
              <a:rPr lang="en-US" dirty="0" err="1"/>
              <a:t>Wykorzystaj</a:t>
            </a:r>
            <a:r>
              <a:rPr lang="en-US" dirty="0"/>
              <a:t> </a:t>
            </a:r>
            <a:r>
              <a:rPr lang="en-US" dirty="0" err="1" smtClean="0"/>
              <a:t>funkcję</a:t>
            </a:r>
            <a:r>
              <a:rPr lang="en-US" dirty="0" smtClean="0"/>
              <a:t> </a:t>
            </a:r>
            <a:r>
              <a:rPr lang="en-US" dirty="0" err="1"/>
              <a:t>dla</a:t>
            </a:r>
            <a:r>
              <a:rPr lang="en-US" dirty="0"/>
              <a:t> </a:t>
            </a:r>
            <a:r>
              <a:rPr lang="en-US" dirty="0" err="1"/>
              <a:t>określenia</a:t>
            </a:r>
            <a:r>
              <a:rPr lang="en-US" dirty="0"/>
              <a:t> </a:t>
            </a:r>
            <a:r>
              <a:rPr lang="en-US" dirty="0" err="1"/>
              <a:t>wartości</a:t>
            </a:r>
            <a:r>
              <a:rPr lang="en-US" dirty="0"/>
              <a:t> </a:t>
            </a:r>
            <a:r>
              <a:rPr lang="en-US" dirty="0" err="1"/>
              <a:t>rozmiaru</a:t>
            </a:r>
            <a:r>
              <a:rPr lang="en-US" dirty="0"/>
              <a:t> </a:t>
            </a:r>
            <a:r>
              <a:rPr lang="en-US" dirty="0" err="1"/>
              <a:t>tekstu</a:t>
            </a:r>
            <a:r>
              <a:rPr lang="en-US" dirty="0"/>
              <a:t>.</a:t>
            </a:r>
          </a:p>
          <a:p>
            <a:pPr marL="0" indent="0" algn="just">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120</a:t>
            </a:fld>
            <a:endParaRPr lang="pl-PL"/>
          </a:p>
        </p:txBody>
      </p:sp>
    </p:spTree>
    <p:extLst>
      <p:ext uri="{BB962C8B-B14F-4D97-AF65-F5344CB8AC3E}">
        <p14:creationId xmlns:p14="http://schemas.microsoft.com/office/powerpoint/2010/main" val="20271833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marL="0" indent="0" algn="just">
              <a:buNone/>
            </a:pP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121</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9" name="Obraz 8"/>
          <p:cNvPicPr>
            <a:picLocks noChangeAspect="1"/>
          </p:cNvPicPr>
          <p:nvPr/>
        </p:nvPicPr>
        <p:blipFill>
          <a:blip r:embed="rId2"/>
          <a:stretch>
            <a:fillRect/>
          </a:stretch>
        </p:blipFill>
        <p:spPr>
          <a:xfrm>
            <a:off x="3707904" y="44624"/>
            <a:ext cx="5472608" cy="6718294"/>
          </a:xfrm>
          <a:prstGeom prst="rect">
            <a:avLst/>
          </a:prstGeom>
        </p:spPr>
      </p:pic>
    </p:spTree>
    <p:extLst>
      <p:ext uri="{BB962C8B-B14F-4D97-AF65-F5344CB8AC3E}">
        <p14:creationId xmlns:p14="http://schemas.microsoft.com/office/powerpoint/2010/main" val="258115905"/>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@media directive </a:t>
            </a:r>
            <a:r>
              <a:rPr lang="en-US" sz="2400" dirty="0"/>
              <a:t>sets the style rule to different media types</a:t>
            </a:r>
            <a:r>
              <a:rPr lang="en-US" sz="2400" dirty="0" smtClean="0"/>
              <a:t>.</a:t>
            </a:r>
          </a:p>
          <a:p>
            <a:pPr algn="just"/>
            <a:r>
              <a:rPr lang="en-US" sz="2400" b="1" dirty="0" smtClean="0"/>
              <a:t>@</a:t>
            </a:r>
            <a:r>
              <a:rPr lang="en-US" sz="2400" b="1" dirty="0"/>
              <a:t>media directive can be nested inside the selector SASS but it is bubbled up to the top level of the stylesheet</a:t>
            </a:r>
            <a:r>
              <a:rPr lang="en-US" sz="2400" dirty="0"/>
              <a:t>.</a:t>
            </a: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122</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8" name="Obraz 7"/>
          <p:cNvPicPr>
            <a:picLocks noChangeAspect="1"/>
          </p:cNvPicPr>
          <p:nvPr/>
        </p:nvPicPr>
        <p:blipFill>
          <a:blip r:embed="rId2"/>
          <a:stretch>
            <a:fillRect/>
          </a:stretch>
        </p:blipFill>
        <p:spPr>
          <a:xfrm>
            <a:off x="107504" y="2526679"/>
            <a:ext cx="4464496" cy="2839809"/>
          </a:xfrm>
          <a:prstGeom prst="rect">
            <a:avLst/>
          </a:prstGeom>
        </p:spPr>
      </p:pic>
      <p:pic>
        <p:nvPicPr>
          <p:cNvPr id="10" name="Obraz 9"/>
          <p:cNvPicPr>
            <a:picLocks noChangeAspect="1"/>
          </p:cNvPicPr>
          <p:nvPr/>
        </p:nvPicPr>
        <p:blipFill>
          <a:blip r:embed="rId3"/>
          <a:stretch>
            <a:fillRect/>
          </a:stretch>
        </p:blipFill>
        <p:spPr>
          <a:xfrm>
            <a:off x="4776192" y="2527423"/>
            <a:ext cx="4248472" cy="2910555"/>
          </a:xfrm>
          <a:prstGeom prst="rect">
            <a:avLst/>
          </a:prstGeom>
        </p:spPr>
      </p:pic>
    </p:spTree>
    <p:extLst>
      <p:ext uri="{BB962C8B-B14F-4D97-AF65-F5344CB8AC3E}">
        <p14:creationId xmlns:p14="http://schemas.microsoft.com/office/powerpoint/2010/main" val="25748589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@at-root (without: ...) and @at-root (with: </a:t>
            </a:r>
            <a:r>
              <a:rPr lang="en-US" sz="2400" b="1" dirty="0" smtClean="0"/>
              <a:t>...)</a:t>
            </a:r>
            <a:r>
              <a:rPr lang="en-US" sz="2400" dirty="0" smtClean="0"/>
              <a:t> - </a:t>
            </a:r>
            <a:r>
              <a:rPr lang="en-US" sz="2400" dirty="0"/>
              <a:t>we can move the style outside of nested directive</a:t>
            </a:r>
            <a:r>
              <a:rPr lang="en-US" sz="2400" dirty="0" smtClean="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123</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7" name="Obraz 6"/>
          <p:cNvPicPr>
            <a:picLocks noChangeAspect="1"/>
          </p:cNvPicPr>
          <p:nvPr/>
        </p:nvPicPr>
        <p:blipFill>
          <a:blip r:embed="rId2"/>
          <a:stretch>
            <a:fillRect/>
          </a:stretch>
        </p:blipFill>
        <p:spPr>
          <a:xfrm>
            <a:off x="203432" y="2587898"/>
            <a:ext cx="4546851" cy="2497286"/>
          </a:xfrm>
          <a:prstGeom prst="rect">
            <a:avLst/>
          </a:prstGeom>
        </p:spPr>
      </p:pic>
      <p:pic>
        <p:nvPicPr>
          <p:cNvPr id="9" name="Obraz 8"/>
          <p:cNvPicPr>
            <a:picLocks noChangeAspect="1"/>
          </p:cNvPicPr>
          <p:nvPr/>
        </p:nvPicPr>
        <p:blipFill>
          <a:blip r:embed="rId3"/>
          <a:stretch>
            <a:fillRect/>
          </a:stretch>
        </p:blipFill>
        <p:spPr>
          <a:xfrm>
            <a:off x="5436096" y="2348880"/>
            <a:ext cx="3042166" cy="2932088"/>
          </a:xfrm>
          <a:prstGeom prst="rect">
            <a:avLst/>
          </a:prstGeom>
        </p:spPr>
      </p:pic>
    </p:spTree>
    <p:extLst>
      <p:ext uri="{BB962C8B-B14F-4D97-AF65-F5344CB8AC3E}">
        <p14:creationId xmlns:p14="http://schemas.microsoft.com/office/powerpoint/2010/main" val="1238833703"/>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@at-root (without: ...) and @at-root (with: </a:t>
            </a:r>
            <a:r>
              <a:rPr lang="en-US" sz="2400" b="1" dirty="0" smtClean="0"/>
              <a:t>...)</a:t>
            </a:r>
            <a:r>
              <a:rPr lang="en-US" sz="2400" dirty="0" smtClean="0"/>
              <a:t> - </a:t>
            </a:r>
            <a:r>
              <a:rPr lang="en-US" sz="2400" dirty="0"/>
              <a:t>selector excludes the selector by default</a:t>
            </a:r>
            <a:r>
              <a:rPr lang="en-US" sz="2400" dirty="0" smtClean="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124</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8" name="Obraz 7"/>
          <p:cNvPicPr>
            <a:picLocks noChangeAspect="1"/>
          </p:cNvPicPr>
          <p:nvPr/>
        </p:nvPicPr>
        <p:blipFill>
          <a:blip r:embed="rId2"/>
          <a:stretch>
            <a:fillRect/>
          </a:stretch>
        </p:blipFill>
        <p:spPr>
          <a:xfrm>
            <a:off x="179512" y="2276872"/>
            <a:ext cx="3781425" cy="3505200"/>
          </a:xfrm>
          <a:prstGeom prst="rect">
            <a:avLst/>
          </a:prstGeom>
        </p:spPr>
      </p:pic>
      <p:pic>
        <p:nvPicPr>
          <p:cNvPr id="10" name="Obraz 9"/>
          <p:cNvPicPr>
            <a:picLocks noChangeAspect="1"/>
          </p:cNvPicPr>
          <p:nvPr/>
        </p:nvPicPr>
        <p:blipFill>
          <a:blip r:embed="rId3"/>
          <a:stretch>
            <a:fillRect/>
          </a:stretch>
        </p:blipFill>
        <p:spPr>
          <a:xfrm>
            <a:off x="4901870" y="2276872"/>
            <a:ext cx="3820533" cy="2626616"/>
          </a:xfrm>
          <a:prstGeom prst="rect">
            <a:avLst/>
          </a:prstGeom>
        </p:spPr>
      </p:pic>
    </p:spTree>
    <p:extLst>
      <p:ext uri="{BB962C8B-B14F-4D97-AF65-F5344CB8AC3E}">
        <p14:creationId xmlns:p14="http://schemas.microsoft.com/office/powerpoint/2010/main" val="2461226618"/>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Directives media</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Zdefiniuj</a:t>
            </a:r>
            <a:r>
              <a:rPr lang="en-US" dirty="0" smtClean="0"/>
              <a:t> </a:t>
            </a:r>
            <a:r>
              <a:rPr lang="en-US" b="1" dirty="0" err="1" smtClean="0"/>
              <a:t>poprzez</a:t>
            </a:r>
            <a:r>
              <a:rPr lang="en-US" b="1" dirty="0" smtClean="0"/>
              <a:t> style </a:t>
            </a:r>
            <a:r>
              <a:rPr lang="en-US" b="1" dirty="0" err="1" smtClean="0"/>
              <a:t>i</a:t>
            </a:r>
            <a:r>
              <a:rPr lang="en-US" b="1" dirty="0" smtClean="0"/>
              <a:t> media query </a:t>
            </a:r>
            <a:r>
              <a:rPr lang="en-US" dirty="0" err="1" smtClean="0"/>
              <a:t>odpowiednie</a:t>
            </a:r>
            <a:r>
              <a:rPr lang="en-US" dirty="0" smtClean="0"/>
              <a:t> z </a:t>
            </a:r>
            <a:r>
              <a:rPr lang="en-US" dirty="0" err="1" smtClean="0"/>
              <a:t>punktu</a:t>
            </a:r>
            <a:r>
              <a:rPr lang="en-US" dirty="0" smtClean="0"/>
              <a:t> </a:t>
            </a:r>
            <a:r>
              <a:rPr lang="en-US" dirty="0" err="1" smtClean="0"/>
              <a:t>widzenia</a:t>
            </a:r>
            <a:r>
              <a:rPr lang="en-US" dirty="0" smtClean="0"/>
              <a:t> UX </a:t>
            </a:r>
            <a:r>
              <a:rPr lang="en-US" dirty="0" err="1" smtClean="0"/>
              <a:t>wyświetlanie</a:t>
            </a:r>
            <a:r>
              <a:rPr lang="en-US" dirty="0" smtClean="0"/>
              <a:t> </a:t>
            </a:r>
            <a:r>
              <a:rPr lang="en-US" dirty="0" err="1" smtClean="0"/>
              <a:t>witryny</a:t>
            </a:r>
            <a:r>
              <a:rPr lang="en-US" dirty="0" smtClean="0"/>
              <a:t> </a:t>
            </a:r>
            <a:r>
              <a:rPr lang="en-US" dirty="0" err="1" smtClean="0"/>
              <a:t>dla</a:t>
            </a:r>
            <a:r>
              <a:rPr lang="en-US" dirty="0" smtClean="0"/>
              <a:t> </a:t>
            </a:r>
            <a:r>
              <a:rPr lang="en-US" dirty="0" err="1" smtClean="0"/>
              <a:t>urzędzeń</a:t>
            </a:r>
            <a:r>
              <a:rPr lang="en-US" dirty="0" smtClean="0"/>
              <a:t> o </a:t>
            </a:r>
            <a:r>
              <a:rPr lang="en-US" dirty="0" err="1" smtClean="0"/>
              <a:t>rozmiarze</a:t>
            </a:r>
            <a:r>
              <a:rPr lang="en-US" dirty="0" smtClean="0"/>
              <a:t> </a:t>
            </a:r>
            <a:r>
              <a:rPr lang="en-US" dirty="0" err="1" smtClean="0"/>
              <a:t>ekranu</a:t>
            </a:r>
            <a:r>
              <a:rPr lang="en-US" dirty="0" smtClean="0"/>
              <a:t> do 420px </a:t>
            </a:r>
            <a:r>
              <a:rPr lang="en-US" dirty="0" err="1" smtClean="0"/>
              <a:t>oraz</a:t>
            </a:r>
            <a:r>
              <a:rPr lang="en-US" dirty="0" smtClean="0"/>
              <a:t> </a:t>
            </a:r>
            <a:r>
              <a:rPr lang="en-US" dirty="0" err="1" smtClean="0"/>
              <a:t>powyżej</a:t>
            </a:r>
            <a:r>
              <a:rPr lang="en-US" dirty="0" smtClean="0"/>
              <a:t> 1024px.</a:t>
            </a:r>
          </a:p>
          <a:p>
            <a:pPr marL="514350" indent="-514350">
              <a:buFont typeface="+mj-lt"/>
              <a:buAutoNum type="arabicPeriod"/>
            </a:pPr>
            <a:endParaRPr lang="en-US" dirty="0"/>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125</a:t>
            </a:fld>
            <a:endParaRPr lang="pl-PL"/>
          </a:p>
        </p:txBody>
      </p:sp>
    </p:spTree>
    <p:extLst>
      <p:ext uri="{BB962C8B-B14F-4D97-AF65-F5344CB8AC3E}">
        <p14:creationId xmlns:p14="http://schemas.microsoft.com/office/powerpoint/2010/main" val="9957445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Directives media (</a:t>
            </a:r>
            <a:r>
              <a:rPr lang="en-US" dirty="0" err="1" smtClean="0">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Zdefiniuj</a:t>
            </a:r>
            <a:r>
              <a:rPr lang="en-US" dirty="0"/>
              <a:t> </a:t>
            </a:r>
            <a:r>
              <a:rPr lang="en-US" b="1" dirty="0" err="1"/>
              <a:t>poprzez</a:t>
            </a:r>
            <a:r>
              <a:rPr lang="en-US" b="1" dirty="0"/>
              <a:t> style </a:t>
            </a:r>
            <a:r>
              <a:rPr lang="en-US" b="1" dirty="0" err="1"/>
              <a:t>i</a:t>
            </a:r>
            <a:r>
              <a:rPr lang="en-US" b="1" dirty="0"/>
              <a:t> media query </a:t>
            </a:r>
            <a:r>
              <a:rPr lang="en-US" dirty="0" err="1"/>
              <a:t>odpowiednie</a:t>
            </a:r>
            <a:r>
              <a:rPr lang="en-US" dirty="0"/>
              <a:t> z </a:t>
            </a:r>
            <a:r>
              <a:rPr lang="en-US" dirty="0" err="1"/>
              <a:t>punktu</a:t>
            </a:r>
            <a:r>
              <a:rPr lang="en-US" dirty="0"/>
              <a:t> </a:t>
            </a:r>
            <a:r>
              <a:rPr lang="en-US" dirty="0" err="1"/>
              <a:t>widzenia</a:t>
            </a:r>
            <a:r>
              <a:rPr lang="en-US" dirty="0"/>
              <a:t> UX </a:t>
            </a:r>
            <a:r>
              <a:rPr lang="en-US" dirty="0" err="1"/>
              <a:t>wyświetlanie</a:t>
            </a:r>
            <a:r>
              <a:rPr lang="en-US" dirty="0"/>
              <a:t> </a:t>
            </a:r>
            <a:r>
              <a:rPr lang="en-US" dirty="0" err="1"/>
              <a:t>witryny</a:t>
            </a:r>
            <a:r>
              <a:rPr lang="en-US" dirty="0"/>
              <a:t> </a:t>
            </a:r>
            <a:r>
              <a:rPr lang="en-US" dirty="0" err="1"/>
              <a:t>dla</a:t>
            </a:r>
            <a:r>
              <a:rPr lang="en-US" dirty="0"/>
              <a:t> </a:t>
            </a:r>
            <a:r>
              <a:rPr lang="en-US" dirty="0" err="1"/>
              <a:t>urzędzeń</a:t>
            </a:r>
            <a:r>
              <a:rPr lang="en-US" dirty="0"/>
              <a:t> o </a:t>
            </a:r>
            <a:r>
              <a:rPr lang="en-US" dirty="0" err="1"/>
              <a:t>rozmiarze</a:t>
            </a:r>
            <a:r>
              <a:rPr lang="en-US" dirty="0"/>
              <a:t> </a:t>
            </a:r>
            <a:r>
              <a:rPr lang="en-US" dirty="0" err="1"/>
              <a:t>ekranu</a:t>
            </a:r>
            <a:r>
              <a:rPr lang="en-US" dirty="0"/>
              <a:t> do 420px </a:t>
            </a:r>
            <a:r>
              <a:rPr lang="en-US" dirty="0" err="1"/>
              <a:t>oraz</a:t>
            </a:r>
            <a:r>
              <a:rPr lang="en-US" dirty="0"/>
              <a:t> </a:t>
            </a:r>
            <a:r>
              <a:rPr lang="en-US" dirty="0" err="1"/>
              <a:t>powyżej</a:t>
            </a:r>
            <a:r>
              <a:rPr lang="en-US" dirty="0"/>
              <a:t> 1024px</a:t>
            </a:r>
            <a:r>
              <a:rPr lang="en-US" dirty="0" smtClean="0"/>
              <a:t>.</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126</a:t>
            </a:fld>
            <a:endParaRPr lang="pl-PL"/>
          </a:p>
        </p:txBody>
      </p:sp>
    </p:spTree>
    <p:extLst>
      <p:ext uri="{BB962C8B-B14F-4D97-AF65-F5344CB8AC3E}">
        <p14:creationId xmlns:p14="http://schemas.microsoft.com/office/powerpoint/2010/main" val="1449493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a:t>
            </a:r>
            <a:r>
              <a:rPr lang="en-US" sz="2400" b="1" dirty="0" smtClean="0"/>
              <a:t>warn</a:t>
            </a:r>
            <a:r>
              <a:rPr lang="en-US" sz="2400" dirty="0" smtClean="0"/>
              <a:t> - directive </a:t>
            </a:r>
            <a:r>
              <a:rPr lang="en-US" sz="2400" dirty="0"/>
              <a:t>is used to give cautionary advice about the problem. It displays the </a:t>
            </a:r>
            <a:r>
              <a:rPr lang="en-US" sz="2400" dirty="0" err="1"/>
              <a:t>SassScript</a:t>
            </a:r>
            <a:r>
              <a:rPr lang="en-US" sz="2400" dirty="0"/>
              <a:t> expression values to the standard error output stream.</a:t>
            </a: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127</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9" name="Obraz 8"/>
          <p:cNvPicPr>
            <a:picLocks noChangeAspect="1"/>
          </p:cNvPicPr>
          <p:nvPr/>
        </p:nvPicPr>
        <p:blipFill>
          <a:blip r:embed="rId2"/>
          <a:stretch>
            <a:fillRect/>
          </a:stretch>
        </p:blipFill>
        <p:spPr>
          <a:xfrm>
            <a:off x="1695456" y="2582780"/>
            <a:ext cx="5715000" cy="990600"/>
          </a:xfrm>
          <a:prstGeom prst="rect">
            <a:avLst/>
          </a:prstGeom>
        </p:spPr>
      </p:pic>
      <p:pic>
        <p:nvPicPr>
          <p:cNvPr id="11" name="Obraz 10"/>
          <p:cNvPicPr>
            <a:picLocks noChangeAspect="1"/>
          </p:cNvPicPr>
          <p:nvPr/>
        </p:nvPicPr>
        <p:blipFill>
          <a:blip r:embed="rId3"/>
          <a:stretch>
            <a:fillRect/>
          </a:stretch>
        </p:blipFill>
        <p:spPr>
          <a:xfrm>
            <a:off x="251520" y="4096435"/>
            <a:ext cx="8953500" cy="1266825"/>
          </a:xfrm>
          <a:prstGeom prst="rect">
            <a:avLst/>
          </a:prstGeom>
        </p:spPr>
      </p:pic>
    </p:spTree>
    <p:extLst>
      <p:ext uri="{BB962C8B-B14F-4D97-AF65-F5344CB8AC3E}">
        <p14:creationId xmlns:p14="http://schemas.microsoft.com/office/powerpoint/2010/main" val="181543062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a:t>
            </a:r>
            <a:r>
              <a:rPr lang="en-US" sz="2400" b="1" dirty="0" smtClean="0"/>
              <a:t>error</a:t>
            </a:r>
            <a:r>
              <a:rPr lang="en-US" sz="2400" dirty="0" smtClean="0"/>
              <a:t> - </a:t>
            </a:r>
            <a:r>
              <a:rPr lang="en-US" sz="2400" dirty="0"/>
              <a:t>directive displays the </a:t>
            </a:r>
            <a:r>
              <a:rPr lang="en-US" sz="2400" dirty="0" err="1"/>
              <a:t>SassScript</a:t>
            </a:r>
            <a:r>
              <a:rPr lang="en-US" sz="2400" dirty="0"/>
              <a:t> expression value as fatal </a:t>
            </a:r>
            <a:r>
              <a:rPr lang="en-US" sz="2400" dirty="0" smtClean="0"/>
              <a:t>error.</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128</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5" name="Obraz 4"/>
          <p:cNvPicPr>
            <a:picLocks noChangeAspect="1"/>
          </p:cNvPicPr>
          <p:nvPr/>
        </p:nvPicPr>
        <p:blipFill>
          <a:blip r:embed="rId2"/>
          <a:stretch>
            <a:fillRect/>
          </a:stretch>
        </p:blipFill>
        <p:spPr>
          <a:xfrm>
            <a:off x="3275856" y="1755447"/>
            <a:ext cx="3953725" cy="3766481"/>
          </a:xfrm>
          <a:prstGeom prst="rect">
            <a:avLst/>
          </a:prstGeom>
        </p:spPr>
      </p:pic>
      <p:pic>
        <p:nvPicPr>
          <p:cNvPr id="7" name="Obraz 6"/>
          <p:cNvPicPr>
            <a:picLocks noChangeAspect="1"/>
          </p:cNvPicPr>
          <p:nvPr/>
        </p:nvPicPr>
        <p:blipFill>
          <a:blip r:embed="rId3"/>
          <a:stretch>
            <a:fillRect/>
          </a:stretch>
        </p:blipFill>
        <p:spPr>
          <a:xfrm>
            <a:off x="457200" y="5614573"/>
            <a:ext cx="8559254" cy="1243344"/>
          </a:xfrm>
          <a:prstGeom prst="rect">
            <a:avLst/>
          </a:prstGeom>
        </p:spPr>
      </p:pic>
    </p:spTree>
    <p:extLst>
      <p:ext uri="{BB962C8B-B14F-4D97-AF65-F5344CB8AC3E}">
        <p14:creationId xmlns:p14="http://schemas.microsoft.com/office/powerpoint/2010/main" val="105958466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Operators </a:t>
            </a:r>
            <a:r>
              <a:rPr lang="en-US" dirty="0" err="1" smtClean="0">
                <a:solidFill>
                  <a:srgbClr val="FFC000"/>
                </a:solidFill>
              </a:rPr>
              <a:t>boolean</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a:t>Dla</a:t>
            </a:r>
            <a:r>
              <a:rPr lang="en-US" dirty="0"/>
              <a:t> </a:t>
            </a:r>
            <a:r>
              <a:rPr lang="en-US" dirty="0" err="1"/>
              <a:t>funkcji</a:t>
            </a:r>
            <a:r>
              <a:rPr lang="en-US" dirty="0"/>
              <a:t> </a:t>
            </a:r>
            <a:r>
              <a:rPr lang="en-US" dirty="0" err="1"/>
              <a:t>zwracającej</a:t>
            </a:r>
            <a:r>
              <a:rPr lang="en-US" dirty="0"/>
              <a:t> </a:t>
            </a:r>
            <a:r>
              <a:rPr lang="en-US" dirty="0" err="1"/>
              <a:t>rozmiar</a:t>
            </a:r>
            <a:r>
              <a:rPr lang="en-US" dirty="0"/>
              <a:t> </a:t>
            </a:r>
            <a:r>
              <a:rPr lang="en-US" dirty="0" err="1"/>
              <a:t>tekstu</a:t>
            </a:r>
            <a:r>
              <a:rPr lang="en-US" dirty="0"/>
              <a:t> </a:t>
            </a:r>
            <a:r>
              <a:rPr lang="en-US" dirty="0" err="1"/>
              <a:t>na</a:t>
            </a:r>
            <a:r>
              <a:rPr lang="en-US" dirty="0"/>
              <a:t> </a:t>
            </a:r>
            <a:r>
              <a:rPr lang="en-US" dirty="0" err="1"/>
              <a:t>podstawie</a:t>
            </a:r>
            <a:r>
              <a:rPr lang="en-US" dirty="0"/>
              <a:t> </a:t>
            </a:r>
            <a:r>
              <a:rPr lang="en-US" dirty="0" err="1"/>
              <a:t>dwóch</a:t>
            </a:r>
            <a:r>
              <a:rPr lang="en-US" dirty="0"/>
              <a:t> </a:t>
            </a:r>
            <a:r>
              <a:rPr lang="en-US" dirty="0" err="1"/>
              <a:t>parametrów</a:t>
            </a:r>
            <a:r>
              <a:rPr lang="en-US" dirty="0"/>
              <a:t>: </a:t>
            </a:r>
            <a:r>
              <a:rPr lang="en-US" dirty="0" err="1"/>
              <a:t>tryb</a:t>
            </a:r>
            <a:r>
              <a:rPr lang="en-US" dirty="0"/>
              <a:t> (</a:t>
            </a:r>
            <a:r>
              <a:rPr lang="en-US" dirty="0" err="1" smtClean="0"/>
              <a:t>powiększenie</a:t>
            </a:r>
            <a:r>
              <a:rPr lang="en-US" dirty="0" smtClean="0"/>
              <a:t> / </a:t>
            </a:r>
            <a:r>
              <a:rPr lang="en-US" dirty="0" err="1" smtClean="0"/>
              <a:t>pomniejszenie</a:t>
            </a:r>
            <a:r>
              <a:rPr lang="en-US" dirty="0"/>
              <a:t>), </a:t>
            </a:r>
            <a:r>
              <a:rPr lang="en-US" dirty="0" err="1"/>
              <a:t>wartość</a:t>
            </a:r>
            <a:r>
              <a:rPr lang="en-US" dirty="0"/>
              <a:t> (np. 20</a:t>
            </a:r>
            <a:r>
              <a:rPr lang="en-US" dirty="0" smtClean="0"/>
              <a:t>%) </a:t>
            </a:r>
            <a:r>
              <a:rPr lang="en-US" dirty="0" err="1" smtClean="0"/>
              <a:t>dodaj</a:t>
            </a:r>
            <a:r>
              <a:rPr lang="en-US" dirty="0" smtClean="0"/>
              <a:t> </a:t>
            </a:r>
            <a:r>
              <a:rPr lang="en-US" b="1" dirty="0" err="1"/>
              <a:t>warunek</a:t>
            </a:r>
            <a:r>
              <a:rPr lang="en-US" dirty="0"/>
              <a:t> </a:t>
            </a:r>
            <a:r>
              <a:rPr lang="en-US" dirty="0" err="1"/>
              <a:t>powodujący</a:t>
            </a:r>
            <a:r>
              <a:rPr lang="en-US" dirty="0"/>
              <a:t>, </a:t>
            </a:r>
            <a:r>
              <a:rPr lang="en-US" dirty="0" err="1"/>
              <a:t>że</a:t>
            </a:r>
            <a:r>
              <a:rPr lang="en-US" dirty="0"/>
              <a:t> </a:t>
            </a:r>
            <a:r>
              <a:rPr lang="en-US" dirty="0" err="1"/>
              <a:t>zmniejszenie</a:t>
            </a:r>
            <a:r>
              <a:rPr lang="en-US" dirty="0"/>
              <a:t> </a:t>
            </a:r>
            <a:r>
              <a:rPr lang="en-US" dirty="0" err="1"/>
              <a:t>czcionki</a:t>
            </a:r>
            <a:r>
              <a:rPr lang="en-US" dirty="0"/>
              <a:t> o </a:t>
            </a:r>
            <a:r>
              <a:rPr lang="en-US" dirty="0" err="1"/>
              <a:t>więcej</a:t>
            </a:r>
            <a:r>
              <a:rPr lang="en-US" dirty="0"/>
              <a:t> </a:t>
            </a:r>
            <a:r>
              <a:rPr lang="en-US" dirty="0" err="1"/>
              <a:t>niż</a:t>
            </a:r>
            <a:r>
              <a:rPr lang="en-US" dirty="0"/>
              <a:t> 50% </a:t>
            </a:r>
            <a:r>
              <a:rPr lang="en-US" dirty="0" err="1"/>
              <a:t>lub</a:t>
            </a:r>
            <a:r>
              <a:rPr lang="en-US" dirty="0"/>
              <a:t> </a:t>
            </a:r>
            <a:r>
              <a:rPr lang="en-US" dirty="0" err="1"/>
              <a:t>zwiększenie</a:t>
            </a:r>
            <a:r>
              <a:rPr lang="en-US" dirty="0"/>
              <a:t> o </a:t>
            </a:r>
            <a:r>
              <a:rPr lang="en-US" dirty="0" err="1"/>
              <a:t>więcej</a:t>
            </a:r>
            <a:r>
              <a:rPr lang="en-US" dirty="0"/>
              <a:t> </a:t>
            </a:r>
            <a:r>
              <a:rPr lang="en-US" dirty="0" err="1"/>
              <a:t>niż</a:t>
            </a:r>
            <a:r>
              <a:rPr lang="en-US" dirty="0"/>
              <a:t> 300% </a:t>
            </a:r>
            <a:r>
              <a:rPr lang="en-US" b="1" dirty="0" err="1"/>
              <a:t>zgłosi</a:t>
            </a:r>
            <a:r>
              <a:rPr lang="en-US" b="1" dirty="0"/>
              <a:t> </a:t>
            </a:r>
            <a:r>
              <a:rPr lang="en-US" b="1" dirty="0" err="1"/>
              <a:t>błąd</a:t>
            </a:r>
            <a:r>
              <a:rPr lang="en-US" dirty="0" smtClean="0"/>
              <a:t>.</a:t>
            </a:r>
            <a:endParaRPr lang="en-US" dirty="0"/>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129</a:t>
            </a:fld>
            <a:endParaRPr lang="pl-PL"/>
          </a:p>
        </p:txBody>
      </p:sp>
    </p:spTree>
    <p:extLst>
      <p:ext uri="{BB962C8B-B14F-4D97-AF65-F5344CB8AC3E}">
        <p14:creationId xmlns:p14="http://schemas.microsoft.com/office/powerpoint/2010/main" val="31592740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LESS vs SASS - Differences</a:t>
            </a:r>
            <a:endParaRPr lang="en-US" dirty="0">
              <a:solidFill>
                <a:srgbClr val="FFC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a:t>
            </a:fld>
            <a:endParaRPr lang="pl-PL"/>
          </a:p>
        </p:txBody>
      </p:sp>
      <p:sp>
        <p:nvSpPr>
          <p:cNvPr id="7" name="Content Placeholder 2"/>
          <p:cNvSpPr txBox="1">
            <a:spLocks/>
          </p:cNvSpPr>
          <p:nvPr/>
        </p:nvSpPr>
        <p:spPr>
          <a:xfrm>
            <a:off x="3104020" y="1496039"/>
            <a:ext cx="2786259" cy="4599371"/>
          </a:xfrm>
          <a:prstGeom prst="rect">
            <a:avLst/>
          </a:prstGeom>
          <a:ln/>
        </p:spPr>
        <p:style>
          <a:lnRef idx="2">
            <a:schemeClr val="dk1"/>
          </a:lnRef>
          <a:fillRef idx="1">
            <a:schemeClr val="lt1"/>
          </a:fillRef>
          <a:effectRef idx="0">
            <a:schemeClr val="dk1"/>
          </a:effectRef>
          <a:fontRef idx="minor">
            <a:schemeClr val="dk1"/>
          </a:fontRef>
        </p:style>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2500" b="1" spc="300" smtClean="0">
                <a:latin typeface="Cambria" panose="02040503050406030204" pitchFamily="18" charset="0"/>
              </a:rPr>
              <a:t>BOTH</a:t>
            </a:r>
            <a:endParaRPr lang="en-US" sz="2500" b="1" spc="300" dirty="0">
              <a:latin typeface="Cambria" panose="02040503050406030204" pitchFamily="18" charset="0"/>
            </a:endParaRPr>
          </a:p>
        </p:txBody>
      </p:sp>
      <p:sp>
        <p:nvSpPr>
          <p:cNvPr id="8" name="Content Placeholder 2"/>
          <p:cNvSpPr txBox="1">
            <a:spLocks/>
          </p:cNvSpPr>
          <p:nvPr/>
        </p:nvSpPr>
        <p:spPr>
          <a:xfrm>
            <a:off x="6128356" y="1484784"/>
            <a:ext cx="2908140" cy="4599371"/>
          </a:xfrm>
          <a:prstGeom prst="rect">
            <a:avLst/>
          </a:prstGeom>
          <a:ln/>
        </p:spPr>
        <p:style>
          <a:lnRef idx="2">
            <a:schemeClr val="accent2"/>
          </a:lnRef>
          <a:fillRef idx="1">
            <a:schemeClr val="lt1"/>
          </a:fillRef>
          <a:effectRef idx="0">
            <a:schemeClr val="accent2"/>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b="1" spc="300" dirty="0">
                <a:latin typeface="Cambria" panose="02040503050406030204" pitchFamily="18" charset="0"/>
              </a:rPr>
              <a:t>SASS</a:t>
            </a:r>
          </a:p>
        </p:txBody>
      </p:sp>
      <p:sp>
        <p:nvSpPr>
          <p:cNvPr id="10" name="Content Placeholder 2"/>
          <p:cNvSpPr txBox="1">
            <a:spLocks/>
          </p:cNvSpPr>
          <p:nvPr/>
        </p:nvSpPr>
        <p:spPr>
          <a:xfrm>
            <a:off x="74065" y="1496039"/>
            <a:ext cx="2769743" cy="4599371"/>
          </a:xfrm>
          <a:prstGeom prst="rect">
            <a:avLst/>
          </a:prstGeom>
          <a:ln/>
        </p:spPr>
        <p:style>
          <a:lnRef idx="2">
            <a:schemeClr val="accent1"/>
          </a:lnRef>
          <a:fillRef idx="1">
            <a:schemeClr val="lt1"/>
          </a:fillRef>
          <a:effectRef idx="0">
            <a:schemeClr val="accent1"/>
          </a:effectRef>
          <a:fontRef idx="minor">
            <a:schemeClr val="dk1"/>
          </a:fontRef>
        </p:style>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500" b="1" cap="all" spc="300" dirty="0">
                <a:latin typeface="Cambria" panose="02040503050406030204" pitchFamily="18" charset="0"/>
              </a:rPr>
              <a:t>LESS</a:t>
            </a:r>
          </a:p>
        </p:txBody>
      </p:sp>
      <p:cxnSp>
        <p:nvCxnSpPr>
          <p:cNvPr id="11" name="Straight Connector 6"/>
          <p:cNvCxnSpPr/>
          <p:nvPr/>
        </p:nvCxnSpPr>
        <p:spPr>
          <a:xfrm flipV="1">
            <a:off x="74065" y="1937237"/>
            <a:ext cx="2769743" cy="16363"/>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8"/>
          <p:cNvCxnSpPr/>
          <p:nvPr/>
        </p:nvCxnSpPr>
        <p:spPr>
          <a:xfrm flipV="1">
            <a:off x="3131840" y="1953600"/>
            <a:ext cx="2758439" cy="1074"/>
          </a:xfrm>
          <a:prstGeom prst="line">
            <a:avLst/>
          </a:prstGeom>
        </p:spPr>
        <p:style>
          <a:lnRef idx="1">
            <a:schemeClr val="dk1"/>
          </a:lnRef>
          <a:fillRef idx="0">
            <a:schemeClr val="dk1"/>
          </a:fillRef>
          <a:effectRef idx="0">
            <a:schemeClr val="dk1"/>
          </a:effectRef>
          <a:fontRef idx="minor">
            <a:schemeClr val="tx1"/>
          </a:fontRef>
        </p:style>
      </p:cxnSp>
      <p:cxnSp>
        <p:nvCxnSpPr>
          <p:cNvPr id="13" name="Straight Connector 9"/>
          <p:cNvCxnSpPr/>
          <p:nvPr/>
        </p:nvCxnSpPr>
        <p:spPr>
          <a:xfrm>
            <a:off x="6128356" y="1937237"/>
            <a:ext cx="2908140" cy="16363"/>
          </a:xfrm>
          <a:prstGeom prst="line">
            <a:avLst/>
          </a:prstGeom>
        </p:spPr>
        <p:style>
          <a:lnRef idx="1">
            <a:schemeClr val="dk1"/>
          </a:lnRef>
          <a:fillRef idx="0">
            <a:schemeClr val="dk1"/>
          </a:fillRef>
          <a:effectRef idx="0">
            <a:schemeClr val="dk1"/>
          </a:effectRef>
          <a:fontRef idx="minor">
            <a:schemeClr val="tx1"/>
          </a:fontRef>
        </p:style>
      </p:cxnSp>
      <p:sp>
        <p:nvSpPr>
          <p:cNvPr id="14" name="Content Placeholder 2"/>
          <p:cNvSpPr txBox="1">
            <a:spLocks/>
          </p:cNvSpPr>
          <p:nvPr/>
        </p:nvSpPr>
        <p:spPr>
          <a:xfrm>
            <a:off x="85369" y="2128791"/>
            <a:ext cx="2758439" cy="3792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spc="100" dirty="0">
                <a:latin typeface="Cambria" panose="02040503050406030204" pitchFamily="18" charset="0"/>
              </a:rPr>
              <a:t>Based in JavaScript</a:t>
            </a:r>
          </a:p>
          <a:p>
            <a:pPr marL="457200" lvl="1" indent="0">
              <a:buNone/>
            </a:pPr>
            <a:r>
              <a:rPr lang="en-US" sz="1400" spc="100" dirty="0">
                <a:latin typeface="Cambria" panose="02040503050406030204" pitchFamily="18" charset="0"/>
              </a:rPr>
              <a:t>JavaScript Evaluation</a:t>
            </a:r>
          </a:p>
          <a:p>
            <a:pPr marL="457200" lvl="1" indent="0">
              <a:buNone/>
            </a:pPr>
            <a:r>
              <a:rPr lang="en-US" sz="1400" spc="100" dirty="0">
                <a:latin typeface="Cambria" panose="02040503050406030204" pitchFamily="18" charset="0"/>
              </a:rPr>
              <a:t>Client-side operation</a:t>
            </a:r>
            <a:endParaRPr lang="en-US" sz="1800" spc="100" dirty="0">
              <a:latin typeface="Cambria" panose="02040503050406030204" pitchFamily="18" charset="0"/>
            </a:endParaRPr>
          </a:p>
          <a:p>
            <a:pPr marL="0" indent="0">
              <a:buNone/>
            </a:pPr>
            <a:r>
              <a:rPr lang="en-US" sz="1800" spc="100" dirty="0">
                <a:latin typeface="Cambria" panose="02040503050406030204" pitchFamily="18" charset="0"/>
              </a:rPr>
              <a:t>Less efficient logic</a:t>
            </a:r>
          </a:p>
          <a:p>
            <a:pPr marL="0" indent="0">
              <a:buNone/>
            </a:pPr>
            <a:r>
              <a:rPr lang="en-US" sz="1800" spc="100" dirty="0">
                <a:latin typeface="Cambria" panose="02040503050406030204" pitchFamily="18" charset="0"/>
              </a:rPr>
              <a:t>Fewer frameworks</a:t>
            </a:r>
          </a:p>
          <a:p>
            <a:pPr marL="0" indent="0">
              <a:buNone/>
            </a:pPr>
            <a:r>
              <a:rPr lang="en-US" sz="1800" spc="100" dirty="0">
                <a:latin typeface="Cambria" panose="02040503050406030204" pitchFamily="18" charset="0"/>
              </a:rPr>
              <a:t>Guarded </a:t>
            </a:r>
            <a:r>
              <a:rPr lang="en-US" sz="1800" spc="100" dirty="0" err="1">
                <a:latin typeface="Cambria" panose="02040503050406030204" pitchFamily="18" charset="0"/>
              </a:rPr>
              <a:t>mixins</a:t>
            </a:r>
            <a:endParaRPr lang="en-US" sz="1800" spc="100" dirty="0">
              <a:latin typeface="Cambria" panose="02040503050406030204" pitchFamily="18" charset="0"/>
            </a:endParaRPr>
          </a:p>
          <a:p>
            <a:pPr marL="0" indent="0">
              <a:buNone/>
            </a:pPr>
            <a:r>
              <a:rPr lang="en-US" sz="1800" spc="100" dirty="0">
                <a:latin typeface="Cambria" panose="02040503050406030204" pitchFamily="18" charset="0"/>
              </a:rPr>
              <a:t>Loops only allowed for numeric values</a:t>
            </a:r>
            <a:endParaRPr lang="en-US" sz="2500" dirty="0">
              <a:latin typeface="Cambria" panose="02040503050406030204" pitchFamily="18" charset="0"/>
            </a:endParaRPr>
          </a:p>
          <a:p>
            <a:pPr marL="0" indent="0">
              <a:buNone/>
            </a:pPr>
            <a:r>
              <a:rPr lang="en-US" sz="1800" dirty="0">
                <a:latin typeface="Cambria" panose="02040503050406030204" pitchFamily="18" charset="0"/>
              </a:rPr>
              <a:t>Easier to install?</a:t>
            </a:r>
          </a:p>
        </p:txBody>
      </p:sp>
      <p:sp>
        <p:nvSpPr>
          <p:cNvPr id="15" name="Content Placeholder 2"/>
          <p:cNvSpPr txBox="1">
            <a:spLocks/>
          </p:cNvSpPr>
          <p:nvPr/>
        </p:nvSpPr>
        <p:spPr>
          <a:xfrm>
            <a:off x="3131840" y="2128791"/>
            <a:ext cx="2758439" cy="3792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spc="100" dirty="0">
                <a:latin typeface="Cambria" panose="02040503050406030204" pitchFamily="18" charset="0"/>
              </a:rPr>
              <a:t>Extensions for faster &amp; easier web development</a:t>
            </a:r>
          </a:p>
          <a:p>
            <a:pPr marL="0" indent="0">
              <a:buNone/>
            </a:pPr>
            <a:r>
              <a:rPr lang="en-US" sz="1800" spc="100" dirty="0">
                <a:latin typeface="Cambria" panose="02040503050406030204" pitchFamily="18" charset="0"/>
              </a:rPr>
              <a:t>Nesting</a:t>
            </a:r>
          </a:p>
          <a:p>
            <a:pPr marL="0" indent="0">
              <a:buNone/>
            </a:pPr>
            <a:r>
              <a:rPr lang="en-US" sz="1800" spc="100" dirty="0">
                <a:latin typeface="Cambria" panose="02040503050406030204" pitchFamily="18" charset="0"/>
              </a:rPr>
              <a:t>Logic</a:t>
            </a:r>
          </a:p>
          <a:p>
            <a:pPr marL="0" indent="0">
              <a:buNone/>
            </a:pPr>
            <a:r>
              <a:rPr lang="en-US" sz="1800" spc="100" dirty="0" err="1" smtClean="0">
                <a:latin typeface="Cambria" panose="02040503050406030204" pitchFamily="18" charset="0"/>
              </a:rPr>
              <a:t>Mixins</a:t>
            </a:r>
            <a:r>
              <a:rPr lang="en-US" sz="1800" spc="100" dirty="0" smtClean="0">
                <a:latin typeface="Cambria" panose="02040503050406030204" pitchFamily="18" charset="0"/>
              </a:rPr>
              <a:t> </a:t>
            </a:r>
            <a:r>
              <a:rPr lang="en-US" sz="1800" spc="100" dirty="0">
                <a:latin typeface="Cambria" panose="02040503050406030204" pitchFamily="18" charset="0"/>
              </a:rPr>
              <a:t>&amp; Selector </a:t>
            </a:r>
            <a:r>
              <a:rPr lang="en-US" sz="1800" spc="100" dirty="0" smtClean="0">
                <a:latin typeface="Cambria" panose="02040503050406030204" pitchFamily="18" charset="0"/>
              </a:rPr>
              <a:t> </a:t>
            </a:r>
          </a:p>
          <a:p>
            <a:pPr marL="0" indent="0">
              <a:buNone/>
            </a:pPr>
            <a:r>
              <a:rPr lang="en-US" sz="1800" spc="100" dirty="0">
                <a:latin typeface="Cambria" panose="02040503050406030204" pitchFamily="18" charset="0"/>
              </a:rPr>
              <a:t> </a:t>
            </a:r>
            <a:r>
              <a:rPr lang="en-US" sz="1800" spc="100" dirty="0" smtClean="0">
                <a:latin typeface="Cambria" panose="02040503050406030204" pitchFamily="18" charset="0"/>
              </a:rPr>
              <a:t> Inheritance</a:t>
            </a:r>
            <a:endParaRPr lang="en-US" sz="1800" spc="100" dirty="0">
              <a:latin typeface="Cambria" panose="02040503050406030204" pitchFamily="18" charset="0"/>
            </a:endParaRPr>
          </a:p>
          <a:p>
            <a:pPr marL="0" indent="0">
              <a:buNone/>
            </a:pPr>
            <a:r>
              <a:rPr lang="en-US" sz="1800" spc="100" dirty="0" smtClean="0">
                <a:latin typeface="Cambria" panose="02040503050406030204" pitchFamily="18" charset="0"/>
              </a:rPr>
              <a:t>Nesting</a:t>
            </a:r>
            <a:endParaRPr lang="en-US" sz="1800" spc="100" dirty="0">
              <a:latin typeface="Cambria" panose="02040503050406030204" pitchFamily="18" charset="0"/>
            </a:endParaRPr>
          </a:p>
          <a:p>
            <a:pPr marL="0" indent="0">
              <a:buNone/>
            </a:pPr>
            <a:r>
              <a:rPr lang="en-US" sz="1800" spc="100" dirty="0">
                <a:latin typeface="Cambria" panose="02040503050406030204" pitchFamily="18" charset="0"/>
              </a:rPr>
              <a:t>Error notifications</a:t>
            </a:r>
          </a:p>
          <a:p>
            <a:pPr marL="0" indent="0">
              <a:buNone/>
            </a:pPr>
            <a:r>
              <a:rPr lang="en-US" sz="1800" spc="100" dirty="0">
                <a:latin typeface="Cambria" panose="02040503050406030204" pitchFamily="18" charset="0"/>
              </a:rPr>
              <a:t>Documentation</a:t>
            </a:r>
          </a:p>
          <a:p>
            <a:pPr marL="0" indent="0">
              <a:buNone/>
            </a:pPr>
            <a:endParaRPr lang="en-US" sz="2500" dirty="0">
              <a:latin typeface="Cambria" panose="02040503050406030204" pitchFamily="18" charset="0"/>
            </a:endParaRPr>
          </a:p>
          <a:p>
            <a:pPr marL="0" indent="0">
              <a:buNone/>
            </a:pPr>
            <a:endParaRPr lang="en-US" sz="2500" dirty="0">
              <a:latin typeface="Cambria" panose="02040503050406030204" pitchFamily="18" charset="0"/>
            </a:endParaRPr>
          </a:p>
        </p:txBody>
      </p:sp>
      <p:sp>
        <p:nvSpPr>
          <p:cNvPr id="16" name="Content Placeholder 2"/>
          <p:cNvSpPr txBox="1">
            <a:spLocks/>
          </p:cNvSpPr>
          <p:nvPr/>
        </p:nvSpPr>
        <p:spPr>
          <a:xfrm>
            <a:off x="6206049" y="2156372"/>
            <a:ext cx="2758439" cy="37929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spc="100" dirty="0">
                <a:latin typeface="Cambria" panose="02040503050406030204" pitchFamily="18" charset="0"/>
              </a:rPr>
              <a:t>Based in Ruby</a:t>
            </a:r>
          </a:p>
          <a:p>
            <a:pPr marL="0" indent="0">
              <a:buNone/>
            </a:pPr>
            <a:r>
              <a:rPr lang="en-US" sz="1800" spc="100" dirty="0">
                <a:latin typeface="Cambria" panose="02040503050406030204" pitchFamily="18" charset="0"/>
              </a:rPr>
              <a:t>Pure CSS. No compatibility issues</a:t>
            </a:r>
          </a:p>
          <a:p>
            <a:pPr marL="0" indent="0">
              <a:buNone/>
            </a:pPr>
            <a:r>
              <a:rPr lang="en-US" sz="1800" spc="100" dirty="0">
                <a:latin typeface="Cambria" panose="02040503050406030204" pitchFamily="18" charset="0"/>
              </a:rPr>
              <a:t>Compass</a:t>
            </a:r>
          </a:p>
          <a:p>
            <a:pPr marL="0" indent="0">
              <a:buNone/>
            </a:pPr>
            <a:r>
              <a:rPr lang="en-US" sz="1800" spc="100" dirty="0">
                <a:latin typeface="Cambria" panose="02040503050406030204" pitchFamily="18" charset="0"/>
              </a:rPr>
              <a:t>Better Nesting</a:t>
            </a:r>
          </a:p>
          <a:p>
            <a:pPr marL="0" indent="0">
              <a:buNone/>
            </a:pPr>
            <a:r>
              <a:rPr lang="en-US" sz="1800" spc="100" dirty="0">
                <a:latin typeface="Cambria" panose="02040503050406030204" pitchFamily="18" charset="0"/>
              </a:rPr>
              <a:t>Strange scope issues</a:t>
            </a:r>
          </a:p>
          <a:p>
            <a:pPr marL="0" indent="0">
              <a:buNone/>
            </a:pPr>
            <a:r>
              <a:rPr lang="en-US" sz="1800" spc="100" dirty="0">
                <a:latin typeface="Cambria" panose="02040503050406030204" pitchFamily="18" charset="0"/>
              </a:rPr>
              <a:t>Very PHP-</a:t>
            </a:r>
            <a:r>
              <a:rPr lang="en-US" sz="1800" spc="100" dirty="0" err="1">
                <a:latin typeface="Cambria" panose="02040503050406030204" pitchFamily="18" charset="0"/>
              </a:rPr>
              <a:t>ish</a:t>
            </a:r>
            <a:endParaRPr lang="en-US" sz="1800" spc="100" dirty="0">
              <a:latin typeface="Cambria" panose="02040503050406030204" pitchFamily="18" charset="0"/>
            </a:endParaRPr>
          </a:p>
        </p:txBody>
      </p:sp>
    </p:spTree>
    <p:extLst>
      <p:ext uri="{BB962C8B-B14F-4D97-AF65-F5344CB8AC3E}">
        <p14:creationId xmlns:p14="http://schemas.microsoft.com/office/powerpoint/2010/main" val="18998014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Operators </a:t>
            </a:r>
            <a:r>
              <a:rPr lang="en-US" dirty="0" err="1" smtClean="0">
                <a:solidFill>
                  <a:srgbClr val="FFC000"/>
                </a:solidFill>
              </a:rPr>
              <a:t>boolean</a:t>
            </a:r>
            <a:r>
              <a:rPr lang="en-US" dirty="0" smtClean="0">
                <a:solidFill>
                  <a:srgbClr val="FFC000"/>
                </a:solidFill>
              </a:rPr>
              <a:t> (</a:t>
            </a:r>
            <a:r>
              <a:rPr lang="en-US" dirty="0" err="1" smtClean="0">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Dla</a:t>
            </a:r>
            <a:r>
              <a:rPr lang="en-US" dirty="0"/>
              <a:t> </a:t>
            </a:r>
            <a:r>
              <a:rPr lang="en-US" dirty="0" err="1"/>
              <a:t>funkcji</a:t>
            </a:r>
            <a:r>
              <a:rPr lang="en-US" dirty="0"/>
              <a:t> </a:t>
            </a:r>
            <a:r>
              <a:rPr lang="en-US" dirty="0" err="1"/>
              <a:t>zwracającej</a:t>
            </a:r>
            <a:r>
              <a:rPr lang="en-US" dirty="0"/>
              <a:t> </a:t>
            </a:r>
            <a:r>
              <a:rPr lang="en-US" dirty="0" err="1"/>
              <a:t>rozmiar</a:t>
            </a:r>
            <a:r>
              <a:rPr lang="en-US" dirty="0"/>
              <a:t> </a:t>
            </a:r>
            <a:r>
              <a:rPr lang="en-US" dirty="0" err="1"/>
              <a:t>tekstu</a:t>
            </a:r>
            <a:r>
              <a:rPr lang="en-US" dirty="0"/>
              <a:t> </a:t>
            </a:r>
            <a:r>
              <a:rPr lang="en-US" dirty="0" err="1"/>
              <a:t>na</a:t>
            </a:r>
            <a:r>
              <a:rPr lang="en-US" dirty="0"/>
              <a:t> </a:t>
            </a:r>
            <a:r>
              <a:rPr lang="en-US" dirty="0" err="1"/>
              <a:t>podstawie</a:t>
            </a:r>
            <a:r>
              <a:rPr lang="en-US" dirty="0"/>
              <a:t> </a:t>
            </a:r>
            <a:r>
              <a:rPr lang="en-US" dirty="0" err="1"/>
              <a:t>dwóch</a:t>
            </a:r>
            <a:r>
              <a:rPr lang="en-US" dirty="0"/>
              <a:t> </a:t>
            </a:r>
            <a:r>
              <a:rPr lang="en-US" dirty="0" err="1"/>
              <a:t>parametrów</a:t>
            </a:r>
            <a:r>
              <a:rPr lang="en-US" dirty="0"/>
              <a:t>: </a:t>
            </a:r>
            <a:r>
              <a:rPr lang="en-US" dirty="0" err="1"/>
              <a:t>tryb</a:t>
            </a:r>
            <a:r>
              <a:rPr lang="en-US" dirty="0"/>
              <a:t> (</a:t>
            </a:r>
            <a:r>
              <a:rPr lang="en-US" dirty="0" err="1"/>
              <a:t>powiększenie</a:t>
            </a:r>
            <a:r>
              <a:rPr lang="en-US" dirty="0"/>
              <a:t> / </a:t>
            </a:r>
            <a:r>
              <a:rPr lang="en-US" dirty="0" err="1"/>
              <a:t>pomniejszenie</a:t>
            </a:r>
            <a:r>
              <a:rPr lang="en-US" dirty="0"/>
              <a:t>), </a:t>
            </a:r>
            <a:r>
              <a:rPr lang="en-US" dirty="0" err="1"/>
              <a:t>wartość</a:t>
            </a:r>
            <a:r>
              <a:rPr lang="en-US" dirty="0"/>
              <a:t> (np. 20%) </a:t>
            </a:r>
            <a:r>
              <a:rPr lang="en-US" dirty="0" err="1"/>
              <a:t>dodaj</a:t>
            </a:r>
            <a:r>
              <a:rPr lang="en-US" dirty="0"/>
              <a:t> </a:t>
            </a:r>
            <a:r>
              <a:rPr lang="en-US" b="1" dirty="0" err="1"/>
              <a:t>warunek</a:t>
            </a:r>
            <a:r>
              <a:rPr lang="en-US" dirty="0"/>
              <a:t> </a:t>
            </a:r>
            <a:r>
              <a:rPr lang="en-US" dirty="0" err="1"/>
              <a:t>powodujący</a:t>
            </a:r>
            <a:r>
              <a:rPr lang="en-US" dirty="0"/>
              <a:t>, </a:t>
            </a:r>
            <a:r>
              <a:rPr lang="en-US" dirty="0" err="1"/>
              <a:t>że</a:t>
            </a:r>
            <a:r>
              <a:rPr lang="en-US" dirty="0"/>
              <a:t> </a:t>
            </a:r>
            <a:r>
              <a:rPr lang="en-US" dirty="0" err="1"/>
              <a:t>zmniejszenie</a:t>
            </a:r>
            <a:r>
              <a:rPr lang="en-US" dirty="0"/>
              <a:t> </a:t>
            </a:r>
            <a:r>
              <a:rPr lang="en-US" dirty="0" err="1"/>
              <a:t>czcionki</a:t>
            </a:r>
            <a:r>
              <a:rPr lang="en-US" dirty="0"/>
              <a:t> o </a:t>
            </a:r>
            <a:r>
              <a:rPr lang="en-US" dirty="0" err="1"/>
              <a:t>więcej</a:t>
            </a:r>
            <a:r>
              <a:rPr lang="en-US" dirty="0"/>
              <a:t> </a:t>
            </a:r>
            <a:r>
              <a:rPr lang="en-US" dirty="0" err="1"/>
              <a:t>niż</a:t>
            </a:r>
            <a:r>
              <a:rPr lang="en-US" dirty="0"/>
              <a:t> 50% </a:t>
            </a:r>
            <a:r>
              <a:rPr lang="en-US" dirty="0" err="1"/>
              <a:t>lub</a:t>
            </a:r>
            <a:r>
              <a:rPr lang="en-US" dirty="0"/>
              <a:t> </a:t>
            </a:r>
            <a:r>
              <a:rPr lang="en-US" dirty="0" err="1"/>
              <a:t>zwiększenie</a:t>
            </a:r>
            <a:r>
              <a:rPr lang="en-US" dirty="0"/>
              <a:t> o </a:t>
            </a:r>
            <a:r>
              <a:rPr lang="en-US" dirty="0" err="1"/>
              <a:t>więcej</a:t>
            </a:r>
            <a:r>
              <a:rPr lang="en-US" dirty="0"/>
              <a:t> </a:t>
            </a:r>
            <a:r>
              <a:rPr lang="en-US" dirty="0" err="1"/>
              <a:t>niż</a:t>
            </a:r>
            <a:r>
              <a:rPr lang="en-US" dirty="0"/>
              <a:t> 300% </a:t>
            </a:r>
            <a:r>
              <a:rPr lang="en-US" b="1" dirty="0" err="1"/>
              <a:t>zgłosi</a:t>
            </a:r>
            <a:r>
              <a:rPr lang="en-US" b="1" dirty="0"/>
              <a:t> </a:t>
            </a:r>
            <a:r>
              <a:rPr lang="en-US" b="1" dirty="0" err="1"/>
              <a:t>błąd</a:t>
            </a:r>
            <a:r>
              <a:rPr lang="en-US"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130</a:t>
            </a:fld>
            <a:endParaRPr lang="pl-PL"/>
          </a:p>
        </p:txBody>
      </p:sp>
    </p:spTree>
    <p:extLst>
      <p:ext uri="{BB962C8B-B14F-4D97-AF65-F5344CB8AC3E}">
        <p14:creationId xmlns:p14="http://schemas.microsoft.com/office/powerpoint/2010/main" val="324261089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Control Directives</a:t>
            </a:r>
            <a:endParaRPr lang="en-US" dirty="0">
              <a:solidFill>
                <a:srgbClr val="FFC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131</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9" name="Obraz 8"/>
          <p:cNvPicPr>
            <a:picLocks noChangeAspect="1"/>
          </p:cNvPicPr>
          <p:nvPr/>
        </p:nvPicPr>
        <p:blipFill>
          <a:blip r:embed="rId2"/>
          <a:stretch>
            <a:fillRect/>
          </a:stretch>
        </p:blipFill>
        <p:spPr>
          <a:xfrm>
            <a:off x="1178304" y="1142984"/>
            <a:ext cx="6429392" cy="5715016"/>
          </a:xfrm>
          <a:prstGeom prst="rect">
            <a:avLst/>
          </a:prstGeom>
        </p:spPr>
      </p:pic>
    </p:spTree>
    <p:extLst>
      <p:ext uri="{BB962C8B-B14F-4D97-AF65-F5344CB8AC3E}">
        <p14:creationId xmlns:p14="http://schemas.microsoft.com/office/powerpoint/2010/main" val="163048998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a:solidFill>
                  <a:srgbClr val="FFC000"/>
                </a:solidFill>
              </a:rPr>
              <a:t>Control </a:t>
            </a:r>
            <a:r>
              <a:rPr lang="en-US" dirty="0" smtClean="0">
                <a:solidFill>
                  <a:srgbClr val="FFC000"/>
                </a:solidFill>
              </a:rPr>
              <a:t>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if</a:t>
            </a:r>
            <a:r>
              <a:rPr lang="en-US" sz="2400" b="1" dirty="0" smtClean="0"/>
              <a:t>() </a:t>
            </a:r>
            <a:r>
              <a:rPr lang="en-US" sz="2400" dirty="0" smtClean="0"/>
              <a:t>- </a:t>
            </a:r>
            <a:r>
              <a:rPr lang="en-US" sz="2400" dirty="0"/>
              <a:t>function</a:t>
            </a:r>
            <a:r>
              <a:rPr lang="en-US" sz="2400" dirty="0" smtClean="0"/>
              <a:t> </a:t>
            </a:r>
            <a:r>
              <a:rPr lang="en-US" sz="2400" dirty="0"/>
              <a:t>returns only one result from two possible outcomes. The result of the function can be referred to the variable that may not be defined or to have further calculations</a:t>
            </a:r>
            <a:r>
              <a:rPr lang="en-US" sz="2400" dirty="0" smtClean="0"/>
              <a:t>.</a:t>
            </a:r>
          </a:p>
          <a:p>
            <a:pPr algn="just"/>
            <a:r>
              <a:rPr lang="en-US" sz="2400" b="1" dirty="0" smtClean="0"/>
              <a:t>Syntax</a:t>
            </a:r>
            <a:r>
              <a:rPr lang="en-US" sz="2400" dirty="0" smtClean="0"/>
              <a:t> - if(expression</a:t>
            </a:r>
            <a:r>
              <a:rPr lang="en-US" sz="2400" dirty="0"/>
              <a:t>, value1, value2 </a:t>
            </a:r>
            <a:r>
              <a:rPr lang="en-US" sz="2400" dirty="0" smtClean="0"/>
              <a:t>).</a:t>
            </a:r>
            <a:endParaRPr lang="en-US" sz="2400" dirty="0"/>
          </a:p>
          <a:p>
            <a:pPr marL="0" indent="0" algn="just">
              <a:buNone/>
            </a:pPr>
            <a:r>
              <a:rPr lang="en-US" sz="2400" dirty="0" smtClean="0"/>
              <a:t> </a:t>
            </a:r>
            <a:r>
              <a:rPr lang="en-US" sz="2400" b="1" dirty="0" smtClean="0"/>
              <a:t> </a:t>
            </a: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132</a:t>
            </a:fld>
            <a:endParaRPr lang="pl-PL"/>
          </a:p>
        </p:txBody>
      </p:sp>
      <p:pic>
        <p:nvPicPr>
          <p:cNvPr id="10" name="Obraz 9"/>
          <p:cNvPicPr>
            <a:picLocks noChangeAspect="1"/>
          </p:cNvPicPr>
          <p:nvPr/>
        </p:nvPicPr>
        <p:blipFill>
          <a:blip r:embed="rId2"/>
          <a:stretch>
            <a:fillRect/>
          </a:stretch>
        </p:blipFill>
        <p:spPr>
          <a:xfrm>
            <a:off x="107504" y="3284984"/>
            <a:ext cx="5295900" cy="1038225"/>
          </a:xfrm>
          <a:prstGeom prst="rect">
            <a:avLst/>
          </a:prstGeom>
        </p:spPr>
      </p:pic>
      <p:pic>
        <p:nvPicPr>
          <p:cNvPr id="11" name="Obraz 10"/>
          <p:cNvPicPr>
            <a:picLocks noChangeAspect="1"/>
          </p:cNvPicPr>
          <p:nvPr/>
        </p:nvPicPr>
        <p:blipFill>
          <a:blip r:embed="rId3"/>
          <a:stretch>
            <a:fillRect/>
          </a:stretch>
        </p:blipFill>
        <p:spPr>
          <a:xfrm>
            <a:off x="6372200" y="3284984"/>
            <a:ext cx="2428875" cy="1066800"/>
          </a:xfrm>
          <a:prstGeom prst="rect">
            <a:avLst/>
          </a:prstGeom>
        </p:spPr>
      </p:pic>
    </p:spTree>
    <p:extLst>
      <p:ext uri="{BB962C8B-B14F-4D97-AF65-F5344CB8AC3E}">
        <p14:creationId xmlns:p14="http://schemas.microsoft.com/office/powerpoint/2010/main" val="1769313800"/>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a:solidFill>
                  <a:srgbClr val="FFC000"/>
                </a:solidFill>
              </a:rPr>
              <a:t>Control </a:t>
            </a:r>
            <a:r>
              <a:rPr lang="en-US" dirty="0" smtClean="0">
                <a:solidFill>
                  <a:srgbClr val="FFC000"/>
                </a:solidFill>
              </a:rPr>
              <a:t>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000" b="1" dirty="0" smtClean="0"/>
              <a:t>@if -</a:t>
            </a:r>
            <a:r>
              <a:rPr lang="en-US" sz="2000" dirty="0"/>
              <a:t> directive is used to selectively execute the code statements based on the result of evaluating an expression. </a:t>
            </a:r>
            <a:endParaRPr lang="en-US" sz="2000" dirty="0" smtClean="0"/>
          </a:p>
          <a:p>
            <a:pPr algn="just"/>
            <a:r>
              <a:rPr lang="en-US" sz="2000" b="1" dirty="0" smtClean="0"/>
              <a:t>@</a:t>
            </a:r>
            <a:r>
              <a:rPr lang="en-US" sz="2000" b="1" dirty="0"/>
              <a:t>if</a:t>
            </a:r>
            <a:r>
              <a:rPr lang="en-US" sz="2000" dirty="0"/>
              <a:t> statements can be followed by several </a:t>
            </a:r>
            <a:r>
              <a:rPr lang="en-US" sz="2000" b="1" dirty="0"/>
              <a:t>@else if</a:t>
            </a:r>
            <a:r>
              <a:rPr lang="en-US" sz="2000" dirty="0"/>
              <a:t> statements. </a:t>
            </a:r>
            <a:endParaRPr lang="en-US" sz="2000" dirty="0" smtClean="0"/>
          </a:p>
          <a:p>
            <a:pPr algn="just"/>
            <a:r>
              <a:rPr lang="en-US" sz="2000" b="1" dirty="0" smtClean="0"/>
              <a:t>Syntax</a:t>
            </a:r>
            <a:r>
              <a:rPr lang="en-US" sz="2000" dirty="0" smtClean="0"/>
              <a:t> – </a:t>
            </a:r>
          </a:p>
          <a:p>
            <a:pPr marL="400050" lvl="1" indent="0" algn="just">
              <a:buNone/>
            </a:pPr>
            <a:r>
              <a:rPr lang="en-US" sz="1600" dirty="0" smtClean="0"/>
              <a:t>@</a:t>
            </a:r>
            <a:r>
              <a:rPr lang="en-US" sz="1600" dirty="0"/>
              <a:t>if expression </a:t>
            </a:r>
            <a:r>
              <a:rPr lang="en-US" sz="1600" dirty="0" smtClean="0"/>
              <a:t>{ </a:t>
            </a:r>
            <a:r>
              <a:rPr lang="en-US" sz="1600" dirty="0"/>
              <a:t>// CSS </a:t>
            </a:r>
            <a:r>
              <a:rPr lang="en-US" sz="1600" dirty="0" smtClean="0"/>
              <a:t>codes} </a:t>
            </a:r>
          </a:p>
          <a:p>
            <a:pPr marL="400050" lvl="1" indent="0" algn="just">
              <a:buNone/>
            </a:pPr>
            <a:r>
              <a:rPr lang="en-US" sz="1600" dirty="0" smtClean="0"/>
              <a:t>@</a:t>
            </a:r>
            <a:r>
              <a:rPr lang="en-US" sz="1600" dirty="0"/>
              <a:t>else if condition </a:t>
            </a:r>
            <a:r>
              <a:rPr lang="en-US" sz="1600" dirty="0" smtClean="0"/>
              <a:t>{ </a:t>
            </a:r>
            <a:r>
              <a:rPr lang="en-US" sz="1600" dirty="0"/>
              <a:t>// CSS </a:t>
            </a:r>
            <a:r>
              <a:rPr lang="en-US" sz="1600" dirty="0" smtClean="0"/>
              <a:t>codes} </a:t>
            </a:r>
          </a:p>
          <a:p>
            <a:pPr marL="400050" lvl="1" indent="0" algn="just">
              <a:buNone/>
            </a:pPr>
            <a:r>
              <a:rPr lang="en-US" sz="1600" dirty="0" smtClean="0"/>
              <a:t>@</a:t>
            </a:r>
            <a:r>
              <a:rPr lang="en-US" sz="1600" dirty="0"/>
              <a:t>else </a:t>
            </a:r>
            <a:r>
              <a:rPr lang="en-US" sz="1600" dirty="0" smtClean="0"/>
              <a:t>{ </a:t>
            </a:r>
            <a:r>
              <a:rPr lang="en-US" sz="1600" dirty="0"/>
              <a:t>// CSS </a:t>
            </a:r>
            <a:r>
              <a:rPr lang="en-US" sz="1600" dirty="0" smtClean="0"/>
              <a:t>codes}</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133</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5" name="Obraz 4"/>
          <p:cNvPicPr>
            <a:picLocks noChangeAspect="1"/>
          </p:cNvPicPr>
          <p:nvPr/>
        </p:nvPicPr>
        <p:blipFill>
          <a:blip r:embed="rId2"/>
          <a:stretch>
            <a:fillRect/>
          </a:stretch>
        </p:blipFill>
        <p:spPr>
          <a:xfrm>
            <a:off x="971600" y="3683247"/>
            <a:ext cx="3590693" cy="3130129"/>
          </a:xfrm>
          <a:prstGeom prst="rect">
            <a:avLst/>
          </a:prstGeom>
        </p:spPr>
      </p:pic>
      <p:pic>
        <p:nvPicPr>
          <p:cNvPr id="7" name="Obraz 6"/>
          <p:cNvPicPr>
            <a:picLocks noChangeAspect="1"/>
          </p:cNvPicPr>
          <p:nvPr/>
        </p:nvPicPr>
        <p:blipFill>
          <a:blip r:embed="rId3"/>
          <a:stretch>
            <a:fillRect/>
          </a:stretch>
        </p:blipFill>
        <p:spPr>
          <a:xfrm>
            <a:off x="5508104" y="4653136"/>
            <a:ext cx="2451898" cy="982439"/>
          </a:xfrm>
          <a:prstGeom prst="rect">
            <a:avLst/>
          </a:prstGeom>
        </p:spPr>
      </p:pic>
    </p:spTree>
    <p:extLst>
      <p:ext uri="{BB962C8B-B14F-4D97-AF65-F5344CB8AC3E}">
        <p14:creationId xmlns:p14="http://schemas.microsoft.com/office/powerpoint/2010/main" val="3741370935"/>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@if</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a:t>Dla</a:t>
            </a:r>
            <a:r>
              <a:rPr lang="en-US" dirty="0"/>
              <a:t> </a:t>
            </a:r>
            <a:r>
              <a:rPr lang="en-US" dirty="0" err="1"/>
              <a:t>dokumentu</a:t>
            </a:r>
            <a:r>
              <a:rPr lang="en-US" dirty="0"/>
              <a:t> </a:t>
            </a:r>
            <a:r>
              <a:rPr lang="en-US" dirty="0" smtClean="0"/>
              <a:t>“index.html”: </a:t>
            </a:r>
          </a:p>
          <a:p>
            <a:pPr marL="514350" indent="-514350" algn="just">
              <a:buFont typeface="+mj-lt"/>
              <a:buAutoNum type="arabicPeriod"/>
            </a:pPr>
            <a:r>
              <a:rPr lang="en-US" dirty="0" err="1"/>
              <a:t>Zdefiniuj</a:t>
            </a:r>
            <a:r>
              <a:rPr lang="en-US" dirty="0"/>
              <a:t> </a:t>
            </a:r>
            <a:r>
              <a:rPr lang="en-US" b="1" dirty="0" err="1" smtClean="0"/>
              <a:t>mixin</a:t>
            </a:r>
            <a:r>
              <a:rPr lang="en-US" dirty="0" smtClean="0"/>
              <a:t> </a:t>
            </a:r>
            <a:r>
              <a:rPr lang="en-US" dirty="0" err="1" smtClean="0"/>
              <a:t>zwracający</a:t>
            </a:r>
            <a:r>
              <a:rPr lang="en-US" dirty="0" smtClean="0"/>
              <a:t> </a:t>
            </a:r>
            <a:r>
              <a:rPr lang="en-US" dirty="0" err="1" smtClean="0"/>
              <a:t>różny</a:t>
            </a:r>
            <a:r>
              <a:rPr lang="en-US" dirty="0" smtClean="0"/>
              <a:t> </a:t>
            </a:r>
            <a:r>
              <a:rPr lang="en-US" dirty="0" err="1" smtClean="0"/>
              <a:t>kolor</a:t>
            </a:r>
            <a:r>
              <a:rPr lang="en-US" dirty="0" smtClean="0"/>
              <a:t> </a:t>
            </a:r>
            <a:r>
              <a:rPr lang="en-US" dirty="0" err="1" smtClean="0"/>
              <a:t>tła</a:t>
            </a:r>
            <a:r>
              <a:rPr lang="en-US" dirty="0" smtClean="0"/>
              <a:t> </a:t>
            </a:r>
            <a:r>
              <a:rPr lang="en-US" dirty="0" err="1" smtClean="0"/>
              <a:t>oraz</a:t>
            </a:r>
            <a:r>
              <a:rPr lang="en-US" dirty="0" smtClean="0"/>
              <a:t> </a:t>
            </a:r>
            <a:r>
              <a:rPr lang="en-US" dirty="0" err="1" smtClean="0"/>
              <a:t>rozmiar</a:t>
            </a:r>
            <a:r>
              <a:rPr lang="en-US" dirty="0" smtClean="0"/>
              <a:t> </a:t>
            </a:r>
            <a:r>
              <a:rPr lang="en-US" dirty="0" err="1" smtClean="0"/>
              <a:t>czcionki</a:t>
            </a:r>
            <a:r>
              <a:rPr lang="en-US" dirty="0" smtClean="0"/>
              <a:t> (</a:t>
            </a:r>
            <a:r>
              <a:rPr lang="en-US" dirty="0" err="1" smtClean="0"/>
              <a:t>zastasowanie</a:t>
            </a:r>
            <a:r>
              <a:rPr lang="en-US" dirty="0" smtClean="0"/>
              <a:t> </a:t>
            </a:r>
            <a:r>
              <a:rPr lang="en-US" dirty="0" err="1" smtClean="0"/>
              <a:t>wcześniejszej</a:t>
            </a:r>
            <a:r>
              <a:rPr lang="en-US" dirty="0" smtClean="0"/>
              <a:t> </a:t>
            </a:r>
            <a:r>
              <a:rPr lang="en-US" dirty="0" err="1" smtClean="0"/>
              <a:t>funkcji</a:t>
            </a:r>
            <a:r>
              <a:rPr lang="en-US" dirty="0" smtClean="0"/>
              <a:t>) w </a:t>
            </a:r>
            <a:r>
              <a:rPr lang="en-US" dirty="0" err="1" smtClean="0"/>
              <a:t>zależności</a:t>
            </a:r>
            <a:r>
              <a:rPr lang="en-US" dirty="0" smtClean="0"/>
              <a:t> od </a:t>
            </a:r>
            <a:r>
              <a:rPr lang="en-US" b="1" dirty="0" err="1" smtClean="0"/>
              <a:t>typu</a:t>
            </a:r>
            <a:r>
              <a:rPr lang="en-US" b="1" dirty="0" smtClean="0"/>
              <a:t> </a:t>
            </a:r>
            <a:r>
              <a:rPr lang="en-US" b="1" dirty="0" err="1" smtClean="0"/>
              <a:t>nagłowka</a:t>
            </a:r>
            <a:r>
              <a:rPr lang="en-US" b="1" dirty="0" smtClean="0"/>
              <a:t> </a:t>
            </a:r>
            <a:r>
              <a:rPr lang="en-US" dirty="0" smtClean="0"/>
              <a:t>(h1-h6), </a:t>
            </a:r>
            <a:r>
              <a:rPr lang="en-US" dirty="0" err="1" smtClean="0"/>
              <a:t>gdzie</a:t>
            </a:r>
            <a:r>
              <a:rPr lang="en-US" dirty="0" smtClean="0"/>
              <a:t> </a:t>
            </a:r>
            <a:r>
              <a:rPr lang="en-US" dirty="0" err="1" smtClean="0"/>
              <a:t>typ</a:t>
            </a:r>
            <a:r>
              <a:rPr lang="en-US" dirty="0" smtClean="0"/>
              <a:t> </a:t>
            </a:r>
            <a:r>
              <a:rPr lang="en-US" dirty="0" err="1" smtClean="0"/>
              <a:t>podawany</a:t>
            </a:r>
            <a:r>
              <a:rPr lang="en-US" dirty="0" smtClean="0"/>
              <a:t> jest </a:t>
            </a:r>
            <a:r>
              <a:rPr lang="en-US" dirty="0" err="1" smtClean="0"/>
              <a:t>jako</a:t>
            </a:r>
            <a:r>
              <a:rPr lang="en-US" dirty="0" smtClean="0"/>
              <a:t> </a:t>
            </a:r>
            <a:r>
              <a:rPr lang="en-US" b="1" dirty="0" err="1" smtClean="0"/>
              <a:t>parametr</a:t>
            </a:r>
            <a:r>
              <a:rPr lang="en-US" dirty="0" smtClean="0"/>
              <a:t>.</a:t>
            </a:r>
          </a:p>
          <a:p>
            <a:pPr marL="514350" indent="-514350" algn="just">
              <a:buFont typeface="+mj-lt"/>
              <a:buAutoNum type="arabicPeriod"/>
            </a:pPr>
            <a:r>
              <a:rPr lang="en-US" dirty="0" err="1" smtClean="0"/>
              <a:t>Wykorzystaj</a:t>
            </a:r>
            <a:r>
              <a:rPr lang="en-US" dirty="0" smtClean="0"/>
              <a:t> </a:t>
            </a:r>
            <a:r>
              <a:rPr lang="en-US" dirty="0" err="1" smtClean="0"/>
              <a:t>mixin</a:t>
            </a:r>
            <a:r>
              <a:rPr lang="en-US" dirty="0" smtClean="0"/>
              <a:t> </a:t>
            </a:r>
            <a:r>
              <a:rPr lang="en-US" dirty="0" err="1" smtClean="0"/>
              <a:t>dla</a:t>
            </a:r>
            <a:r>
              <a:rPr lang="en-US" dirty="0" smtClean="0"/>
              <a:t> </a:t>
            </a:r>
            <a:r>
              <a:rPr lang="en-US" dirty="0" err="1" smtClean="0"/>
              <a:t>stylowania</a:t>
            </a:r>
            <a:r>
              <a:rPr lang="en-US" dirty="0" smtClean="0"/>
              <a:t> </a:t>
            </a:r>
            <a:r>
              <a:rPr lang="en-US" dirty="0" err="1" smtClean="0"/>
              <a:t>nagłówków</a:t>
            </a:r>
            <a:r>
              <a:rPr lang="en-US" dirty="0" smtClean="0"/>
              <a:t>.</a:t>
            </a: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134</a:t>
            </a:fld>
            <a:endParaRPr lang="pl-PL"/>
          </a:p>
        </p:txBody>
      </p:sp>
    </p:spTree>
    <p:extLst>
      <p:ext uri="{BB962C8B-B14F-4D97-AF65-F5344CB8AC3E}">
        <p14:creationId xmlns:p14="http://schemas.microsoft.com/office/powerpoint/2010/main" val="26585902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a:solidFill>
                  <a:srgbClr val="FFC000"/>
                </a:solidFill>
              </a:rPr>
              <a:t>Control </a:t>
            </a:r>
            <a:r>
              <a:rPr lang="en-US" dirty="0" smtClean="0">
                <a:solidFill>
                  <a:srgbClr val="FFC000"/>
                </a:solidFill>
              </a:rPr>
              <a:t>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a:t>
            </a:r>
            <a:r>
              <a:rPr lang="en-US" sz="2400" b="1" dirty="0" smtClean="0"/>
              <a:t>for </a:t>
            </a:r>
            <a:r>
              <a:rPr lang="en-US" sz="2400" dirty="0" smtClean="0"/>
              <a:t>- </a:t>
            </a:r>
            <a:r>
              <a:rPr lang="en-US" sz="2400" dirty="0"/>
              <a:t>directive allows you to generate styles in a loop. The counter variable is used to set the output for each iteration</a:t>
            </a:r>
            <a:r>
              <a:rPr lang="en-US" sz="2400" dirty="0" smtClean="0"/>
              <a:t>.</a:t>
            </a:r>
          </a:p>
          <a:p>
            <a:pPr algn="just"/>
            <a:r>
              <a:rPr lang="en-US" sz="2400" b="1" dirty="0" smtClean="0"/>
              <a:t>Syntax</a:t>
            </a:r>
            <a:r>
              <a:rPr lang="en-US" sz="2400" dirty="0" smtClean="0"/>
              <a:t>:</a:t>
            </a:r>
          </a:p>
          <a:p>
            <a:pPr lvl="1" algn="just"/>
            <a:r>
              <a:rPr lang="en-US" sz="2200" b="1" dirty="0" smtClean="0"/>
              <a:t>@</a:t>
            </a:r>
            <a:r>
              <a:rPr lang="en-US" sz="2200" b="1" dirty="0"/>
              <a:t>for </a:t>
            </a:r>
            <a:r>
              <a:rPr lang="en-US" sz="2200" dirty="0"/>
              <a:t>$</a:t>
            </a:r>
            <a:r>
              <a:rPr lang="en-US" sz="2200" dirty="0" err="1"/>
              <a:t>var</a:t>
            </a:r>
            <a:r>
              <a:rPr lang="en-US" sz="2200" dirty="0"/>
              <a:t> from &lt;start&gt; </a:t>
            </a:r>
            <a:r>
              <a:rPr lang="en-US" sz="2200" b="1" dirty="0"/>
              <a:t>through</a:t>
            </a:r>
            <a:r>
              <a:rPr lang="en-US" sz="2200" dirty="0"/>
              <a:t> &lt;end</a:t>
            </a:r>
            <a:r>
              <a:rPr lang="en-US" sz="2200" dirty="0" smtClean="0"/>
              <a:t>&gt; - </a:t>
            </a:r>
            <a:r>
              <a:rPr lang="en-US" sz="2200" dirty="0"/>
              <a:t>If the </a:t>
            </a:r>
            <a:r>
              <a:rPr lang="en-US" sz="2200" i="1" dirty="0"/>
              <a:t>&lt;start&gt;</a:t>
            </a:r>
            <a:r>
              <a:rPr lang="en-US" sz="2200" dirty="0"/>
              <a:t> is greater than </a:t>
            </a:r>
            <a:r>
              <a:rPr lang="en-US" sz="2200" i="1" dirty="0"/>
              <a:t>&lt;end&gt;</a:t>
            </a:r>
            <a:r>
              <a:rPr lang="en-US" sz="2200" dirty="0"/>
              <a:t> then the counter variable is decremented and when </a:t>
            </a:r>
            <a:r>
              <a:rPr lang="en-US" sz="2200" i="1" dirty="0"/>
              <a:t>&lt;start&gt;</a:t>
            </a:r>
            <a:r>
              <a:rPr lang="en-US" sz="2200" dirty="0"/>
              <a:t> is lesser than </a:t>
            </a:r>
            <a:r>
              <a:rPr lang="en-US" sz="2200" i="1" dirty="0"/>
              <a:t>&lt;end&gt;</a:t>
            </a:r>
            <a:r>
              <a:rPr lang="en-US" sz="2200" dirty="0"/>
              <a:t> the counter variable will be incremented</a:t>
            </a:r>
            <a:r>
              <a:rPr lang="en-US" sz="2200" dirty="0" smtClean="0"/>
              <a:t>.</a:t>
            </a:r>
          </a:p>
          <a:p>
            <a:pPr lvl="1" algn="just"/>
            <a:r>
              <a:rPr lang="en-US" sz="2200" b="1" dirty="0"/>
              <a:t>@for</a:t>
            </a:r>
            <a:r>
              <a:rPr lang="en-US" sz="2200" dirty="0"/>
              <a:t> $</a:t>
            </a:r>
            <a:r>
              <a:rPr lang="en-US" sz="2200" dirty="0" err="1"/>
              <a:t>var</a:t>
            </a:r>
            <a:r>
              <a:rPr lang="en-US" sz="2200" dirty="0"/>
              <a:t> from &lt;start&gt; </a:t>
            </a:r>
            <a:r>
              <a:rPr lang="en-US" sz="2200" b="1" dirty="0"/>
              <a:t>to</a:t>
            </a:r>
            <a:r>
              <a:rPr lang="en-US" sz="2200" dirty="0"/>
              <a:t> &lt;end</a:t>
            </a:r>
            <a:r>
              <a:rPr lang="en-US" sz="2200" dirty="0" smtClean="0"/>
              <a:t>&gt; - </a:t>
            </a:r>
            <a:r>
              <a:rPr lang="en-US" sz="2200" dirty="0"/>
              <a:t>If the </a:t>
            </a:r>
            <a:r>
              <a:rPr lang="en-US" sz="2200" i="1" dirty="0"/>
              <a:t>&lt;start&gt;</a:t>
            </a:r>
            <a:r>
              <a:rPr lang="en-US" sz="2200" dirty="0"/>
              <a:t> is greater than </a:t>
            </a:r>
            <a:r>
              <a:rPr lang="en-US" sz="2200" i="1" dirty="0"/>
              <a:t>&lt;end&gt;</a:t>
            </a:r>
            <a:r>
              <a:rPr lang="en-US" sz="2200" dirty="0"/>
              <a:t> then the counter variable is decremented and when </a:t>
            </a:r>
            <a:r>
              <a:rPr lang="en-US" sz="2200" i="1" dirty="0"/>
              <a:t>&lt;start&gt;</a:t>
            </a:r>
            <a:r>
              <a:rPr lang="en-US" sz="2200" dirty="0"/>
              <a:t> is lesser than </a:t>
            </a:r>
            <a:r>
              <a:rPr lang="en-US" sz="2200" i="1" dirty="0"/>
              <a:t>&lt;end&gt;</a:t>
            </a:r>
            <a:r>
              <a:rPr lang="en-US" sz="2200" dirty="0"/>
              <a:t> the counter variable will be incremented.</a:t>
            </a:r>
            <a:endParaRPr lang="en-US" sz="2200" dirty="0" smtClean="0"/>
          </a:p>
          <a:p>
            <a:pPr lvl="1" algn="just"/>
            <a:endParaRPr lang="en-US" sz="20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135</a:t>
            </a:fld>
            <a:endParaRPr lang="pl-PL"/>
          </a:p>
        </p:txBody>
      </p:sp>
    </p:spTree>
    <p:extLst>
      <p:ext uri="{BB962C8B-B14F-4D97-AF65-F5344CB8AC3E}">
        <p14:creationId xmlns:p14="http://schemas.microsoft.com/office/powerpoint/2010/main" val="3196575808"/>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a:solidFill>
                  <a:srgbClr val="FFC000"/>
                </a:solidFill>
              </a:rPr>
              <a:t>Control </a:t>
            </a:r>
            <a:r>
              <a:rPr lang="en-US" dirty="0" smtClean="0">
                <a:solidFill>
                  <a:srgbClr val="FFC000"/>
                </a:solidFill>
              </a:rPr>
              <a:t>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b="1" dirty="0"/>
              <a:t>@</a:t>
            </a:r>
            <a:r>
              <a:rPr lang="en-US" b="1" dirty="0" smtClean="0"/>
              <a:t>for </a:t>
            </a:r>
            <a:r>
              <a:rPr lang="en-US" dirty="0" smtClean="0"/>
              <a:t>- examples</a:t>
            </a: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136</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5" name="Obraz 4"/>
          <p:cNvPicPr>
            <a:picLocks noChangeAspect="1"/>
          </p:cNvPicPr>
          <p:nvPr/>
        </p:nvPicPr>
        <p:blipFill>
          <a:blip r:embed="rId2"/>
          <a:stretch>
            <a:fillRect/>
          </a:stretch>
        </p:blipFill>
        <p:spPr>
          <a:xfrm>
            <a:off x="107504" y="2060848"/>
            <a:ext cx="4517678" cy="813182"/>
          </a:xfrm>
          <a:prstGeom prst="rect">
            <a:avLst/>
          </a:prstGeom>
        </p:spPr>
      </p:pic>
      <p:pic>
        <p:nvPicPr>
          <p:cNvPr id="8" name="Obraz 7"/>
          <p:cNvPicPr>
            <a:picLocks noChangeAspect="1"/>
          </p:cNvPicPr>
          <p:nvPr/>
        </p:nvPicPr>
        <p:blipFill>
          <a:blip r:embed="rId3"/>
          <a:stretch>
            <a:fillRect/>
          </a:stretch>
        </p:blipFill>
        <p:spPr>
          <a:xfrm>
            <a:off x="705946" y="3056468"/>
            <a:ext cx="2438598" cy="3681962"/>
          </a:xfrm>
          <a:prstGeom prst="rect">
            <a:avLst/>
          </a:prstGeom>
        </p:spPr>
      </p:pic>
      <p:pic>
        <p:nvPicPr>
          <p:cNvPr id="7" name="Obraz 6"/>
          <p:cNvPicPr>
            <a:picLocks noChangeAspect="1"/>
          </p:cNvPicPr>
          <p:nvPr/>
        </p:nvPicPr>
        <p:blipFill>
          <a:blip r:embed="rId4"/>
          <a:stretch>
            <a:fillRect/>
          </a:stretch>
        </p:blipFill>
        <p:spPr>
          <a:xfrm>
            <a:off x="4788024" y="2060848"/>
            <a:ext cx="4359148" cy="808995"/>
          </a:xfrm>
          <a:prstGeom prst="rect">
            <a:avLst/>
          </a:prstGeom>
        </p:spPr>
      </p:pic>
      <p:pic>
        <p:nvPicPr>
          <p:cNvPr id="9" name="Obraz 8"/>
          <p:cNvPicPr>
            <a:picLocks noChangeAspect="1"/>
          </p:cNvPicPr>
          <p:nvPr/>
        </p:nvPicPr>
        <p:blipFill>
          <a:blip r:embed="rId5"/>
          <a:stretch>
            <a:fillRect/>
          </a:stretch>
        </p:blipFill>
        <p:spPr>
          <a:xfrm>
            <a:off x="5441993" y="3056468"/>
            <a:ext cx="2622094" cy="2964106"/>
          </a:xfrm>
          <a:prstGeom prst="rect">
            <a:avLst/>
          </a:prstGeom>
        </p:spPr>
      </p:pic>
    </p:spTree>
    <p:extLst>
      <p:ext uri="{BB962C8B-B14F-4D97-AF65-F5344CB8AC3E}">
        <p14:creationId xmlns:p14="http://schemas.microsoft.com/office/powerpoint/2010/main" val="1439868851"/>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@for</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Zdefiniuj</a:t>
            </a:r>
            <a:r>
              <a:rPr lang="en-US" dirty="0" smtClean="0"/>
              <a:t> </a:t>
            </a:r>
            <a:r>
              <a:rPr lang="en-US" b="1" dirty="0" err="1" smtClean="0"/>
              <a:t>mixin</a:t>
            </a:r>
            <a:r>
              <a:rPr lang="en-US" dirty="0" smtClean="0"/>
              <a:t> </a:t>
            </a:r>
            <a:r>
              <a:rPr lang="en-US" dirty="0" err="1" smtClean="0"/>
              <a:t>przy</a:t>
            </a:r>
            <a:r>
              <a:rPr lang="en-US" dirty="0" smtClean="0"/>
              <a:t> </a:t>
            </a:r>
            <a:r>
              <a:rPr lang="en-US" dirty="0" err="1" smtClean="0"/>
              <a:t>wykorzystaniu</a:t>
            </a:r>
            <a:r>
              <a:rPr lang="en-US" dirty="0" smtClean="0"/>
              <a:t> </a:t>
            </a:r>
            <a:r>
              <a:rPr lang="en-US" b="1" dirty="0" err="1" smtClean="0"/>
              <a:t>pętli</a:t>
            </a:r>
            <a:r>
              <a:rPr lang="en-US" b="1" dirty="0" smtClean="0"/>
              <a:t> for </a:t>
            </a:r>
            <a:r>
              <a:rPr lang="en-US" dirty="0" smtClean="0"/>
              <a:t>(</a:t>
            </a:r>
            <a:r>
              <a:rPr lang="en-US" dirty="0" err="1" smtClean="0"/>
              <a:t>numerowanie</a:t>
            </a:r>
            <a:r>
              <a:rPr lang="en-US" dirty="0" smtClean="0"/>
              <a:t>) style </a:t>
            </a:r>
            <a:r>
              <a:rPr lang="en-US" dirty="0" err="1" smtClean="0"/>
              <a:t>dla</a:t>
            </a:r>
            <a:r>
              <a:rPr lang="en-US" dirty="0" smtClean="0"/>
              <a:t> </a:t>
            </a:r>
            <a:r>
              <a:rPr lang="en-US" dirty="0" err="1" smtClean="0"/>
              <a:t>nagłówków</a:t>
            </a:r>
            <a:r>
              <a:rPr lang="en-US" dirty="0" smtClean="0"/>
              <a:t> (h1-h6) – </a:t>
            </a:r>
            <a:r>
              <a:rPr lang="en-US" dirty="0" err="1" smtClean="0"/>
              <a:t>określenie</a:t>
            </a:r>
            <a:r>
              <a:rPr lang="en-US" dirty="0" smtClean="0"/>
              <a:t> </a:t>
            </a:r>
            <a:r>
              <a:rPr lang="en-US" dirty="0" err="1" smtClean="0"/>
              <a:t>rozmiaru</a:t>
            </a:r>
            <a:r>
              <a:rPr lang="en-US" dirty="0" smtClean="0"/>
              <a:t> </a:t>
            </a:r>
            <a:r>
              <a:rPr lang="en-US" dirty="0" err="1" smtClean="0"/>
              <a:t>tekstu</a:t>
            </a:r>
            <a:r>
              <a:rPr lang="en-US" dirty="0" smtClean="0"/>
              <a:t> (</a:t>
            </a:r>
            <a:r>
              <a:rPr lang="en-US" dirty="0" err="1" smtClean="0"/>
              <a:t>każdy</a:t>
            </a:r>
            <a:r>
              <a:rPr lang="en-US" dirty="0" smtClean="0"/>
              <a:t> </a:t>
            </a:r>
            <a:r>
              <a:rPr lang="en-US" dirty="0" err="1" smtClean="0"/>
              <a:t>kolejny</a:t>
            </a:r>
            <a:r>
              <a:rPr lang="en-US" dirty="0" smtClean="0"/>
              <a:t> ma o 10% </a:t>
            </a:r>
            <a:r>
              <a:rPr lang="en-US" dirty="0" err="1" smtClean="0"/>
              <a:t>mniejszy</a:t>
            </a:r>
            <a:r>
              <a:rPr lang="en-US" dirty="0" smtClean="0"/>
              <a:t> </a:t>
            </a:r>
            <a:r>
              <a:rPr lang="en-US" dirty="0" err="1" smtClean="0"/>
              <a:t>tekst</a:t>
            </a:r>
            <a:r>
              <a:rPr lang="en-US" dirty="0" smtClean="0"/>
              <a:t> </a:t>
            </a:r>
            <a:r>
              <a:rPr lang="en-US" dirty="0" err="1" smtClean="0"/>
              <a:t>niż</a:t>
            </a:r>
            <a:r>
              <a:rPr lang="en-US" dirty="0" smtClean="0"/>
              <a:t> </a:t>
            </a:r>
            <a:r>
              <a:rPr lang="en-US" dirty="0" err="1" smtClean="0"/>
              <a:t>wcześniejszy</a:t>
            </a:r>
            <a:r>
              <a:rPr lang="en-US" dirty="0" smtClean="0"/>
              <a:t>).</a:t>
            </a:r>
          </a:p>
          <a:p>
            <a:pPr marL="514350" indent="-514350" algn="just">
              <a:buFont typeface="+mj-lt"/>
              <a:buAutoNum type="arabicPeriod"/>
            </a:pPr>
            <a:r>
              <a:rPr lang="en-US" dirty="0" err="1" smtClean="0"/>
              <a:t>Wykorzystaj</a:t>
            </a:r>
            <a:r>
              <a:rPr lang="en-US" dirty="0" smtClean="0"/>
              <a:t> </a:t>
            </a:r>
            <a:r>
              <a:rPr lang="en-US" dirty="0" err="1" smtClean="0"/>
              <a:t>przygotowane</a:t>
            </a:r>
            <a:r>
              <a:rPr lang="en-US" dirty="0" smtClean="0"/>
              <a:t> style.</a:t>
            </a:r>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137</a:t>
            </a:fld>
            <a:endParaRPr lang="pl-PL"/>
          </a:p>
        </p:txBody>
      </p:sp>
    </p:spTree>
    <p:extLst>
      <p:ext uri="{BB962C8B-B14F-4D97-AF65-F5344CB8AC3E}">
        <p14:creationId xmlns:p14="http://schemas.microsoft.com/office/powerpoint/2010/main" val="263884918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@for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smtClean="0"/>
              <a:t>Zdefiniuj</a:t>
            </a:r>
            <a:r>
              <a:rPr lang="en-US" dirty="0" smtClean="0"/>
              <a:t> </a:t>
            </a:r>
            <a:r>
              <a:rPr lang="en-US" dirty="0" err="1" smtClean="0"/>
              <a:t>mixin</a:t>
            </a:r>
            <a:r>
              <a:rPr lang="en-US" dirty="0" smtClean="0"/>
              <a:t> </a:t>
            </a:r>
            <a:r>
              <a:rPr lang="en-US" dirty="0" err="1" smtClean="0"/>
              <a:t>przy</a:t>
            </a:r>
            <a:r>
              <a:rPr lang="en-US" dirty="0" smtClean="0"/>
              <a:t> </a:t>
            </a:r>
            <a:r>
              <a:rPr lang="en-US" dirty="0" err="1" smtClean="0"/>
              <a:t>wykorzystaniu</a:t>
            </a:r>
            <a:r>
              <a:rPr lang="en-US" dirty="0" smtClean="0"/>
              <a:t> </a:t>
            </a:r>
            <a:r>
              <a:rPr lang="en-US" b="1" dirty="0" err="1" smtClean="0"/>
              <a:t>pętli</a:t>
            </a:r>
            <a:r>
              <a:rPr lang="en-US" b="1" dirty="0" smtClean="0"/>
              <a:t> for </a:t>
            </a:r>
            <a:r>
              <a:rPr lang="en-US" dirty="0" smtClean="0"/>
              <a:t>(</a:t>
            </a:r>
            <a:r>
              <a:rPr lang="en-US" dirty="0" err="1" smtClean="0"/>
              <a:t>liczba</a:t>
            </a:r>
            <a:r>
              <a:rPr lang="en-US" dirty="0" smtClean="0"/>
              <a:t> </a:t>
            </a:r>
            <a:r>
              <a:rPr lang="en-US" dirty="0" err="1" smtClean="0"/>
              <a:t>kolumn</a:t>
            </a:r>
            <a:r>
              <a:rPr lang="en-US" dirty="0" smtClean="0"/>
              <a:t>) style </a:t>
            </a:r>
            <a:r>
              <a:rPr lang="en-US" dirty="0" err="1" smtClean="0"/>
              <a:t>dla</a:t>
            </a:r>
            <a:r>
              <a:rPr lang="en-US" dirty="0" smtClean="0"/>
              <a:t> </a:t>
            </a:r>
            <a:r>
              <a:rPr lang="en-US" dirty="0" err="1" smtClean="0"/>
              <a:t>sekcji</a:t>
            </a:r>
            <a:r>
              <a:rPr lang="en-US" dirty="0" smtClean="0"/>
              <a:t> </a:t>
            </a:r>
            <a:r>
              <a:rPr lang="en-US" dirty="0" err="1" smtClean="0"/>
              <a:t>zapewniające</a:t>
            </a:r>
            <a:r>
              <a:rPr lang="en-US" dirty="0" smtClean="0"/>
              <a:t> </a:t>
            </a:r>
            <a:r>
              <a:rPr lang="en-US" b="1" dirty="0" err="1" smtClean="0"/>
              <a:t>responsywność</a:t>
            </a:r>
            <a:r>
              <a:rPr lang="en-US" dirty="0" smtClean="0"/>
              <a:t> </a:t>
            </a:r>
            <a:r>
              <a:rPr lang="en-US" dirty="0" err="1" smtClean="0"/>
              <a:t>i</a:t>
            </a:r>
            <a:r>
              <a:rPr lang="en-US" dirty="0" smtClean="0"/>
              <a:t> </a:t>
            </a:r>
            <a:r>
              <a:rPr lang="en-US" dirty="0" err="1" smtClean="0"/>
              <a:t>rozmiar</a:t>
            </a:r>
            <a:r>
              <a:rPr lang="en-US" dirty="0" smtClean="0"/>
              <a:t>, </a:t>
            </a:r>
            <a:r>
              <a:rPr lang="en-US" dirty="0" err="1" smtClean="0"/>
              <a:t>analogicznie</a:t>
            </a:r>
            <a:r>
              <a:rPr lang="en-US" dirty="0" smtClean="0"/>
              <a:t> do </a:t>
            </a:r>
            <a:r>
              <a:rPr lang="en-US" b="1" dirty="0" err="1" smtClean="0"/>
              <a:t>Bootstrapa</a:t>
            </a:r>
            <a:r>
              <a:rPr lang="en-US" dirty="0" smtClean="0"/>
              <a:t> (</a:t>
            </a:r>
            <a:r>
              <a:rPr lang="en-US" dirty="0" smtClean="0">
                <a:hlinkClick r:id="rId2"/>
              </a:rPr>
              <a:t>http://getbootstrap.com/css</a:t>
            </a:r>
            <a:r>
              <a:rPr lang="en-US" dirty="0"/>
              <a:t>, od </a:t>
            </a:r>
            <a:r>
              <a:rPr lang="en-US" dirty="0" err="1" smtClean="0"/>
              <a:t>sekcji</a:t>
            </a:r>
            <a:r>
              <a:rPr lang="en-US" dirty="0" smtClean="0"/>
              <a:t> Grid options).</a:t>
            </a:r>
          </a:p>
          <a:p>
            <a:pPr marL="514350" indent="-514350" algn="just">
              <a:buFont typeface="+mj-lt"/>
              <a:buAutoNum type="arabicPeriod"/>
            </a:pPr>
            <a:r>
              <a:rPr lang="en-US" dirty="0" err="1" smtClean="0"/>
              <a:t>Wykorzystaj</a:t>
            </a:r>
            <a:r>
              <a:rPr lang="en-US" dirty="0" smtClean="0"/>
              <a:t> </a:t>
            </a:r>
            <a:r>
              <a:rPr lang="en-US" dirty="0" err="1" smtClean="0"/>
              <a:t>przygotowane</a:t>
            </a:r>
            <a:r>
              <a:rPr lang="en-US" dirty="0" smtClean="0"/>
              <a:t> style (</a:t>
            </a:r>
            <a:r>
              <a:rPr lang="en-US" dirty="0" err="1" smtClean="0"/>
              <a:t>opcjonalne</a:t>
            </a:r>
            <a:r>
              <a:rPr lang="en-US" dirty="0" smtClean="0"/>
              <a:t>).</a:t>
            </a:r>
          </a:p>
          <a:p>
            <a:pPr marL="514350" indent="-514350" algn="just">
              <a:buFont typeface="+mj-lt"/>
              <a:buAutoNum type="arabicPeriod"/>
            </a:pPr>
            <a:r>
              <a:rPr lang="en-US" dirty="0" err="1" smtClean="0"/>
              <a:t>Zmodyfikuj</a:t>
            </a:r>
            <a:r>
              <a:rPr lang="en-US" dirty="0" smtClean="0"/>
              <a:t> </a:t>
            </a:r>
            <a:r>
              <a:rPr lang="en-US" dirty="0" err="1" smtClean="0"/>
              <a:t>mixin</a:t>
            </a:r>
            <a:r>
              <a:rPr lang="en-US" dirty="0" smtClean="0"/>
              <a:t>, aby </a:t>
            </a:r>
            <a:r>
              <a:rPr lang="en-US" dirty="0" err="1" smtClean="0"/>
              <a:t>liczba</a:t>
            </a:r>
            <a:r>
              <a:rPr lang="en-US" dirty="0" smtClean="0"/>
              <a:t> </a:t>
            </a:r>
            <a:r>
              <a:rPr lang="en-US" dirty="0" err="1" smtClean="0"/>
              <a:t>kolumn</a:t>
            </a:r>
            <a:r>
              <a:rPr lang="en-US" dirty="0" smtClean="0"/>
              <a:t> </a:t>
            </a:r>
            <a:r>
              <a:rPr lang="en-US" dirty="0" err="1" smtClean="0"/>
              <a:t>oraz</a:t>
            </a:r>
            <a:r>
              <a:rPr lang="en-US" dirty="0" smtClean="0"/>
              <a:t> </a:t>
            </a:r>
            <a:r>
              <a:rPr lang="en-US" dirty="0" err="1" smtClean="0"/>
              <a:t>rozmiary</a:t>
            </a:r>
            <a:r>
              <a:rPr lang="en-US" dirty="0" smtClean="0"/>
              <a:t> </a:t>
            </a:r>
            <a:r>
              <a:rPr lang="en-US" dirty="0" err="1" smtClean="0"/>
              <a:t>urządzeń</a:t>
            </a:r>
            <a:r>
              <a:rPr lang="en-US" dirty="0" smtClean="0"/>
              <a:t> </a:t>
            </a:r>
            <a:r>
              <a:rPr lang="en-US" dirty="0" err="1" smtClean="0"/>
              <a:t>były</a:t>
            </a:r>
            <a:r>
              <a:rPr lang="en-US" dirty="0" smtClean="0"/>
              <a:t> </a:t>
            </a:r>
            <a:r>
              <a:rPr lang="en-US" dirty="0" err="1" smtClean="0"/>
              <a:t>przekazywane</a:t>
            </a:r>
            <a:r>
              <a:rPr lang="en-US" dirty="0" smtClean="0"/>
              <a:t> </a:t>
            </a:r>
            <a:r>
              <a:rPr lang="en-US" dirty="0" err="1" smtClean="0"/>
              <a:t>jako</a:t>
            </a:r>
            <a:r>
              <a:rPr lang="en-US" dirty="0" smtClean="0"/>
              <a:t> </a:t>
            </a:r>
            <a:r>
              <a:rPr lang="en-US" dirty="0" err="1" smtClean="0"/>
              <a:t>parametry</a:t>
            </a:r>
            <a:r>
              <a:rPr lang="en-US" dirty="0" smtClean="0"/>
              <a:t>.</a:t>
            </a:r>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138</a:t>
            </a:fld>
            <a:endParaRPr lang="pl-PL"/>
          </a:p>
        </p:txBody>
      </p:sp>
    </p:spTree>
    <p:extLst>
      <p:ext uri="{BB962C8B-B14F-4D97-AF65-F5344CB8AC3E}">
        <p14:creationId xmlns:p14="http://schemas.microsoft.com/office/powerpoint/2010/main" val="380589106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a:solidFill>
                  <a:srgbClr val="FFC000"/>
                </a:solidFill>
              </a:rPr>
              <a:t>Control </a:t>
            </a:r>
            <a:r>
              <a:rPr lang="en-US" dirty="0" smtClean="0">
                <a:solidFill>
                  <a:srgbClr val="FFC000"/>
                </a:solidFill>
              </a:rPr>
              <a:t>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a:t>
            </a:r>
            <a:r>
              <a:rPr lang="en-US" sz="2400" b="1" dirty="0" smtClean="0"/>
              <a:t>each </a:t>
            </a:r>
            <a:r>
              <a:rPr lang="en-US" sz="2400" dirty="0" smtClean="0"/>
              <a:t>-</a:t>
            </a:r>
            <a:r>
              <a:rPr lang="en-US" sz="2400" b="1" dirty="0" smtClean="0"/>
              <a:t> </a:t>
            </a:r>
            <a:r>
              <a:rPr lang="en-US" sz="2400" dirty="0"/>
              <a:t>a variable is defined which contains the value of each item in a </a:t>
            </a:r>
            <a:r>
              <a:rPr lang="en-US" sz="2400" dirty="0" smtClean="0"/>
              <a:t>list</a:t>
            </a:r>
          </a:p>
          <a:p>
            <a:pPr algn="just"/>
            <a:r>
              <a:rPr lang="en-US" sz="2400" b="1" dirty="0" smtClean="0"/>
              <a:t>Syntax</a:t>
            </a:r>
            <a:r>
              <a:rPr lang="en-US" sz="2400" dirty="0" smtClean="0"/>
              <a:t> </a:t>
            </a:r>
            <a:r>
              <a:rPr lang="en-US" sz="2400" dirty="0"/>
              <a:t>- @each $</a:t>
            </a:r>
            <a:r>
              <a:rPr lang="en-US" sz="2400" dirty="0" err="1"/>
              <a:t>var</a:t>
            </a:r>
            <a:r>
              <a:rPr lang="en-US" sz="2400" dirty="0"/>
              <a:t> in &lt;list or map&gt;</a:t>
            </a: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139</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7" name="Obraz 6"/>
          <p:cNvPicPr>
            <a:picLocks noChangeAspect="1"/>
          </p:cNvPicPr>
          <p:nvPr/>
        </p:nvPicPr>
        <p:blipFill>
          <a:blip r:embed="rId2"/>
          <a:stretch>
            <a:fillRect/>
          </a:stretch>
        </p:blipFill>
        <p:spPr>
          <a:xfrm>
            <a:off x="179512" y="3456937"/>
            <a:ext cx="4550296" cy="1240272"/>
          </a:xfrm>
          <a:prstGeom prst="rect">
            <a:avLst/>
          </a:prstGeom>
        </p:spPr>
      </p:pic>
      <p:pic>
        <p:nvPicPr>
          <p:cNvPr id="8" name="Obraz 7"/>
          <p:cNvPicPr>
            <a:picLocks noChangeAspect="1"/>
          </p:cNvPicPr>
          <p:nvPr/>
        </p:nvPicPr>
        <p:blipFill>
          <a:blip r:embed="rId3"/>
          <a:stretch>
            <a:fillRect/>
          </a:stretch>
        </p:blipFill>
        <p:spPr>
          <a:xfrm>
            <a:off x="5076056" y="2847041"/>
            <a:ext cx="3279535" cy="3844677"/>
          </a:xfrm>
          <a:prstGeom prst="rect">
            <a:avLst/>
          </a:prstGeom>
        </p:spPr>
      </p:pic>
    </p:spTree>
    <p:extLst>
      <p:ext uri="{BB962C8B-B14F-4D97-AF65-F5344CB8AC3E}">
        <p14:creationId xmlns:p14="http://schemas.microsoft.com/office/powerpoint/2010/main" val="262017658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Tools - compilers</a:t>
            </a:r>
            <a:endParaRPr lang="en-US" dirty="0">
              <a:solidFill>
                <a:srgbClr val="FFC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a:t>
            </a:fld>
            <a:endParaRPr lang="pl-PL"/>
          </a:p>
        </p:txBody>
      </p:sp>
      <p:pic>
        <p:nvPicPr>
          <p:cNvPr id="12" name="Obraz 11"/>
          <p:cNvPicPr>
            <a:picLocks noChangeAspect="1"/>
          </p:cNvPicPr>
          <p:nvPr/>
        </p:nvPicPr>
        <p:blipFill>
          <a:blip r:embed="rId2"/>
          <a:stretch>
            <a:fillRect/>
          </a:stretch>
        </p:blipFill>
        <p:spPr>
          <a:xfrm>
            <a:off x="109537" y="1595437"/>
            <a:ext cx="8924925" cy="3667125"/>
          </a:xfrm>
          <a:prstGeom prst="rect">
            <a:avLst/>
          </a:prstGeom>
        </p:spPr>
      </p:pic>
    </p:spTree>
    <p:extLst>
      <p:ext uri="{BB962C8B-B14F-4D97-AF65-F5344CB8AC3E}">
        <p14:creationId xmlns:p14="http://schemas.microsoft.com/office/powerpoint/2010/main" val="74560476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a:solidFill>
                  <a:srgbClr val="FFC000"/>
                </a:solidFill>
              </a:rPr>
              <a:t>Control </a:t>
            </a:r>
            <a:r>
              <a:rPr lang="en-US" dirty="0" smtClean="0">
                <a:solidFill>
                  <a:srgbClr val="FFC000"/>
                </a:solidFill>
              </a:rPr>
              <a:t>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smtClean="0"/>
              <a:t>@each </a:t>
            </a:r>
            <a:r>
              <a:rPr lang="en-US" sz="2400" dirty="0" smtClean="0"/>
              <a:t>-</a:t>
            </a:r>
            <a:r>
              <a:rPr lang="en-US" sz="2400" b="1" dirty="0" smtClean="0"/>
              <a:t> </a:t>
            </a:r>
            <a:r>
              <a:rPr lang="en-US" sz="2400" b="1" dirty="0"/>
              <a:t>Multiple </a:t>
            </a:r>
            <a:r>
              <a:rPr lang="en-US" sz="2400" b="1" dirty="0" smtClean="0"/>
              <a:t>Assignment </a:t>
            </a:r>
            <a:r>
              <a:rPr lang="en-US" sz="2400" dirty="0" smtClean="0"/>
              <a:t>- multiple </a:t>
            </a:r>
            <a:r>
              <a:rPr lang="en-US" sz="2400" dirty="0"/>
              <a:t>values can also be used with </a:t>
            </a:r>
            <a:r>
              <a:rPr lang="en-US" sz="2400" i="1" dirty="0"/>
              <a:t>@each</a:t>
            </a:r>
            <a:r>
              <a:rPr lang="en-US" sz="2400" dirty="0"/>
              <a:t> directive like $var1, $var2, $var3, ... in &lt;list</a:t>
            </a:r>
            <a:r>
              <a:rPr lang="en-US" sz="2400" dirty="0" smtClean="0"/>
              <a:t>&gt;.</a:t>
            </a:r>
          </a:p>
          <a:p>
            <a:pPr algn="just"/>
            <a:r>
              <a:rPr lang="en-US" sz="2400" b="1" dirty="0" smtClean="0"/>
              <a:t>Syntax</a:t>
            </a:r>
            <a:r>
              <a:rPr lang="en-US" sz="2400" dirty="0" smtClean="0"/>
              <a:t> </a:t>
            </a:r>
            <a:r>
              <a:rPr lang="en-US" sz="2400" dirty="0"/>
              <a:t>- @each $var1, $var2, $var3 ... in &lt;list&gt;</a:t>
            </a: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140</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9" name="Obraz 8"/>
          <p:cNvPicPr>
            <a:picLocks noChangeAspect="1"/>
          </p:cNvPicPr>
          <p:nvPr/>
        </p:nvPicPr>
        <p:blipFill>
          <a:blip r:embed="rId2"/>
          <a:stretch>
            <a:fillRect/>
          </a:stretch>
        </p:blipFill>
        <p:spPr>
          <a:xfrm>
            <a:off x="1403648" y="2558488"/>
            <a:ext cx="6750496" cy="1374568"/>
          </a:xfrm>
          <a:prstGeom prst="rect">
            <a:avLst/>
          </a:prstGeom>
        </p:spPr>
      </p:pic>
      <p:pic>
        <p:nvPicPr>
          <p:cNvPr id="10" name="Obraz 9"/>
          <p:cNvPicPr>
            <a:picLocks noChangeAspect="1"/>
          </p:cNvPicPr>
          <p:nvPr/>
        </p:nvPicPr>
        <p:blipFill>
          <a:blip r:embed="rId3"/>
          <a:stretch>
            <a:fillRect/>
          </a:stretch>
        </p:blipFill>
        <p:spPr>
          <a:xfrm>
            <a:off x="3525626" y="4005064"/>
            <a:ext cx="2506540" cy="2812378"/>
          </a:xfrm>
          <a:prstGeom prst="rect">
            <a:avLst/>
          </a:prstGeom>
        </p:spPr>
      </p:pic>
    </p:spTree>
    <p:extLst>
      <p:ext uri="{BB962C8B-B14F-4D97-AF65-F5344CB8AC3E}">
        <p14:creationId xmlns:p14="http://schemas.microsoft.com/office/powerpoint/2010/main" val="255099728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a:solidFill>
                  <a:srgbClr val="FFC000"/>
                </a:solidFill>
              </a:rPr>
              <a:t>Control </a:t>
            </a:r>
            <a:r>
              <a:rPr lang="en-US" dirty="0" smtClean="0">
                <a:solidFill>
                  <a:srgbClr val="FFC000"/>
                </a:solidFill>
              </a:rPr>
              <a:t>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smtClean="0"/>
              <a:t>@each </a:t>
            </a:r>
            <a:r>
              <a:rPr lang="en-US" sz="2400" dirty="0" smtClean="0"/>
              <a:t>-</a:t>
            </a:r>
            <a:r>
              <a:rPr lang="en-US" sz="2400" b="1" dirty="0"/>
              <a:t> Multiple Assignment with Maps </a:t>
            </a:r>
            <a:r>
              <a:rPr lang="en-US" sz="2400" dirty="0"/>
              <a:t>- with maps and they are considered as lists of </a:t>
            </a:r>
            <a:r>
              <a:rPr lang="en-US" sz="2400" dirty="0" smtClean="0"/>
              <a:t>pairs. like $var1, $var2, $var3, ... in &lt;list&gt;</a:t>
            </a:r>
          </a:p>
          <a:p>
            <a:pPr algn="just"/>
            <a:r>
              <a:rPr lang="en-US" sz="2400" b="1" dirty="0" smtClean="0"/>
              <a:t>Syntax</a:t>
            </a:r>
            <a:r>
              <a:rPr lang="en-US" sz="2400" dirty="0" smtClean="0"/>
              <a:t> </a:t>
            </a:r>
            <a:r>
              <a:rPr lang="en-US" sz="2400" dirty="0"/>
              <a:t>- </a:t>
            </a:r>
            <a:r>
              <a:rPr lang="sv-SE" sz="2400" dirty="0"/>
              <a:t>@each $var1, $var2 in &lt;map&gt;</a:t>
            </a: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141</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7" name="Obraz 6"/>
          <p:cNvPicPr>
            <a:picLocks noChangeAspect="1"/>
          </p:cNvPicPr>
          <p:nvPr/>
        </p:nvPicPr>
        <p:blipFill>
          <a:blip r:embed="rId2"/>
          <a:stretch>
            <a:fillRect/>
          </a:stretch>
        </p:blipFill>
        <p:spPr>
          <a:xfrm>
            <a:off x="35496" y="3933056"/>
            <a:ext cx="6694134" cy="1297313"/>
          </a:xfrm>
          <a:prstGeom prst="rect">
            <a:avLst/>
          </a:prstGeom>
        </p:spPr>
      </p:pic>
      <p:pic>
        <p:nvPicPr>
          <p:cNvPr id="8" name="Obraz 7"/>
          <p:cNvPicPr>
            <a:picLocks noChangeAspect="1"/>
          </p:cNvPicPr>
          <p:nvPr/>
        </p:nvPicPr>
        <p:blipFill>
          <a:blip r:embed="rId3"/>
          <a:stretch>
            <a:fillRect/>
          </a:stretch>
        </p:blipFill>
        <p:spPr>
          <a:xfrm>
            <a:off x="6920617" y="3058867"/>
            <a:ext cx="2076450" cy="3190875"/>
          </a:xfrm>
          <a:prstGeom prst="rect">
            <a:avLst/>
          </a:prstGeom>
        </p:spPr>
      </p:pic>
    </p:spTree>
    <p:extLst>
      <p:ext uri="{BB962C8B-B14F-4D97-AF65-F5344CB8AC3E}">
        <p14:creationId xmlns:p14="http://schemas.microsoft.com/office/powerpoint/2010/main" val="303374509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@for, @each</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Zdefiniuj</a:t>
            </a:r>
            <a:r>
              <a:rPr lang="en-US" dirty="0" smtClean="0"/>
              <a:t> (</a:t>
            </a:r>
            <a:r>
              <a:rPr lang="en-US" dirty="0" err="1" smtClean="0"/>
              <a:t>zmodyfikuj</a:t>
            </a:r>
            <a:r>
              <a:rPr lang="en-US" dirty="0" smtClean="0"/>
              <a:t>) </a:t>
            </a:r>
            <a:r>
              <a:rPr lang="en-US" b="1" dirty="0" err="1" smtClean="0"/>
              <a:t>mixin</a:t>
            </a:r>
            <a:r>
              <a:rPr lang="en-US" dirty="0" smtClean="0"/>
              <a:t> </a:t>
            </a:r>
            <a:r>
              <a:rPr lang="en-US" dirty="0" err="1" smtClean="0"/>
              <a:t>przy</a:t>
            </a:r>
            <a:r>
              <a:rPr lang="en-US" dirty="0" smtClean="0"/>
              <a:t> </a:t>
            </a:r>
            <a:r>
              <a:rPr lang="en-US" dirty="0" err="1" smtClean="0"/>
              <a:t>wykorzystaniu</a:t>
            </a:r>
            <a:r>
              <a:rPr lang="en-US" dirty="0" smtClean="0"/>
              <a:t> </a:t>
            </a:r>
            <a:r>
              <a:rPr lang="en-US" dirty="0" err="1" smtClean="0"/>
              <a:t>pętli</a:t>
            </a:r>
            <a:r>
              <a:rPr lang="en-US" dirty="0" smtClean="0"/>
              <a:t> </a:t>
            </a:r>
            <a:r>
              <a:rPr lang="en-US" b="1" dirty="0" smtClean="0"/>
              <a:t>for</a:t>
            </a:r>
            <a:r>
              <a:rPr lang="en-US" dirty="0" smtClean="0"/>
              <a:t> (</a:t>
            </a:r>
            <a:r>
              <a:rPr lang="en-US" dirty="0" err="1" smtClean="0"/>
              <a:t>numerowanie</a:t>
            </a:r>
            <a:r>
              <a:rPr lang="en-US" dirty="0" smtClean="0"/>
              <a:t>) </a:t>
            </a:r>
            <a:r>
              <a:rPr lang="en-US" dirty="0" err="1" smtClean="0"/>
              <a:t>oraz</a:t>
            </a:r>
            <a:r>
              <a:rPr lang="en-US" dirty="0" smtClean="0"/>
              <a:t> </a:t>
            </a:r>
            <a:r>
              <a:rPr lang="en-US" b="1" dirty="0" smtClean="0"/>
              <a:t>each</a:t>
            </a:r>
            <a:r>
              <a:rPr lang="en-US" dirty="0" smtClean="0"/>
              <a:t> (</a:t>
            </a:r>
            <a:r>
              <a:rPr lang="en-US" dirty="0" err="1" smtClean="0"/>
              <a:t>kolory</a:t>
            </a:r>
            <a:r>
              <a:rPr lang="en-US" dirty="0" smtClean="0"/>
              <a:t>) style </a:t>
            </a:r>
            <a:r>
              <a:rPr lang="en-US" dirty="0" err="1" smtClean="0"/>
              <a:t>dla</a:t>
            </a:r>
            <a:r>
              <a:rPr lang="en-US" dirty="0" smtClean="0"/>
              <a:t> </a:t>
            </a:r>
            <a:r>
              <a:rPr lang="en-US" dirty="0" err="1" smtClean="0"/>
              <a:t>nagłówków</a:t>
            </a:r>
            <a:r>
              <a:rPr lang="en-US" dirty="0" smtClean="0"/>
              <a:t> – </a:t>
            </a:r>
            <a:r>
              <a:rPr lang="en-US" dirty="0" err="1" smtClean="0"/>
              <a:t>określenie</a:t>
            </a:r>
            <a:r>
              <a:rPr lang="en-US" dirty="0" smtClean="0"/>
              <a:t> </a:t>
            </a:r>
            <a:r>
              <a:rPr lang="en-US" dirty="0" err="1" smtClean="0"/>
              <a:t>rozmiaru</a:t>
            </a:r>
            <a:r>
              <a:rPr lang="en-US" dirty="0" smtClean="0"/>
              <a:t> </a:t>
            </a:r>
            <a:r>
              <a:rPr lang="en-US" dirty="0" err="1" smtClean="0"/>
              <a:t>tekstu</a:t>
            </a:r>
            <a:r>
              <a:rPr lang="en-US" dirty="0" smtClean="0"/>
              <a:t> </a:t>
            </a:r>
            <a:r>
              <a:rPr lang="en-US" dirty="0" err="1" smtClean="0"/>
              <a:t>oraz</a:t>
            </a:r>
            <a:r>
              <a:rPr lang="en-US" dirty="0" smtClean="0"/>
              <a:t> </a:t>
            </a:r>
            <a:r>
              <a:rPr lang="en-US" dirty="0" err="1" smtClean="0"/>
              <a:t>kolorów</a:t>
            </a:r>
            <a:r>
              <a:rPr lang="en-US" dirty="0" smtClean="0"/>
              <a:t> (</a:t>
            </a:r>
            <a:r>
              <a:rPr lang="en-US" dirty="0" err="1" smtClean="0"/>
              <a:t>każdy</a:t>
            </a:r>
            <a:r>
              <a:rPr lang="en-US" dirty="0" smtClean="0"/>
              <a:t> </a:t>
            </a:r>
            <a:r>
              <a:rPr lang="en-US" dirty="0" err="1" smtClean="0"/>
              <a:t>nagłówek</a:t>
            </a:r>
            <a:r>
              <a:rPr lang="en-US" dirty="0" smtClean="0"/>
              <a:t> ma </a:t>
            </a:r>
            <a:r>
              <a:rPr lang="en-US" dirty="0" err="1" smtClean="0"/>
              <a:t>mieć</a:t>
            </a:r>
            <a:r>
              <a:rPr lang="en-US" dirty="0" smtClean="0"/>
              <a:t> </a:t>
            </a:r>
            <a:r>
              <a:rPr lang="en-US" dirty="0" err="1" smtClean="0"/>
              <a:t>wszystkie</a:t>
            </a:r>
            <a:r>
              <a:rPr lang="en-US" dirty="0" smtClean="0"/>
              <a:t> </a:t>
            </a:r>
            <a:r>
              <a:rPr lang="en-US" dirty="0" err="1" smtClean="0"/>
              <a:t>wersje</a:t>
            </a:r>
            <a:r>
              <a:rPr lang="en-US" dirty="0" smtClean="0"/>
              <a:t> </a:t>
            </a:r>
            <a:r>
              <a:rPr lang="en-US" dirty="0" err="1" smtClean="0"/>
              <a:t>kolorystyczne</a:t>
            </a:r>
            <a:r>
              <a:rPr lang="en-US" dirty="0" smtClean="0"/>
              <a:t>).</a:t>
            </a:r>
          </a:p>
          <a:p>
            <a:pPr marL="514350" indent="-514350" algn="just">
              <a:buFont typeface="+mj-lt"/>
              <a:buAutoNum type="arabicPeriod"/>
            </a:pPr>
            <a:r>
              <a:rPr lang="en-US" dirty="0" err="1" smtClean="0"/>
              <a:t>Wykorzystaj</a:t>
            </a:r>
            <a:r>
              <a:rPr lang="en-US" dirty="0" smtClean="0"/>
              <a:t> </a:t>
            </a:r>
            <a:r>
              <a:rPr lang="en-US" dirty="0" err="1" smtClean="0"/>
              <a:t>przygotowane</a:t>
            </a:r>
            <a:r>
              <a:rPr lang="en-US" dirty="0" smtClean="0"/>
              <a:t> style.</a:t>
            </a:r>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142</a:t>
            </a:fld>
            <a:endParaRPr lang="pl-PL"/>
          </a:p>
        </p:txBody>
      </p:sp>
    </p:spTree>
    <p:extLst>
      <p:ext uri="{BB962C8B-B14F-4D97-AF65-F5344CB8AC3E}">
        <p14:creationId xmlns:p14="http://schemas.microsoft.com/office/powerpoint/2010/main" val="318494927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@for, @</a:t>
            </a:r>
            <a:r>
              <a:rPr lang="en-US" dirty="0" smtClean="0">
                <a:solidFill>
                  <a:srgbClr val="FFC000"/>
                </a:solidFill>
              </a:rPr>
              <a:t>each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smtClean="0"/>
              <a:t>Zdefiniuj</a:t>
            </a:r>
            <a:r>
              <a:rPr lang="en-US" dirty="0" smtClean="0"/>
              <a:t> </a:t>
            </a:r>
            <a:r>
              <a:rPr lang="en-US" b="1" dirty="0" err="1" smtClean="0"/>
              <a:t>mixin</a:t>
            </a:r>
            <a:r>
              <a:rPr lang="en-US" dirty="0" smtClean="0"/>
              <a:t> (</a:t>
            </a:r>
            <a:r>
              <a:rPr lang="en-US" dirty="0" err="1" smtClean="0"/>
              <a:t>zmodyfikuj</a:t>
            </a:r>
            <a:r>
              <a:rPr lang="en-US" dirty="0" smtClean="0"/>
              <a:t> </a:t>
            </a:r>
            <a:r>
              <a:rPr lang="en-US" dirty="0" err="1" smtClean="0"/>
              <a:t>istniejący</a:t>
            </a:r>
            <a:r>
              <a:rPr lang="en-US" dirty="0" smtClean="0"/>
              <a:t>) </a:t>
            </a:r>
            <a:r>
              <a:rPr lang="en-US" dirty="0" err="1" smtClean="0"/>
              <a:t>przy</a:t>
            </a:r>
            <a:r>
              <a:rPr lang="en-US" dirty="0" smtClean="0"/>
              <a:t> </a:t>
            </a:r>
            <a:r>
              <a:rPr lang="en-US" dirty="0" err="1" smtClean="0"/>
              <a:t>wykorzystaniu</a:t>
            </a:r>
            <a:r>
              <a:rPr lang="en-US" dirty="0" smtClean="0"/>
              <a:t> </a:t>
            </a:r>
            <a:r>
              <a:rPr lang="en-US" dirty="0" err="1" smtClean="0"/>
              <a:t>pętli</a:t>
            </a:r>
            <a:r>
              <a:rPr lang="en-US" dirty="0" smtClean="0"/>
              <a:t> </a:t>
            </a:r>
            <a:r>
              <a:rPr lang="en-US" b="1" dirty="0" smtClean="0"/>
              <a:t>for</a:t>
            </a:r>
            <a:r>
              <a:rPr lang="en-US" dirty="0" smtClean="0"/>
              <a:t> (</a:t>
            </a:r>
            <a:r>
              <a:rPr lang="en-US" dirty="0" err="1" smtClean="0"/>
              <a:t>liczba</a:t>
            </a:r>
            <a:r>
              <a:rPr lang="en-US" dirty="0" smtClean="0"/>
              <a:t> </a:t>
            </a:r>
            <a:r>
              <a:rPr lang="en-US" dirty="0" err="1" smtClean="0"/>
              <a:t>kolumn</a:t>
            </a:r>
            <a:r>
              <a:rPr lang="en-US" dirty="0" smtClean="0"/>
              <a:t>) </a:t>
            </a:r>
            <a:r>
              <a:rPr lang="en-US" dirty="0" err="1" smtClean="0"/>
              <a:t>oraz</a:t>
            </a:r>
            <a:r>
              <a:rPr lang="en-US" dirty="0" smtClean="0"/>
              <a:t> </a:t>
            </a:r>
            <a:r>
              <a:rPr lang="en-US" b="1" dirty="0" smtClean="0"/>
              <a:t>each</a:t>
            </a:r>
            <a:r>
              <a:rPr lang="en-US" dirty="0" smtClean="0"/>
              <a:t> (</a:t>
            </a:r>
            <a:r>
              <a:rPr lang="en-US" dirty="0" err="1" smtClean="0"/>
              <a:t>rozmiar</a:t>
            </a:r>
            <a:r>
              <a:rPr lang="en-US" dirty="0" smtClean="0"/>
              <a:t> </a:t>
            </a:r>
            <a:r>
              <a:rPr lang="en-US" dirty="0" err="1" smtClean="0"/>
              <a:t>urządzenia</a:t>
            </a:r>
            <a:r>
              <a:rPr lang="en-US" dirty="0" smtClean="0"/>
              <a:t>, np. </a:t>
            </a:r>
            <a:r>
              <a:rPr lang="en-US" dirty="0" err="1" smtClean="0"/>
              <a:t>sm</a:t>
            </a:r>
            <a:r>
              <a:rPr lang="en-US" dirty="0" smtClean="0"/>
              <a:t> </a:t>
            </a:r>
            <a:r>
              <a:rPr lang="en-US" dirty="0" err="1" smtClean="0"/>
              <a:t>czy</a:t>
            </a:r>
            <a:r>
              <a:rPr lang="en-US" dirty="0" smtClean="0"/>
              <a:t> md) style </a:t>
            </a:r>
            <a:r>
              <a:rPr lang="en-US" dirty="0" err="1" smtClean="0"/>
              <a:t>dla</a:t>
            </a:r>
            <a:r>
              <a:rPr lang="en-US" dirty="0" smtClean="0"/>
              <a:t> </a:t>
            </a:r>
            <a:r>
              <a:rPr lang="en-US" dirty="0" err="1" smtClean="0"/>
              <a:t>sekcji</a:t>
            </a:r>
            <a:r>
              <a:rPr lang="en-US" dirty="0" smtClean="0"/>
              <a:t> </a:t>
            </a:r>
            <a:r>
              <a:rPr lang="en-US" dirty="0" err="1" smtClean="0"/>
              <a:t>zapewniające</a:t>
            </a:r>
            <a:r>
              <a:rPr lang="en-US" dirty="0" smtClean="0"/>
              <a:t> </a:t>
            </a:r>
            <a:r>
              <a:rPr lang="en-US" dirty="0" err="1" smtClean="0"/>
              <a:t>responsywność</a:t>
            </a:r>
            <a:r>
              <a:rPr lang="en-US" dirty="0" smtClean="0"/>
              <a:t> </a:t>
            </a:r>
            <a:r>
              <a:rPr lang="en-US" dirty="0" err="1" smtClean="0"/>
              <a:t>i</a:t>
            </a:r>
            <a:r>
              <a:rPr lang="en-US" dirty="0" smtClean="0"/>
              <a:t> </a:t>
            </a:r>
            <a:r>
              <a:rPr lang="en-US" dirty="0" err="1" smtClean="0"/>
              <a:t>rozmiar</a:t>
            </a:r>
            <a:r>
              <a:rPr lang="en-US" dirty="0" smtClean="0"/>
              <a:t>, </a:t>
            </a:r>
            <a:r>
              <a:rPr lang="en-US" dirty="0" err="1" smtClean="0"/>
              <a:t>analogicznie</a:t>
            </a:r>
            <a:r>
              <a:rPr lang="en-US" dirty="0" smtClean="0"/>
              <a:t> do </a:t>
            </a:r>
            <a:r>
              <a:rPr lang="en-US" dirty="0" err="1"/>
              <a:t>B</a:t>
            </a:r>
            <a:r>
              <a:rPr lang="en-US" dirty="0" err="1" smtClean="0"/>
              <a:t>ootstrapa</a:t>
            </a:r>
            <a:r>
              <a:rPr lang="en-US" dirty="0" smtClean="0"/>
              <a:t> (</a:t>
            </a:r>
            <a:r>
              <a:rPr lang="en-US" dirty="0" smtClean="0">
                <a:hlinkClick r:id="rId2"/>
              </a:rPr>
              <a:t>http://getbootstrap.com/css</a:t>
            </a:r>
            <a:r>
              <a:rPr lang="en-US" dirty="0"/>
              <a:t>, od </a:t>
            </a:r>
            <a:r>
              <a:rPr lang="en-US" dirty="0" err="1" smtClean="0"/>
              <a:t>sekcji</a:t>
            </a:r>
            <a:r>
              <a:rPr lang="en-US" dirty="0" smtClean="0"/>
              <a:t> Grid options).</a:t>
            </a:r>
          </a:p>
          <a:p>
            <a:pPr marL="514350" indent="-514350">
              <a:buFont typeface="+mj-lt"/>
              <a:buAutoNum type="arabicPeriod"/>
            </a:pPr>
            <a:r>
              <a:rPr lang="en-US" dirty="0" err="1" smtClean="0"/>
              <a:t>Wykorzystaj</a:t>
            </a:r>
            <a:r>
              <a:rPr lang="en-US" dirty="0" smtClean="0"/>
              <a:t> </a:t>
            </a:r>
            <a:r>
              <a:rPr lang="en-US" dirty="0" err="1" smtClean="0"/>
              <a:t>przygotowane</a:t>
            </a:r>
            <a:r>
              <a:rPr lang="en-US" dirty="0" smtClean="0"/>
              <a:t> style (</a:t>
            </a:r>
            <a:r>
              <a:rPr lang="en-US" dirty="0" err="1" smtClean="0"/>
              <a:t>opcjonalne</a:t>
            </a:r>
            <a:r>
              <a:rPr lang="en-US" dirty="0" smtClean="0"/>
              <a:t>).</a:t>
            </a:r>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143</a:t>
            </a:fld>
            <a:endParaRPr lang="pl-PL"/>
          </a:p>
        </p:txBody>
      </p:sp>
    </p:spTree>
    <p:extLst>
      <p:ext uri="{BB962C8B-B14F-4D97-AF65-F5344CB8AC3E}">
        <p14:creationId xmlns:p14="http://schemas.microsoft.com/office/powerpoint/2010/main" val="2169538158"/>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a:solidFill>
                  <a:srgbClr val="FFC000"/>
                </a:solidFill>
              </a:rPr>
              <a:t>Control </a:t>
            </a:r>
            <a:r>
              <a:rPr lang="en-US" dirty="0" smtClean="0">
                <a:solidFill>
                  <a:srgbClr val="FFC000"/>
                </a:solidFill>
              </a:rPr>
              <a:t>Directives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@while </a:t>
            </a:r>
            <a:r>
              <a:rPr lang="en-US" sz="2400" b="1" dirty="0" smtClean="0"/>
              <a:t>- </a:t>
            </a:r>
            <a:r>
              <a:rPr lang="en-US" sz="2400" dirty="0" smtClean="0"/>
              <a:t>directive takes </a:t>
            </a:r>
            <a:r>
              <a:rPr lang="en-US" sz="2400" dirty="0" err="1"/>
              <a:t>SassScript</a:t>
            </a:r>
            <a:r>
              <a:rPr lang="en-US" sz="2400" dirty="0"/>
              <a:t> expressions and until the statement evaluates to false, it iteratively outputs nested styles</a:t>
            </a:r>
            <a:r>
              <a:rPr lang="en-US" sz="2400" dirty="0" smtClean="0"/>
              <a:t>.</a:t>
            </a:r>
          </a:p>
          <a:p>
            <a:pPr algn="just"/>
            <a:r>
              <a:rPr lang="en-US" sz="2400" b="1" dirty="0" smtClean="0"/>
              <a:t>Syntax</a:t>
            </a:r>
            <a:r>
              <a:rPr lang="en-US" sz="2400" dirty="0" smtClean="0"/>
              <a:t> </a:t>
            </a:r>
            <a:r>
              <a:rPr lang="en-US" sz="2400" dirty="0"/>
              <a:t>- while(condition) </a:t>
            </a:r>
            <a:r>
              <a:rPr lang="en-US" sz="2400" dirty="0" smtClean="0"/>
              <a:t>{ </a:t>
            </a:r>
            <a:r>
              <a:rPr lang="en-US" sz="2400" dirty="0"/>
              <a:t>// CSS </a:t>
            </a:r>
            <a:r>
              <a:rPr lang="en-US" sz="2400" dirty="0" smtClean="0"/>
              <a:t>codes} </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144</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7" name="Obraz 6"/>
          <p:cNvPicPr>
            <a:picLocks noChangeAspect="1"/>
          </p:cNvPicPr>
          <p:nvPr/>
        </p:nvPicPr>
        <p:blipFill>
          <a:blip r:embed="rId2"/>
          <a:stretch>
            <a:fillRect/>
          </a:stretch>
        </p:blipFill>
        <p:spPr>
          <a:xfrm>
            <a:off x="85720" y="3612629"/>
            <a:ext cx="5981700" cy="1504950"/>
          </a:xfrm>
          <a:prstGeom prst="rect">
            <a:avLst/>
          </a:prstGeom>
        </p:spPr>
      </p:pic>
      <p:pic>
        <p:nvPicPr>
          <p:cNvPr id="8" name="Obraz 7"/>
          <p:cNvPicPr>
            <a:picLocks noChangeAspect="1"/>
          </p:cNvPicPr>
          <p:nvPr/>
        </p:nvPicPr>
        <p:blipFill>
          <a:blip r:embed="rId3"/>
          <a:stretch>
            <a:fillRect/>
          </a:stretch>
        </p:blipFill>
        <p:spPr>
          <a:xfrm>
            <a:off x="6521251" y="2561923"/>
            <a:ext cx="2537029" cy="4267488"/>
          </a:xfrm>
          <a:prstGeom prst="rect">
            <a:avLst/>
          </a:prstGeom>
        </p:spPr>
      </p:pic>
    </p:spTree>
    <p:extLst>
      <p:ext uri="{BB962C8B-B14F-4D97-AF65-F5344CB8AC3E}">
        <p14:creationId xmlns:p14="http://schemas.microsoft.com/office/powerpoint/2010/main" val="2726016594"/>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@while</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Zdefiniuj</a:t>
            </a:r>
            <a:r>
              <a:rPr lang="en-US" dirty="0" smtClean="0"/>
              <a:t> </a:t>
            </a:r>
            <a:r>
              <a:rPr lang="en-US" b="1" dirty="0" err="1" smtClean="0"/>
              <a:t>mixin</a:t>
            </a:r>
            <a:r>
              <a:rPr lang="en-US" dirty="0" smtClean="0"/>
              <a:t> </a:t>
            </a:r>
            <a:r>
              <a:rPr lang="en-US" dirty="0" err="1" smtClean="0"/>
              <a:t>przy</a:t>
            </a:r>
            <a:r>
              <a:rPr lang="en-US" dirty="0" smtClean="0"/>
              <a:t> </a:t>
            </a:r>
            <a:r>
              <a:rPr lang="en-US" dirty="0" err="1" smtClean="0"/>
              <a:t>wykorzystaniu</a:t>
            </a:r>
            <a:r>
              <a:rPr lang="en-US" dirty="0" smtClean="0"/>
              <a:t> </a:t>
            </a:r>
            <a:r>
              <a:rPr lang="en-US" dirty="0" err="1" smtClean="0"/>
              <a:t>pętli</a:t>
            </a:r>
            <a:r>
              <a:rPr lang="en-US" dirty="0" smtClean="0"/>
              <a:t> </a:t>
            </a:r>
            <a:r>
              <a:rPr lang="en-US" b="1" dirty="0" smtClean="0"/>
              <a:t>while</a:t>
            </a:r>
            <a:r>
              <a:rPr lang="en-US" dirty="0" smtClean="0"/>
              <a:t> </a:t>
            </a:r>
            <a:r>
              <a:rPr lang="en-US" dirty="0" err="1" smtClean="0"/>
              <a:t>tworzący</a:t>
            </a:r>
            <a:r>
              <a:rPr lang="en-US" dirty="0" smtClean="0"/>
              <a:t> style z </a:t>
            </a:r>
            <a:r>
              <a:rPr lang="en-US" dirty="0" err="1" smtClean="0"/>
              <a:t>wartościami</a:t>
            </a:r>
            <a:r>
              <a:rPr lang="en-US" dirty="0" smtClean="0"/>
              <a:t> </a:t>
            </a:r>
            <a:r>
              <a:rPr lang="en-US" dirty="0" err="1" smtClean="0"/>
              <a:t>marginesów</a:t>
            </a:r>
            <a:r>
              <a:rPr lang="en-US" dirty="0" smtClean="0"/>
              <a:t> od 5px do 30px, co 5px (</a:t>
            </a:r>
            <a:r>
              <a:rPr lang="en-US" dirty="0" err="1" smtClean="0"/>
              <a:t>krok</a:t>
            </a:r>
            <a:r>
              <a:rPr lang="en-US" dirty="0" smtClean="0"/>
              <a:t>).</a:t>
            </a:r>
          </a:p>
          <a:p>
            <a:pPr marL="514350" indent="-514350" algn="just">
              <a:buFont typeface="+mj-lt"/>
              <a:buAutoNum type="arabicPeriod"/>
            </a:pPr>
            <a:r>
              <a:rPr lang="en-US" dirty="0" err="1" smtClean="0"/>
              <a:t>Wykorzystaj</a:t>
            </a:r>
            <a:r>
              <a:rPr lang="en-US" dirty="0" smtClean="0"/>
              <a:t> </a:t>
            </a:r>
            <a:r>
              <a:rPr lang="en-US" dirty="0" err="1" smtClean="0"/>
              <a:t>przygotowane</a:t>
            </a:r>
            <a:r>
              <a:rPr lang="en-US" dirty="0" smtClean="0"/>
              <a:t> style.</a:t>
            </a:r>
          </a:p>
          <a:p>
            <a:pPr marL="514350" indent="-514350" algn="just">
              <a:buFont typeface="+mj-lt"/>
              <a:buAutoNum type="arabicPeriod"/>
            </a:pPr>
            <a:r>
              <a:rPr lang="en-US" dirty="0" err="1" smtClean="0"/>
              <a:t>Zdefiniuj</a:t>
            </a:r>
            <a:r>
              <a:rPr lang="en-US" dirty="0" smtClean="0"/>
              <a:t>, aby </a:t>
            </a:r>
            <a:r>
              <a:rPr lang="en-US" dirty="0" err="1" smtClean="0"/>
              <a:t>przedział</a:t>
            </a:r>
            <a:r>
              <a:rPr lang="en-US" dirty="0" smtClean="0"/>
              <a:t> </a:t>
            </a:r>
            <a:r>
              <a:rPr lang="en-US" dirty="0" err="1" smtClean="0"/>
              <a:t>dla</a:t>
            </a:r>
            <a:r>
              <a:rPr lang="en-US" dirty="0" smtClean="0"/>
              <a:t> </a:t>
            </a:r>
            <a:r>
              <a:rPr lang="en-US" dirty="0" err="1" smtClean="0"/>
              <a:t>marginesów</a:t>
            </a:r>
            <a:r>
              <a:rPr lang="en-US" dirty="0" smtClean="0"/>
              <a:t> </a:t>
            </a:r>
            <a:r>
              <a:rPr lang="en-US" dirty="0" err="1" smtClean="0"/>
              <a:t>oraz</a:t>
            </a:r>
            <a:r>
              <a:rPr lang="en-US" dirty="0" smtClean="0"/>
              <a:t> </a:t>
            </a:r>
            <a:r>
              <a:rPr lang="en-US" dirty="0" err="1" smtClean="0"/>
              <a:t>krok</a:t>
            </a:r>
            <a:r>
              <a:rPr lang="en-US" dirty="0" smtClean="0"/>
              <a:t> </a:t>
            </a:r>
            <a:r>
              <a:rPr lang="en-US" dirty="0" err="1" smtClean="0"/>
              <a:t>były</a:t>
            </a:r>
            <a:r>
              <a:rPr lang="en-US" dirty="0" smtClean="0"/>
              <a:t> </a:t>
            </a:r>
            <a:r>
              <a:rPr lang="en-US" dirty="0" err="1" smtClean="0"/>
              <a:t>podawane</a:t>
            </a:r>
            <a:r>
              <a:rPr lang="en-US" dirty="0" smtClean="0"/>
              <a:t> </a:t>
            </a:r>
            <a:r>
              <a:rPr lang="en-US" dirty="0" err="1" smtClean="0"/>
              <a:t>jako</a:t>
            </a:r>
            <a:r>
              <a:rPr lang="en-US" dirty="0" smtClean="0"/>
              <a:t> </a:t>
            </a:r>
            <a:r>
              <a:rPr lang="en-US" dirty="0" err="1" smtClean="0"/>
              <a:t>parametry</a:t>
            </a:r>
            <a:r>
              <a:rPr lang="en-US" dirty="0" smtClean="0"/>
              <a:t>.</a:t>
            </a:r>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145</a:t>
            </a:fld>
            <a:endParaRPr lang="pl-PL"/>
          </a:p>
        </p:txBody>
      </p:sp>
    </p:spTree>
    <p:extLst>
      <p:ext uri="{BB962C8B-B14F-4D97-AF65-F5344CB8AC3E}">
        <p14:creationId xmlns:p14="http://schemas.microsoft.com/office/powerpoint/2010/main" val="993433831"/>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SCSS – Output Style</a:t>
            </a:r>
          </a:p>
        </p:txBody>
      </p:sp>
      <p:sp>
        <p:nvSpPr>
          <p:cNvPr id="3" name="Symbol zastępczy zawartości 2"/>
          <p:cNvSpPr>
            <a:spLocks noGrp="1"/>
          </p:cNvSpPr>
          <p:nvPr>
            <p:ph idx="1"/>
          </p:nvPr>
        </p:nvSpPr>
        <p:spPr>
          <a:xfrm>
            <a:off x="457200" y="1285860"/>
            <a:ext cx="8229600" cy="5311491"/>
          </a:xfrm>
          <a:solidFill>
            <a:schemeClr val="bg1"/>
          </a:solidFill>
        </p:spPr>
        <p:txBody>
          <a:bodyPr>
            <a:noAutofit/>
          </a:bodyPr>
          <a:lstStyle/>
          <a:p>
            <a:pPr algn="just"/>
            <a:r>
              <a:rPr lang="en-US" sz="2400" b="1" dirty="0"/>
              <a:t>:</a:t>
            </a:r>
            <a:r>
              <a:rPr lang="en-US" sz="2400" b="1" dirty="0" smtClean="0"/>
              <a:t>nested</a:t>
            </a:r>
          </a:p>
          <a:p>
            <a:pPr algn="just"/>
            <a:endParaRPr lang="en-US" sz="2400" b="1" dirty="0"/>
          </a:p>
          <a:p>
            <a:pPr algn="just"/>
            <a:endParaRPr lang="en-US" sz="2400" b="1" dirty="0" smtClean="0"/>
          </a:p>
          <a:p>
            <a:pPr algn="just"/>
            <a:endParaRPr lang="en-US" sz="2400" b="1" dirty="0"/>
          </a:p>
          <a:p>
            <a:pPr algn="just"/>
            <a:r>
              <a:rPr lang="en-US" sz="2400" b="1" dirty="0"/>
              <a:t>:</a:t>
            </a:r>
            <a:r>
              <a:rPr lang="en-US" sz="2400" b="1" dirty="0" smtClean="0"/>
              <a:t>expanded</a:t>
            </a:r>
          </a:p>
          <a:p>
            <a:pPr algn="just"/>
            <a:endParaRPr lang="en-US" sz="2400" b="1" dirty="0"/>
          </a:p>
          <a:p>
            <a:pPr algn="just"/>
            <a:endParaRPr lang="en-US" sz="2400" b="1" dirty="0" smtClean="0"/>
          </a:p>
          <a:p>
            <a:pPr algn="just"/>
            <a:endParaRPr lang="en-US" sz="2400" b="1" dirty="0"/>
          </a:p>
          <a:p>
            <a:pPr algn="just"/>
            <a:endParaRPr lang="en-US" sz="2400" b="1" dirty="0" smtClean="0"/>
          </a:p>
          <a:p>
            <a:pPr algn="just"/>
            <a:r>
              <a:rPr lang="en-US" sz="2400" b="1" dirty="0"/>
              <a:t>:compact</a:t>
            </a:r>
          </a:p>
          <a:p>
            <a:pPr algn="just"/>
            <a:endParaRPr lang="en-US" sz="2400" b="1" dirty="0" smtClean="0"/>
          </a:p>
          <a:p>
            <a:pPr algn="just"/>
            <a:r>
              <a:rPr lang="en-US" sz="2400" b="1" dirty="0" smtClean="0"/>
              <a:t>:</a:t>
            </a:r>
            <a:r>
              <a:rPr lang="en-US" sz="2400" b="1" dirty="0"/>
              <a:t>compressed</a:t>
            </a:r>
          </a:p>
          <a:p>
            <a:pPr algn="just"/>
            <a:endParaRPr lang="en-US" sz="2400" b="1" dirty="0" smtClean="0"/>
          </a:p>
          <a:p>
            <a:pPr algn="just"/>
            <a:endParaRPr lang="en-US" sz="2400" b="1" dirty="0" smtClean="0"/>
          </a:p>
          <a:p>
            <a:pPr algn="just"/>
            <a:endParaRPr lang="en-US" sz="2400"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146</a:t>
            </a:fld>
            <a:endParaRPr lang="pl-PL"/>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5" name="Obraz 4"/>
          <p:cNvPicPr>
            <a:picLocks noChangeAspect="1"/>
          </p:cNvPicPr>
          <p:nvPr/>
        </p:nvPicPr>
        <p:blipFill>
          <a:blip r:embed="rId2"/>
          <a:stretch>
            <a:fillRect/>
          </a:stretch>
        </p:blipFill>
        <p:spPr>
          <a:xfrm>
            <a:off x="4767280" y="1027366"/>
            <a:ext cx="3295650" cy="1724025"/>
          </a:xfrm>
          <a:prstGeom prst="rect">
            <a:avLst/>
          </a:prstGeom>
        </p:spPr>
      </p:pic>
      <p:pic>
        <p:nvPicPr>
          <p:cNvPr id="9" name="Obraz 8"/>
          <p:cNvPicPr>
            <a:picLocks noChangeAspect="1"/>
          </p:cNvPicPr>
          <p:nvPr/>
        </p:nvPicPr>
        <p:blipFill>
          <a:blip r:embed="rId3"/>
          <a:stretch>
            <a:fillRect/>
          </a:stretch>
        </p:blipFill>
        <p:spPr>
          <a:xfrm>
            <a:off x="4767280" y="2821177"/>
            <a:ext cx="3219450" cy="1952625"/>
          </a:xfrm>
          <a:prstGeom prst="rect">
            <a:avLst/>
          </a:prstGeom>
        </p:spPr>
      </p:pic>
      <p:pic>
        <p:nvPicPr>
          <p:cNvPr id="10" name="Obraz 9"/>
          <p:cNvPicPr>
            <a:picLocks noChangeAspect="1"/>
          </p:cNvPicPr>
          <p:nvPr/>
        </p:nvPicPr>
        <p:blipFill>
          <a:blip r:embed="rId4"/>
          <a:stretch>
            <a:fillRect/>
          </a:stretch>
        </p:blipFill>
        <p:spPr>
          <a:xfrm>
            <a:off x="3563888" y="4929901"/>
            <a:ext cx="4972050" cy="809625"/>
          </a:xfrm>
          <a:prstGeom prst="rect">
            <a:avLst/>
          </a:prstGeom>
        </p:spPr>
      </p:pic>
      <p:pic>
        <p:nvPicPr>
          <p:cNvPr id="11" name="Obraz 10"/>
          <p:cNvPicPr>
            <a:picLocks noChangeAspect="1"/>
          </p:cNvPicPr>
          <p:nvPr/>
        </p:nvPicPr>
        <p:blipFill>
          <a:blip r:embed="rId5"/>
          <a:stretch>
            <a:fillRect/>
          </a:stretch>
        </p:blipFill>
        <p:spPr>
          <a:xfrm>
            <a:off x="3782963" y="5883263"/>
            <a:ext cx="4533900" cy="762000"/>
          </a:xfrm>
          <a:prstGeom prst="rect">
            <a:avLst/>
          </a:prstGeom>
        </p:spPr>
      </p:pic>
    </p:spTree>
    <p:extLst>
      <p:ext uri="{BB962C8B-B14F-4D97-AF65-F5344CB8AC3E}">
        <p14:creationId xmlns:p14="http://schemas.microsoft.com/office/powerpoint/2010/main" val="2460463440"/>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SASS Extensions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r>
              <a:rPr lang="en-US" sz="2400" dirty="0"/>
              <a:t>There are several extensions to add more features to SASS</a:t>
            </a:r>
          </a:p>
          <a:p>
            <a:r>
              <a:rPr lang="en-US" sz="2400" dirty="0" smtClean="0"/>
              <a:t>Probably </a:t>
            </a:r>
            <a:r>
              <a:rPr lang="en-US" sz="2400" dirty="0"/>
              <a:t>the most used of those extensions is Compass</a:t>
            </a:r>
          </a:p>
          <a:p>
            <a:r>
              <a:rPr lang="en-US" sz="2400" dirty="0" smtClean="0"/>
              <a:t>It </a:t>
            </a:r>
            <a:r>
              <a:rPr lang="en-US" sz="2400" dirty="0"/>
              <a:t>extends SASS with useful helpers and </a:t>
            </a:r>
            <a:r>
              <a:rPr lang="en-US" sz="2400" dirty="0" err="1"/>
              <a:t>mixins</a:t>
            </a:r>
            <a:endParaRPr lang="en-US" sz="2400" dirty="0"/>
          </a:p>
          <a:p>
            <a:r>
              <a:rPr lang="en-US" sz="2400" dirty="0" smtClean="0"/>
              <a:t>Especially </a:t>
            </a:r>
            <a:r>
              <a:rPr lang="en-US" sz="2400" dirty="0"/>
              <a:t>when using it for CSS3</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147</a:t>
            </a:fld>
            <a:endParaRPr lang="pl-PL"/>
          </a:p>
        </p:txBody>
      </p:sp>
    </p:spTree>
    <p:extLst>
      <p:ext uri="{BB962C8B-B14F-4D97-AF65-F5344CB8AC3E}">
        <p14:creationId xmlns:p14="http://schemas.microsoft.com/office/powerpoint/2010/main" val="725014184"/>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SASS Extensions - Compass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r>
              <a:rPr lang="en-US" sz="2400" dirty="0"/>
              <a:t>Compass is an open-source CSS </a:t>
            </a:r>
            <a:r>
              <a:rPr lang="en-US" sz="2400" b="1" dirty="0"/>
              <a:t>Authoring </a:t>
            </a:r>
            <a:r>
              <a:rPr lang="en-US" sz="2400" b="1" dirty="0" smtClean="0"/>
              <a:t>Framework</a:t>
            </a:r>
            <a:r>
              <a:rPr lang="en-US" sz="2400" dirty="0" smtClean="0"/>
              <a:t>.</a:t>
            </a:r>
          </a:p>
          <a:p>
            <a:r>
              <a:rPr lang="en-US" sz="2400" dirty="0"/>
              <a:t>Compass is a </a:t>
            </a:r>
            <a:r>
              <a:rPr lang="en-US" sz="2400" b="1" dirty="0"/>
              <a:t>Sass framework </a:t>
            </a:r>
            <a:r>
              <a:rPr lang="en-US" sz="2400" dirty="0"/>
              <a:t>designed to make the work of styling the web smooth and </a:t>
            </a:r>
            <a:r>
              <a:rPr lang="en-US" sz="2400" dirty="0" smtClean="0"/>
              <a:t>efficient. </a:t>
            </a:r>
          </a:p>
          <a:p>
            <a:r>
              <a:rPr lang="en-US" sz="2400" dirty="0"/>
              <a:t>Compass comes with a host of </a:t>
            </a:r>
            <a:r>
              <a:rPr lang="en-US" sz="2400" b="1" dirty="0"/>
              <a:t>Sass </a:t>
            </a:r>
            <a:r>
              <a:rPr lang="en-US" sz="2400" b="1" dirty="0" err="1"/>
              <a:t>mixins</a:t>
            </a:r>
            <a:r>
              <a:rPr lang="en-US" sz="2400" b="1" dirty="0"/>
              <a:t> and functions </a:t>
            </a:r>
            <a:r>
              <a:rPr lang="en-US" sz="2400" dirty="0"/>
              <a:t>that are organized into </a:t>
            </a:r>
            <a:r>
              <a:rPr lang="en-US" sz="2400" dirty="0" smtClean="0"/>
              <a:t>modules</a:t>
            </a:r>
            <a:r>
              <a:rPr lang="en-US" sz="2400" dirty="0"/>
              <a:t>.</a:t>
            </a:r>
            <a:br>
              <a:rPr lang="en-US" sz="2400" dirty="0"/>
            </a:br>
            <a:r>
              <a:rPr lang="en-US" sz="2400" dirty="0"/>
              <a:t/>
            </a:r>
            <a:br>
              <a:rPr lang="en-US" sz="2400" dirty="0"/>
            </a:br>
            <a:endParaRPr lang="en-US" sz="2400" dirty="0"/>
          </a:p>
          <a:p>
            <a:endParaRPr lang="en-US" sz="2400" dirty="0" smtClean="0"/>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148</a:t>
            </a:fld>
            <a:endParaRPr lang="pl-PL"/>
          </a:p>
        </p:txBody>
      </p:sp>
      <p:pic>
        <p:nvPicPr>
          <p:cNvPr id="5" name="Obraz 4"/>
          <p:cNvPicPr>
            <a:picLocks noChangeAspect="1"/>
          </p:cNvPicPr>
          <p:nvPr/>
        </p:nvPicPr>
        <p:blipFill>
          <a:blip r:embed="rId2"/>
          <a:stretch>
            <a:fillRect/>
          </a:stretch>
        </p:blipFill>
        <p:spPr>
          <a:xfrm>
            <a:off x="780224" y="3573016"/>
            <a:ext cx="7258050" cy="2657475"/>
          </a:xfrm>
          <a:prstGeom prst="rect">
            <a:avLst/>
          </a:prstGeom>
        </p:spPr>
      </p:pic>
    </p:spTree>
    <p:extLst>
      <p:ext uri="{BB962C8B-B14F-4D97-AF65-F5344CB8AC3E}">
        <p14:creationId xmlns:p14="http://schemas.microsoft.com/office/powerpoint/2010/main" val="92467552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SASS Extensions - Compass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marL="0" indent="0">
              <a:buNone/>
            </a:pPr>
            <a:r>
              <a:rPr lang="en-US" sz="2400" b="1" dirty="0" smtClean="0"/>
              <a:t>Installation</a:t>
            </a:r>
            <a:r>
              <a:rPr lang="en-US" sz="2400" dirty="0" smtClean="0"/>
              <a:t>:</a:t>
            </a:r>
          </a:p>
          <a:p>
            <a:r>
              <a:rPr lang="en-US" sz="2200" b="1" dirty="0" smtClean="0"/>
              <a:t>General</a:t>
            </a:r>
            <a:r>
              <a:rPr lang="en-US" sz="2200" b="1" dirty="0"/>
              <a:t>: - </a:t>
            </a:r>
            <a:r>
              <a:rPr lang="en-US" sz="2200" dirty="0">
                <a:hlinkClick r:id="rId2"/>
              </a:rPr>
              <a:t>http://</a:t>
            </a:r>
            <a:r>
              <a:rPr lang="en-US" sz="2200" dirty="0" smtClean="0">
                <a:hlinkClick r:id="rId2"/>
              </a:rPr>
              <a:t>compass-style.org/install</a:t>
            </a:r>
            <a:r>
              <a:rPr lang="en-US" sz="2200" dirty="0" smtClean="0"/>
              <a:t> </a:t>
            </a:r>
          </a:p>
          <a:p>
            <a:pPr lvl="1"/>
            <a:r>
              <a:rPr lang="en-US" sz="2000" dirty="0" smtClean="0"/>
              <a:t>Downloading and running </a:t>
            </a:r>
            <a:r>
              <a:rPr lang="en-US" sz="2000" dirty="0"/>
              <a:t>the Ruby installer </a:t>
            </a:r>
            <a:endParaRPr lang="en-US" sz="2000" dirty="0" smtClean="0"/>
          </a:p>
          <a:p>
            <a:pPr lvl="1"/>
            <a:r>
              <a:rPr lang="de-DE" sz="2000" dirty="0" err="1" smtClean="0"/>
              <a:t>Installing</a:t>
            </a:r>
            <a:r>
              <a:rPr lang="de-DE" sz="2000" dirty="0" smtClean="0"/>
              <a:t> </a:t>
            </a:r>
            <a:r>
              <a:rPr lang="de-DE" sz="2000" dirty="0" err="1" smtClean="0"/>
              <a:t>Sass</a:t>
            </a:r>
            <a:r>
              <a:rPr lang="de-DE" sz="2000" dirty="0" smtClean="0"/>
              <a:t> </a:t>
            </a:r>
            <a:r>
              <a:rPr lang="de-DE" sz="2000" dirty="0" err="1" smtClean="0"/>
              <a:t>and</a:t>
            </a:r>
            <a:r>
              <a:rPr lang="de-DE" sz="2000" dirty="0" smtClean="0"/>
              <a:t> </a:t>
            </a:r>
            <a:r>
              <a:rPr lang="de-DE" sz="2000" dirty="0" err="1" smtClean="0"/>
              <a:t>Compass</a:t>
            </a:r>
            <a:endParaRPr lang="de-DE" sz="2000" dirty="0" smtClean="0"/>
          </a:p>
          <a:p>
            <a:pPr marL="857250" lvl="2" indent="0">
              <a:buNone/>
            </a:pPr>
            <a:r>
              <a:rPr lang="de-DE" dirty="0" err="1" smtClean="0"/>
              <a:t>gem</a:t>
            </a:r>
            <a:r>
              <a:rPr lang="de-DE" dirty="0" smtClean="0"/>
              <a:t> </a:t>
            </a:r>
            <a:r>
              <a:rPr lang="de-DE" dirty="0" err="1"/>
              <a:t>install</a:t>
            </a:r>
            <a:r>
              <a:rPr lang="de-DE" dirty="0"/>
              <a:t> </a:t>
            </a:r>
            <a:r>
              <a:rPr lang="de-DE" dirty="0" err="1"/>
              <a:t>S</a:t>
            </a:r>
            <a:r>
              <a:rPr lang="de-DE" dirty="0" err="1" smtClean="0"/>
              <a:t>ass</a:t>
            </a:r>
            <a:r>
              <a:rPr lang="de-DE" dirty="0"/>
              <a:t/>
            </a:r>
            <a:br>
              <a:rPr lang="de-DE" dirty="0"/>
            </a:br>
            <a:r>
              <a:rPr lang="de-DE" dirty="0" err="1" smtClean="0"/>
              <a:t>gem</a:t>
            </a:r>
            <a:r>
              <a:rPr lang="de-DE" dirty="0" smtClean="0"/>
              <a:t> </a:t>
            </a:r>
            <a:r>
              <a:rPr lang="de-DE" dirty="0" err="1"/>
              <a:t>install</a:t>
            </a:r>
            <a:r>
              <a:rPr lang="de-DE" dirty="0"/>
              <a:t> </a:t>
            </a:r>
            <a:r>
              <a:rPr lang="de-DE" dirty="0" err="1"/>
              <a:t>C</a:t>
            </a:r>
            <a:r>
              <a:rPr lang="de-DE" dirty="0" err="1" smtClean="0"/>
              <a:t>ompass</a:t>
            </a:r>
            <a:r>
              <a:rPr lang="de-DE" dirty="0" smtClean="0"/>
              <a:t> </a:t>
            </a:r>
          </a:p>
          <a:p>
            <a:pPr lvl="1"/>
            <a:r>
              <a:rPr lang="en-US" sz="2000" dirty="0" smtClean="0"/>
              <a:t>Verification</a:t>
            </a:r>
          </a:p>
          <a:p>
            <a:pPr marL="857250" lvl="2" indent="0">
              <a:buNone/>
            </a:pPr>
            <a:r>
              <a:rPr lang="en-US" dirty="0" smtClean="0"/>
              <a:t>sass </a:t>
            </a:r>
            <a:r>
              <a:rPr lang="en-US" dirty="0"/>
              <a:t>-v </a:t>
            </a:r>
            <a:br>
              <a:rPr lang="en-US" dirty="0"/>
            </a:br>
            <a:r>
              <a:rPr lang="en-US" dirty="0"/>
              <a:t>compass </a:t>
            </a:r>
            <a:r>
              <a:rPr lang="en-US" dirty="0" smtClean="0"/>
              <a:t>–v</a:t>
            </a:r>
            <a:endParaRPr lang="de-DE" sz="1600" dirty="0" smtClean="0"/>
          </a:p>
          <a:p>
            <a:pPr marL="514350" indent="-457200"/>
            <a:r>
              <a:rPr lang="de-DE" sz="2200" b="1" dirty="0" smtClean="0"/>
              <a:t>Visual </a:t>
            </a:r>
            <a:r>
              <a:rPr lang="de-DE" sz="2200" b="1" dirty="0"/>
              <a:t>S</a:t>
            </a:r>
            <a:r>
              <a:rPr lang="de-DE" sz="2200" b="1" dirty="0" smtClean="0"/>
              <a:t>tudio:</a:t>
            </a:r>
          </a:p>
          <a:p>
            <a:pPr marL="914400" lvl="1" indent="-457200"/>
            <a:r>
              <a:rPr lang="en-US" sz="2000" dirty="0" err="1" smtClean="0"/>
              <a:t>NuGet</a:t>
            </a:r>
            <a:r>
              <a:rPr lang="en-US" sz="2000" dirty="0"/>
              <a:t> Package - </a:t>
            </a:r>
            <a:r>
              <a:rPr lang="en-US" sz="2000" dirty="0" err="1" smtClean="0"/>
              <a:t>Ruby.Compass</a:t>
            </a:r>
            <a:endParaRPr lang="en-US" sz="2000" dirty="0" smtClean="0"/>
          </a:p>
          <a:p>
            <a:pPr marL="914400" lvl="1" indent="-457200"/>
            <a:r>
              <a:rPr lang="en-US" sz="2000" dirty="0" smtClean="0"/>
              <a:t>Bower Package – compass-</a:t>
            </a:r>
            <a:r>
              <a:rPr lang="en-US" sz="2000" dirty="0" err="1" smtClean="0"/>
              <a:t>mixins</a:t>
            </a:r>
            <a:endParaRPr lang="en-US" sz="2000" dirty="0" smtClean="0"/>
          </a:p>
          <a:p>
            <a:pPr marL="514350" indent="-457200"/>
            <a:r>
              <a:rPr lang="en-US" sz="2400" b="1" dirty="0" smtClean="0"/>
              <a:t>Other – </a:t>
            </a:r>
            <a:r>
              <a:rPr lang="en-US" sz="2400" b="1" dirty="0"/>
              <a:t>Scout App - </a:t>
            </a:r>
            <a:r>
              <a:rPr lang="en-US" sz="2400" dirty="0">
                <a:hlinkClick r:id="rId3"/>
              </a:rPr>
              <a:t>http://</a:t>
            </a:r>
            <a:r>
              <a:rPr lang="en-US" sz="2400" dirty="0" smtClean="0">
                <a:hlinkClick r:id="rId3"/>
              </a:rPr>
              <a:t>scout-app.io</a:t>
            </a:r>
            <a:r>
              <a:rPr lang="en-US" sz="2400" b="1" dirty="0" smtClean="0"/>
              <a:t> </a:t>
            </a:r>
            <a:r>
              <a:rPr lang="en-US" dirty="0"/>
              <a:t/>
            </a:r>
            <a:br>
              <a:rPr lang="en-US" dirty="0"/>
            </a:br>
            <a:r>
              <a:rPr lang="en-US" dirty="0"/>
              <a:t/>
            </a:r>
            <a:br>
              <a:rPr lang="en-US" dirty="0"/>
            </a:br>
            <a:endParaRPr lang="en-US" dirty="0"/>
          </a:p>
          <a:p>
            <a:endParaRPr lang="en-US" sz="2400" dirty="0" smtClean="0"/>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149</a:t>
            </a:fld>
            <a:endParaRPr lang="pl-PL"/>
          </a:p>
        </p:txBody>
      </p:sp>
    </p:spTree>
    <p:extLst>
      <p:ext uri="{BB962C8B-B14F-4D97-AF65-F5344CB8AC3E}">
        <p14:creationId xmlns:p14="http://schemas.microsoft.com/office/powerpoint/2010/main" val="14332017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Tools - Editors</a:t>
            </a:r>
            <a:endParaRPr lang="en-US" dirty="0">
              <a:solidFill>
                <a:srgbClr val="FFC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a:t>
            </a:fld>
            <a:endParaRPr lang="pl-PL"/>
          </a:p>
        </p:txBody>
      </p:sp>
      <p:pic>
        <p:nvPicPr>
          <p:cNvPr id="3" name="Obraz 2"/>
          <p:cNvPicPr>
            <a:picLocks noChangeAspect="1"/>
          </p:cNvPicPr>
          <p:nvPr/>
        </p:nvPicPr>
        <p:blipFill>
          <a:blip r:embed="rId2"/>
          <a:stretch>
            <a:fillRect/>
          </a:stretch>
        </p:blipFill>
        <p:spPr>
          <a:xfrm>
            <a:off x="246826" y="1340768"/>
            <a:ext cx="8439974" cy="3707482"/>
          </a:xfrm>
          <a:prstGeom prst="rect">
            <a:avLst/>
          </a:prstGeom>
        </p:spPr>
      </p:pic>
    </p:spTree>
    <p:extLst>
      <p:ext uri="{BB962C8B-B14F-4D97-AF65-F5344CB8AC3E}">
        <p14:creationId xmlns:p14="http://schemas.microsoft.com/office/powerpoint/2010/main" val="260355586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Compass </a:t>
            </a:r>
            <a:r>
              <a:rPr lang="en-US" dirty="0" err="1" smtClean="0">
                <a:solidFill>
                  <a:srgbClr val="FFC000"/>
                </a:solidFill>
              </a:rPr>
              <a:t>instalacja</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Zainstaluj</a:t>
            </a:r>
            <a:r>
              <a:rPr lang="en-US" dirty="0" smtClean="0"/>
              <a:t> </a:t>
            </a:r>
            <a:r>
              <a:rPr lang="en-US" dirty="0" err="1" smtClean="0"/>
              <a:t>bibliotekę</a:t>
            </a:r>
            <a:r>
              <a:rPr lang="en-US" dirty="0" smtClean="0"/>
              <a:t> </a:t>
            </a:r>
            <a:r>
              <a:rPr lang="en-US" dirty="0" err="1" smtClean="0"/>
              <a:t>dla</a:t>
            </a:r>
            <a:r>
              <a:rPr lang="en-US" dirty="0" smtClean="0"/>
              <a:t> SCSS - Compass – </a:t>
            </a:r>
            <a:r>
              <a:rPr lang="en-US" dirty="0" err="1" smtClean="0"/>
              <a:t>jednym</a:t>
            </a:r>
            <a:r>
              <a:rPr lang="en-US" dirty="0" smtClean="0"/>
              <a:t> z </a:t>
            </a:r>
            <a:r>
              <a:rPr lang="en-US" dirty="0" err="1" smtClean="0"/>
              <a:t>poniższych</a:t>
            </a:r>
            <a:r>
              <a:rPr lang="en-US" dirty="0" smtClean="0"/>
              <a:t> </a:t>
            </a:r>
            <a:r>
              <a:rPr lang="en-US" dirty="0" err="1" smtClean="0"/>
              <a:t>sposobów</a:t>
            </a:r>
            <a:r>
              <a:rPr lang="en-US" dirty="0" smtClean="0"/>
              <a:t>:</a:t>
            </a:r>
          </a:p>
          <a:p>
            <a:pPr marL="514350" indent="-514350">
              <a:buAutoNum type="arabicPeriod"/>
            </a:pPr>
            <a:r>
              <a:rPr lang="en-US" dirty="0" smtClean="0">
                <a:hlinkClick r:id="rId2"/>
              </a:rPr>
              <a:t>https</a:t>
            </a:r>
            <a:r>
              <a:rPr lang="en-US" dirty="0">
                <a:hlinkClick r:id="rId2"/>
              </a:rPr>
              <a:t>://</a:t>
            </a:r>
            <a:r>
              <a:rPr lang="en-US" dirty="0" smtClean="0">
                <a:hlinkClick r:id="rId2"/>
              </a:rPr>
              <a:t>github.com/Igosuki/compass-mixins</a:t>
            </a:r>
            <a:endParaRPr lang="en-US" dirty="0"/>
          </a:p>
          <a:p>
            <a:pPr marL="514350" indent="-514350">
              <a:buAutoNum type="arabicPeriod"/>
            </a:pPr>
            <a:r>
              <a:rPr lang="en-US" dirty="0">
                <a:hlinkClick r:id="rId3"/>
              </a:rPr>
              <a:t>http://</a:t>
            </a:r>
            <a:r>
              <a:rPr lang="en-US" dirty="0" smtClean="0">
                <a:hlinkClick r:id="rId3"/>
              </a:rPr>
              <a:t>scout-app.io</a:t>
            </a:r>
            <a:endParaRPr lang="en-US" dirty="0" smtClean="0"/>
          </a:p>
          <a:p>
            <a:pPr marL="514350" indent="-514350">
              <a:buAutoNum type="arabicPeriod"/>
            </a:pPr>
            <a:r>
              <a:rPr lang="en-US" dirty="0">
                <a:hlinkClick r:id="rId4"/>
              </a:rPr>
              <a:t>http://compass-style.org/install</a:t>
            </a:r>
            <a:endParaRPr lang="en-US" dirty="0" smtClean="0"/>
          </a:p>
          <a:p>
            <a:pPr marL="514350" indent="-514350">
              <a:buAutoNum type="arabicPeriod"/>
            </a:pPr>
            <a:endParaRPr lang="en-US" dirty="0" smtClean="0"/>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150</a:t>
            </a:fld>
            <a:endParaRPr lang="pl-PL"/>
          </a:p>
        </p:txBody>
      </p:sp>
    </p:spTree>
    <p:extLst>
      <p:ext uri="{BB962C8B-B14F-4D97-AF65-F5344CB8AC3E}">
        <p14:creationId xmlns:p14="http://schemas.microsoft.com/office/powerpoint/2010/main" val="3058443404"/>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Compass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sz="2400" dirty="0" smtClean="0"/>
              <a:t>Powerful </a:t>
            </a:r>
            <a:r>
              <a:rPr lang="en-US" sz="2400" dirty="0" err="1" smtClean="0"/>
              <a:t>mixins</a:t>
            </a:r>
            <a:r>
              <a:rPr lang="en-US" sz="2400" dirty="0" smtClean="0"/>
              <a:t> - Forget </a:t>
            </a:r>
            <a:r>
              <a:rPr lang="en-US" sz="2400" dirty="0"/>
              <a:t>about browser </a:t>
            </a:r>
            <a:r>
              <a:rPr lang="en-US" sz="2400" dirty="0" smtClean="0"/>
              <a:t>suffixes</a:t>
            </a:r>
            <a:endParaRPr lang="en-US" sz="2400" dirty="0"/>
          </a:p>
          <a:p>
            <a:r>
              <a:rPr lang="en-US" sz="2400" dirty="0" smtClean="0"/>
              <a:t>Scaffolding - Blueprint </a:t>
            </a:r>
            <a:r>
              <a:rPr lang="en-US" sz="2400" dirty="0"/>
              <a:t>(similar to Twitter Bootstrap)</a:t>
            </a:r>
          </a:p>
          <a:p>
            <a:endParaRPr lang="en-US" dirty="0" smtClean="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151</a:t>
            </a:fld>
            <a:endParaRPr lang="pl-PL"/>
          </a:p>
        </p:txBody>
      </p:sp>
      <p:sp>
        <p:nvSpPr>
          <p:cNvPr id="5" name="TextBox 6"/>
          <p:cNvSpPr txBox="1"/>
          <p:nvPr/>
        </p:nvSpPr>
        <p:spPr>
          <a:xfrm>
            <a:off x="799202" y="2276872"/>
            <a:ext cx="7170314" cy="1214142"/>
          </a:xfrm>
          <a:prstGeom prst="rect">
            <a:avLst/>
          </a:prstGeom>
          <a:gradFill flip="none" rotWithShape="1">
            <a:gsLst>
              <a:gs pos="77000">
                <a:srgbClr val="8CA1B7"/>
              </a:gs>
              <a:gs pos="100000">
                <a:srgbClr val="7D8FA2"/>
              </a:gs>
            </a:gsLst>
            <a:path path="rect">
              <a:fillToRect l="50000" t="50000" r="50000" b="50000"/>
            </a:path>
            <a:tileRect/>
          </a:gradFill>
          <a:ln>
            <a:solidFill>
              <a:schemeClr val="bg1"/>
            </a:solidFill>
          </a:ln>
        </p:spPr>
        <p:txBody>
          <a:bodyPr wrap="square" lIns="144000" tIns="144000" rIns="144000" bIns="144000" rtlCol="0">
            <a:spAutoFit/>
          </a:bodyPr>
          <a:lstStyle>
            <a:defPPr>
              <a:defRPr lang="en-US"/>
            </a:defPPr>
            <a:lvl1pPr>
              <a:defRPr sz="2800">
                <a:solidFill>
                  <a:srgbClr val="2D6F9F"/>
                </a:solidFill>
                <a:latin typeface="Consolas"/>
                <a:cs typeface="Consolas"/>
              </a:defRPr>
            </a:lvl1pPr>
          </a:lstStyle>
          <a:p>
            <a:r>
              <a:rPr lang="en-US" sz="2000" dirty="0">
                <a:solidFill>
                  <a:schemeClr val="bg1">
                    <a:lumMod val="95000"/>
                  </a:schemeClr>
                </a:solidFill>
              </a:rPr>
              <a:t>#border-radius {</a:t>
            </a:r>
          </a:p>
          <a:p>
            <a:r>
              <a:rPr lang="en-US" sz="2000" dirty="0">
                <a:solidFill>
                  <a:schemeClr val="bg1">
                    <a:lumMod val="95000"/>
                  </a:schemeClr>
                </a:solidFill>
              </a:rPr>
              <a:t>  @include border-radius(25px);</a:t>
            </a:r>
          </a:p>
          <a:p>
            <a:r>
              <a:rPr lang="en-US" sz="2000" dirty="0">
                <a:solidFill>
                  <a:schemeClr val="bg1">
                    <a:lumMod val="95000"/>
                  </a:schemeClr>
                </a:solidFill>
              </a:rPr>
              <a:t>}</a:t>
            </a:r>
          </a:p>
        </p:txBody>
      </p:sp>
      <p:sp>
        <p:nvSpPr>
          <p:cNvPr id="6" name="TextBox 7"/>
          <p:cNvSpPr txBox="1"/>
          <p:nvPr/>
        </p:nvSpPr>
        <p:spPr>
          <a:xfrm>
            <a:off x="823393" y="3693889"/>
            <a:ext cx="7121932" cy="2445248"/>
          </a:xfrm>
          <a:prstGeom prst="rect">
            <a:avLst/>
          </a:prstGeom>
          <a:gradFill flip="none" rotWithShape="1">
            <a:gsLst>
              <a:gs pos="77000">
                <a:srgbClr val="8CA1B7"/>
              </a:gs>
              <a:gs pos="100000">
                <a:srgbClr val="7D8FA2"/>
              </a:gs>
            </a:gsLst>
            <a:path path="rect">
              <a:fillToRect l="50000" t="50000" r="50000" b="50000"/>
            </a:path>
            <a:tileRect/>
          </a:gradFill>
          <a:ln>
            <a:solidFill>
              <a:schemeClr val="bg1"/>
            </a:solidFill>
          </a:ln>
        </p:spPr>
        <p:txBody>
          <a:bodyPr wrap="square" lIns="144000" tIns="144000" rIns="144000" bIns="144000" rtlCol="0">
            <a:spAutoFit/>
          </a:bodyPr>
          <a:lstStyle>
            <a:defPPr>
              <a:defRPr lang="en-US"/>
            </a:defPPr>
            <a:lvl1pPr>
              <a:defRPr sz="2800">
                <a:solidFill>
                  <a:srgbClr val="2D6F9F"/>
                </a:solidFill>
                <a:latin typeface="Consolas"/>
                <a:cs typeface="Consolas"/>
              </a:defRPr>
            </a:lvl1pPr>
          </a:lstStyle>
          <a:p>
            <a:r>
              <a:rPr lang="en-US" sz="2000" dirty="0" smtClean="0">
                <a:solidFill>
                  <a:schemeClr val="bg1">
                    <a:lumMod val="95000"/>
                  </a:schemeClr>
                </a:solidFill>
              </a:rPr>
              <a:t>#border-radius {</a:t>
            </a:r>
          </a:p>
          <a:p>
            <a:r>
              <a:rPr lang="en-US" sz="2000" dirty="0" smtClean="0">
                <a:solidFill>
                  <a:schemeClr val="bg1">
                    <a:lumMod val="95000"/>
                  </a:schemeClr>
                </a:solidFill>
              </a:rPr>
              <a:t>  -</a:t>
            </a:r>
            <a:r>
              <a:rPr lang="en-US" sz="2000" dirty="0" err="1" smtClean="0">
                <a:solidFill>
                  <a:schemeClr val="bg1">
                    <a:lumMod val="95000"/>
                  </a:schemeClr>
                </a:solidFill>
              </a:rPr>
              <a:t>webkit</a:t>
            </a:r>
            <a:r>
              <a:rPr lang="en-US" sz="2000" dirty="0" smtClean="0">
                <a:solidFill>
                  <a:schemeClr val="bg1">
                    <a:lumMod val="95000"/>
                  </a:schemeClr>
                </a:solidFill>
              </a:rPr>
              <a:t>-border-radius: 25px;</a:t>
            </a:r>
          </a:p>
          <a:p>
            <a:r>
              <a:rPr lang="en-US" sz="2000" dirty="0" smtClean="0">
                <a:solidFill>
                  <a:schemeClr val="bg1">
                    <a:lumMod val="95000"/>
                  </a:schemeClr>
                </a:solidFill>
              </a:rPr>
              <a:t>  -</a:t>
            </a:r>
            <a:r>
              <a:rPr lang="en-US" sz="2000" dirty="0" err="1" smtClean="0">
                <a:solidFill>
                  <a:schemeClr val="bg1">
                    <a:lumMod val="95000"/>
                  </a:schemeClr>
                </a:solidFill>
              </a:rPr>
              <a:t>moz</a:t>
            </a:r>
            <a:r>
              <a:rPr lang="en-US" sz="2000" dirty="0" smtClean="0">
                <a:solidFill>
                  <a:schemeClr val="bg1">
                    <a:lumMod val="95000"/>
                  </a:schemeClr>
                </a:solidFill>
              </a:rPr>
              <a:t>-border-radius: 25px;</a:t>
            </a:r>
          </a:p>
          <a:p>
            <a:r>
              <a:rPr lang="en-US" sz="2000" dirty="0" smtClean="0">
                <a:solidFill>
                  <a:schemeClr val="bg1">
                    <a:lumMod val="95000"/>
                  </a:schemeClr>
                </a:solidFill>
              </a:rPr>
              <a:t>  -</a:t>
            </a:r>
            <a:r>
              <a:rPr lang="en-US" sz="2000" dirty="0" err="1" smtClean="0">
                <a:solidFill>
                  <a:schemeClr val="bg1">
                    <a:lumMod val="95000"/>
                  </a:schemeClr>
                </a:solidFill>
              </a:rPr>
              <a:t>ms</a:t>
            </a:r>
            <a:r>
              <a:rPr lang="en-US" sz="2000" dirty="0" smtClean="0">
                <a:solidFill>
                  <a:schemeClr val="bg1">
                    <a:lumMod val="95000"/>
                  </a:schemeClr>
                </a:solidFill>
              </a:rPr>
              <a:t>-border-radius: 25px;</a:t>
            </a:r>
          </a:p>
          <a:p>
            <a:r>
              <a:rPr lang="en-US" sz="2000" dirty="0" smtClean="0">
                <a:solidFill>
                  <a:schemeClr val="bg1">
                    <a:lumMod val="95000"/>
                  </a:schemeClr>
                </a:solidFill>
              </a:rPr>
              <a:t>  -o-border-radius: 25px;</a:t>
            </a:r>
          </a:p>
          <a:p>
            <a:r>
              <a:rPr lang="en-US" sz="2000" dirty="0" smtClean="0">
                <a:solidFill>
                  <a:schemeClr val="bg1">
                    <a:lumMod val="95000"/>
                  </a:schemeClr>
                </a:solidFill>
              </a:rPr>
              <a:t>  border-radius: 25px;</a:t>
            </a:r>
          </a:p>
          <a:p>
            <a:r>
              <a:rPr lang="en-US" sz="2000" dirty="0" smtClean="0">
                <a:solidFill>
                  <a:schemeClr val="bg1">
                    <a:lumMod val="95000"/>
                  </a:schemeClr>
                </a:solidFill>
              </a:rPr>
              <a:t>}</a:t>
            </a:r>
            <a:endParaRPr lang="en-US" sz="2000" dirty="0">
              <a:solidFill>
                <a:schemeClr val="bg1">
                  <a:lumMod val="95000"/>
                </a:schemeClr>
              </a:solidFill>
            </a:endParaRPr>
          </a:p>
        </p:txBody>
      </p:sp>
    </p:spTree>
    <p:extLst>
      <p:ext uri="{BB962C8B-B14F-4D97-AF65-F5344CB8AC3E}">
        <p14:creationId xmlns:p14="http://schemas.microsoft.com/office/powerpoint/2010/main" val="3000927739"/>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Compass – </a:t>
            </a:r>
            <a:r>
              <a:rPr lang="en-US" dirty="0">
                <a:solidFill>
                  <a:srgbClr val="FFC000"/>
                </a:solidFill>
              </a:rPr>
              <a:t>examples </a:t>
            </a:r>
            <a:r>
              <a:rPr lang="en-US" sz="2000" dirty="0">
                <a:solidFill>
                  <a:srgbClr val="FFC000"/>
                </a:solidFill>
              </a:rPr>
              <a:t>(</a:t>
            </a:r>
            <a:r>
              <a:rPr lang="en-US" sz="2000" dirty="0">
                <a:solidFill>
                  <a:srgbClr val="FFC000"/>
                </a:solidFill>
                <a:hlinkClick r:id="rId2"/>
              </a:rPr>
              <a:t>http://</a:t>
            </a:r>
            <a:r>
              <a:rPr lang="en-US" sz="2000" dirty="0" smtClean="0">
                <a:solidFill>
                  <a:srgbClr val="FFC000"/>
                </a:solidFill>
                <a:hlinkClick r:id="rId2"/>
              </a:rPr>
              <a:t>compass-style.org/examples</a:t>
            </a:r>
            <a:r>
              <a:rPr lang="en-US" sz="2000" dirty="0" smtClean="0">
                <a:solidFill>
                  <a:srgbClr val="FFC000"/>
                </a:solidFill>
              </a:rPr>
              <a:t>)</a:t>
            </a:r>
            <a:endParaRPr lang="en-US" sz="2600"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err="1" smtClean="0"/>
              <a:t>Mixins</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152</a:t>
            </a:fld>
            <a:endParaRPr lang="pl-PL"/>
          </a:p>
        </p:txBody>
      </p:sp>
      <p:pic>
        <p:nvPicPr>
          <p:cNvPr id="5" name="Obraz 4"/>
          <p:cNvPicPr>
            <a:picLocks noChangeAspect="1"/>
          </p:cNvPicPr>
          <p:nvPr/>
        </p:nvPicPr>
        <p:blipFill>
          <a:blip r:embed="rId3"/>
          <a:stretch>
            <a:fillRect/>
          </a:stretch>
        </p:blipFill>
        <p:spPr>
          <a:xfrm>
            <a:off x="8263" y="2567248"/>
            <a:ext cx="3248025" cy="1857375"/>
          </a:xfrm>
          <a:prstGeom prst="rect">
            <a:avLst/>
          </a:prstGeom>
        </p:spPr>
      </p:pic>
      <p:pic>
        <p:nvPicPr>
          <p:cNvPr id="10" name="Obraz 9"/>
          <p:cNvPicPr>
            <a:picLocks noChangeAspect="1"/>
          </p:cNvPicPr>
          <p:nvPr/>
        </p:nvPicPr>
        <p:blipFill>
          <a:blip r:embed="rId4"/>
          <a:stretch>
            <a:fillRect/>
          </a:stretch>
        </p:blipFill>
        <p:spPr>
          <a:xfrm>
            <a:off x="3724114" y="1700808"/>
            <a:ext cx="5419886" cy="3920043"/>
          </a:xfrm>
          <a:prstGeom prst="rect">
            <a:avLst/>
          </a:prstGeom>
        </p:spPr>
      </p:pic>
      <p:pic>
        <p:nvPicPr>
          <p:cNvPr id="11" name="Obraz 10"/>
          <p:cNvPicPr>
            <a:picLocks noChangeAspect="1"/>
          </p:cNvPicPr>
          <p:nvPr/>
        </p:nvPicPr>
        <p:blipFill>
          <a:blip r:embed="rId5"/>
          <a:stretch>
            <a:fillRect/>
          </a:stretch>
        </p:blipFill>
        <p:spPr>
          <a:xfrm>
            <a:off x="2014537" y="31371"/>
            <a:ext cx="5114925" cy="5276850"/>
          </a:xfrm>
          <a:prstGeom prst="rect">
            <a:avLst/>
          </a:prstGeom>
        </p:spPr>
      </p:pic>
      <p:pic>
        <p:nvPicPr>
          <p:cNvPr id="12" name="Obraz 11"/>
          <p:cNvPicPr>
            <a:picLocks noChangeAspect="1"/>
          </p:cNvPicPr>
          <p:nvPr/>
        </p:nvPicPr>
        <p:blipFill>
          <a:blip r:embed="rId6"/>
          <a:stretch>
            <a:fillRect/>
          </a:stretch>
        </p:blipFill>
        <p:spPr>
          <a:xfrm>
            <a:off x="0" y="5308221"/>
            <a:ext cx="9135737" cy="1633498"/>
          </a:xfrm>
          <a:prstGeom prst="rect">
            <a:avLst/>
          </a:prstGeom>
        </p:spPr>
      </p:pic>
    </p:spTree>
    <p:extLst>
      <p:ext uri="{BB962C8B-B14F-4D97-AF65-F5344CB8AC3E}">
        <p14:creationId xmlns:p14="http://schemas.microsoft.com/office/powerpoint/2010/main" val="77648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0"/>
                                        </p:tgtEl>
                                      </p:cBhvr>
                                    </p:animEffect>
                                    <p:set>
                                      <p:cBhvr>
                                        <p:cTn id="22" dur="1" fill="hold">
                                          <p:stCondLst>
                                            <p:cond delay="499"/>
                                          </p:stCondLst>
                                        </p:cTn>
                                        <p:tgtEl>
                                          <p:spTgt spid="10"/>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Compass – </a:t>
            </a:r>
            <a:r>
              <a:rPr lang="en-US" dirty="0">
                <a:solidFill>
                  <a:srgbClr val="FFC000"/>
                </a:solidFill>
              </a:rPr>
              <a:t>examples </a:t>
            </a:r>
            <a:r>
              <a:rPr lang="en-US" sz="2000" dirty="0">
                <a:solidFill>
                  <a:srgbClr val="FFC000"/>
                </a:solidFill>
              </a:rPr>
              <a:t>(</a:t>
            </a:r>
            <a:r>
              <a:rPr lang="en-US" sz="2000" dirty="0">
                <a:solidFill>
                  <a:srgbClr val="FFC000"/>
                </a:solidFill>
                <a:hlinkClick r:id="rId2"/>
              </a:rPr>
              <a:t>http://</a:t>
            </a:r>
            <a:r>
              <a:rPr lang="en-US" sz="2000" dirty="0" smtClean="0">
                <a:solidFill>
                  <a:srgbClr val="FFC000"/>
                </a:solidFill>
                <a:hlinkClick r:id="rId2"/>
              </a:rPr>
              <a:t>compass-style.org/examples</a:t>
            </a:r>
            <a:r>
              <a:rPr lang="en-US" sz="2000" dirty="0" smtClean="0">
                <a:solidFill>
                  <a:srgbClr val="FFC000"/>
                </a:solidFill>
              </a:rPr>
              <a:t>)</a:t>
            </a:r>
            <a:endParaRPr lang="en-US" sz="2600"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err="1" smtClean="0"/>
              <a:t>Mixins</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153</a:t>
            </a:fld>
            <a:endParaRPr lang="pl-PL"/>
          </a:p>
        </p:txBody>
      </p:sp>
      <p:pic>
        <p:nvPicPr>
          <p:cNvPr id="5" name="Obraz 4"/>
          <p:cNvPicPr>
            <a:picLocks noChangeAspect="1"/>
          </p:cNvPicPr>
          <p:nvPr/>
        </p:nvPicPr>
        <p:blipFill>
          <a:blip r:embed="rId3"/>
          <a:stretch>
            <a:fillRect/>
          </a:stretch>
        </p:blipFill>
        <p:spPr>
          <a:xfrm>
            <a:off x="33184" y="2142592"/>
            <a:ext cx="9144000" cy="3214150"/>
          </a:xfrm>
          <a:prstGeom prst="rect">
            <a:avLst/>
          </a:prstGeom>
        </p:spPr>
      </p:pic>
    </p:spTree>
    <p:extLst>
      <p:ext uri="{BB962C8B-B14F-4D97-AF65-F5344CB8AC3E}">
        <p14:creationId xmlns:p14="http://schemas.microsoft.com/office/powerpoint/2010/main" val="2370250087"/>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Compass – </a:t>
            </a:r>
            <a:r>
              <a:rPr lang="en-US" dirty="0">
                <a:solidFill>
                  <a:srgbClr val="FFC000"/>
                </a:solidFill>
              </a:rPr>
              <a:t>examples </a:t>
            </a:r>
            <a:r>
              <a:rPr lang="en-US" sz="2000" dirty="0">
                <a:solidFill>
                  <a:srgbClr val="FFC000"/>
                </a:solidFill>
              </a:rPr>
              <a:t>(</a:t>
            </a:r>
            <a:r>
              <a:rPr lang="en-US" sz="2000" dirty="0">
                <a:solidFill>
                  <a:srgbClr val="FFC000"/>
                </a:solidFill>
                <a:hlinkClick r:id="rId2"/>
              </a:rPr>
              <a:t>http://</a:t>
            </a:r>
            <a:r>
              <a:rPr lang="en-US" sz="2000" dirty="0" smtClean="0">
                <a:solidFill>
                  <a:srgbClr val="FFC000"/>
                </a:solidFill>
                <a:hlinkClick r:id="rId2"/>
              </a:rPr>
              <a:t>compass-style.org/examples</a:t>
            </a:r>
            <a:r>
              <a:rPr lang="en-US" sz="2000" dirty="0" smtClean="0">
                <a:solidFill>
                  <a:srgbClr val="FFC000"/>
                </a:solidFill>
              </a:rPr>
              <a:t>)</a:t>
            </a:r>
            <a:endParaRPr lang="en-US" sz="2600"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err="1" smtClean="0"/>
              <a:t>Mixins</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154</a:t>
            </a:fld>
            <a:endParaRPr lang="pl-PL"/>
          </a:p>
        </p:txBody>
      </p:sp>
      <p:pic>
        <p:nvPicPr>
          <p:cNvPr id="6" name="Obraz 5"/>
          <p:cNvPicPr>
            <a:picLocks noChangeAspect="1"/>
          </p:cNvPicPr>
          <p:nvPr/>
        </p:nvPicPr>
        <p:blipFill>
          <a:blip r:embed="rId3"/>
          <a:stretch>
            <a:fillRect/>
          </a:stretch>
        </p:blipFill>
        <p:spPr>
          <a:xfrm>
            <a:off x="0" y="-1"/>
            <a:ext cx="3563888" cy="6881991"/>
          </a:xfrm>
          <a:prstGeom prst="rect">
            <a:avLst/>
          </a:prstGeom>
        </p:spPr>
      </p:pic>
      <p:pic>
        <p:nvPicPr>
          <p:cNvPr id="7" name="Obraz 6"/>
          <p:cNvPicPr>
            <a:picLocks noChangeAspect="1"/>
          </p:cNvPicPr>
          <p:nvPr/>
        </p:nvPicPr>
        <p:blipFill>
          <a:blip r:embed="rId4"/>
          <a:stretch>
            <a:fillRect/>
          </a:stretch>
        </p:blipFill>
        <p:spPr>
          <a:xfrm>
            <a:off x="6732240" y="1975657"/>
            <a:ext cx="5383616" cy="1852329"/>
          </a:xfrm>
          <a:prstGeom prst="rect">
            <a:avLst/>
          </a:prstGeom>
        </p:spPr>
      </p:pic>
      <p:pic>
        <p:nvPicPr>
          <p:cNvPr id="8" name="Obraz 7"/>
          <p:cNvPicPr>
            <a:picLocks noChangeAspect="1"/>
          </p:cNvPicPr>
          <p:nvPr/>
        </p:nvPicPr>
        <p:blipFill>
          <a:blip r:embed="rId5"/>
          <a:stretch>
            <a:fillRect/>
          </a:stretch>
        </p:blipFill>
        <p:spPr>
          <a:xfrm>
            <a:off x="19568" y="-35546"/>
            <a:ext cx="6931496" cy="5198622"/>
          </a:xfrm>
          <a:prstGeom prst="rect">
            <a:avLst/>
          </a:prstGeom>
        </p:spPr>
      </p:pic>
      <p:pic>
        <p:nvPicPr>
          <p:cNvPr id="9" name="Obraz 8"/>
          <p:cNvPicPr>
            <a:picLocks noChangeAspect="1"/>
          </p:cNvPicPr>
          <p:nvPr/>
        </p:nvPicPr>
        <p:blipFill>
          <a:blip r:embed="rId6"/>
          <a:stretch>
            <a:fillRect/>
          </a:stretch>
        </p:blipFill>
        <p:spPr>
          <a:xfrm>
            <a:off x="3059832" y="5215345"/>
            <a:ext cx="3782938" cy="1614375"/>
          </a:xfrm>
          <a:prstGeom prst="rect">
            <a:avLst/>
          </a:prstGeom>
        </p:spPr>
      </p:pic>
    </p:spTree>
    <p:extLst>
      <p:ext uri="{BB962C8B-B14F-4D97-AF65-F5344CB8AC3E}">
        <p14:creationId xmlns:p14="http://schemas.microsoft.com/office/powerpoint/2010/main" val="3914964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7"/>
                                        </p:tgtEl>
                                      </p:cBhvr>
                                    </p:animEffect>
                                    <p:set>
                                      <p:cBhvr>
                                        <p:cTn id="17" dur="1" fill="hold">
                                          <p:stCondLst>
                                            <p:cond delay="499"/>
                                          </p:stCondLst>
                                        </p:cTn>
                                        <p:tgtEl>
                                          <p:spTgt spid="7"/>
                                        </p:tgtEl>
                                        <p:attrNameLst>
                                          <p:attrName>style.visibility</p:attrName>
                                        </p:attrNameLst>
                                      </p:cBhvr>
                                      <p:to>
                                        <p:strVal val="hidden"/>
                                      </p:to>
                                    </p:set>
                                  </p:childTnLst>
                                </p:cTn>
                              </p:par>
                              <p:par>
                                <p:cTn id="18" presetID="10" presetClass="exit" presetSubtype="0" fill="hold" nodeType="with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Compass </a:t>
            </a:r>
            <a:r>
              <a:rPr lang="en-US" dirty="0" err="1" smtClean="0">
                <a:solidFill>
                  <a:srgbClr val="FFC000"/>
                </a:solidFill>
              </a:rPr>
              <a:t>mixins</a:t>
            </a:r>
            <a:r>
              <a:rPr lang="en-US" dirty="0" smtClean="0">
                <a:solidFill>
                  <a:srgbClr val="FFC000"/>
                </a:solidFill>
              </a:rPr>
              <a:t>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a:t>Zdefiniuj</a:t>
            </a:r>
            <a:r>
              <a:rPr lang="en-US" dirty="0"/>
              <a:t> </a:t>
            </a:r>
            <a:r>
              <a:rPr lang="en-US" dirty="0" err="1"/>
              <a:t>styl</a:t>
            </a:r>
            <a:r>
              <a:rPr lang="en-US" dirty="0"/>
              <a:t> </a:t>
            </a:r>
            <a:r>
              <a:rPr lang="en-US" dirty="0" err="1"/>
              <a:t>dla</a:t>
            </a:r>
            <a:r>
              <a:rPr lang="en-US" dirty="0"/>
              <a:t> </a:t>
            </a:r>
            <a:r>
              <a:rPr lang="en-US" dirty="0" err="1"/>
              <a:t>sekcji</a:t>
            </a:r>
            <a:r>
              <a:rPr lang="en-US" dirty="0"/>
              <a:t> Your Personal </a:t>
            </a:r>
            <a:r>
              <a:rPr lang="en-US" dirty="0" smtClean="0"/>
              <a:t>Information </a:t>
            </a:r>
            <a:r>
              <a:rPr lang="en-US" dirty="0" err="1" smtClean="0"/>
              <a:t>tło</a:t>
            </a:r>
            <a:r>
              <a:rPr lang="en-US" dirty="0" smtClean="0"/>
              <a:t> </a:t>
            </a:r>
            <a:r>
              <a:rPr lang="en-US" dirty="0" err="1" smtClean="0"/>
              <a:t>jako</a:t>
            </a:r>
            <a:r>
              <a:rPr lang="en-US" dirty="0" smtClean="0"/>
              <a:t> gradient </a:t>
            </a:r>
            <a:r>
              <a:rPr lang="en-US" dirty="0" err="1" smtClean="0"/>
              <a:t>oraz</a:t>
            </a:r>
            <a:r>
              <a:rPr lang="en-US" dirty="0" smtClean="0"/>
              <a:t> </a:t>
            </a:r>
            <a:r>
              <a:rPr lang="en-US" dirty="0" err="1" smtClean="0"/>
              <a:t>zaookrąglone</a:t>
            </a:r>
            <a:r>
              <a:rPr lang="en-US" dirty="0" smtClean="0"/>
              <a:t> </a:t>
            </a:r>
            <a:r>
              <a:rPr lang="en-US" dirty="0" err="1" smtClean="0"/>
              <a:t>obramowanie</a:t>
            </a:r>
            <a:r>
              <a:rPr lang="en-US" dirty="0" smtClean="0"/>
              <a:t> </a:t>
            </a:r>
            <a:r>
              <a:rPr lang="en-US" dirty="0" err="1" smtClean="0"/>
              <a:t>stostując</a:t>
            </a:r>
            <a:r>
              <a:rPr lang="en-US" dirty="0" smtClean="0"/>
              <a:t> </a:t>
            </a:r>
            <a:r>
              <a:rPr lang="en-US" dirty="0" err="1" smtClean="0"/>
              <a:t>odpowiednie</a:t>
            </a:r>
            <a:r>
              <a:rPr lang="en-US" dirty="0" smtClean="0"/>
              <a:t> </a:t>
            </a:r>
            <a:r>
              <a:rPr lang="en-US" b="1" dirty="0" err="1" smtClean="0"/>
              <a:t>mixiny</a:t>
            </a:r>
            <a:r>
              <a:rPr lang="en-US" b="1" dirty="0" smtClean="0"/>
              <a:t> Compass</a:t>
            </a:r>
            <a:r>
              <a:rPr lang="en-US" dirty="0" smtClean="0"/>
              <a:t>.</a:t>
            </a:r>
          </a:p>
          <a:p>
            <a:pPr marL="514350" indent="-514350" algn="just">
              <a:buFont typeface="+mj-lt"/>
              <a:buAutoNum type="arabicPeriod"/>
            </a:pPr>
            <a:r>
              <a:rPr lang="en-US" dirty="0" err="1"/>
              <a:t>Zdefiniuj</a:t>
            </a:r>
            <a:r>
              <a:rPr lang="en-US" dirty="0"/>
              <a:t> </a:t>
            </a:r>
            <a:r>
              <a:rPr lang="en-US" dirty="0" err="1"/>
              <a:t>styl</a:t>
            </a:r>
            <a:r>
              <a:rPr lang="en-US" dirty="0"/>
              <a:t> </a:t>
            </a:r>
            <a:r>
              <a:rPr lang="en-US" dirty="0" err="1"/>
              <a:t>dla</a:t>
            </a:r>
            <a:r>
              <a:rPr lang="en-US" dirty="0"/>
              <a:t> </a:t>
            </a:r>
            <a:r>
              <a:rPr lang="en-US" dirty="0" err="1" smtClean="0"/>
              <a:t>tabelek</a:t>
            </a:r>
            <a:r>
              <a:rPr lang="en-US" dirty="0" smtClean="0"/>
              <a:t>, aby </a:t>
            </a:r>
            <a:r>
              <a:rPr lang="en-US" dirty="0" err="1" smtClean="0"/>
              <a:t>miały</a:t>
            </a:r>
            <a:r>
              <a:rPr lang="en-US" dirty="0" smtClean="0"/>
              <a:t> one </a:t>
            </a:r>
            <a:r>
              <a:rPr lang="en-US" dirty="0" err="1" smtClean="0"/>
              <a:t>obramowanie</a:t>
            </a:r>
            <a:r>
              <a:rPr lang="en-US" dirty="0" smtClean="0"/>
              <a:t> </a:t>
            </a:r>
            <a:r>
              <a:rPr lang="en-US" dirty="0" err="1" smtClean="0"/>
              <a:t>wewnętrzne</a:t>
            </a:r>
            <a:r>
              <a:rPr lang="en-US" dirty="0" smtClean="0"/>
              <a:t> </a:t>
            </a:r>
            <a:r>
              <a:rPr lang="en-US" dirty="0" err="1" smtClean="0"/>
              <a:t>i</a:t>
            </a:r>
            <a:r>
              <a:rPr lang="en-US" dirty="0" smtClean="0"/>
              <a:t> </a:t>
            </a:r>
            <a:r>
              <a:rPr lang="en-US" dirty="0" err="1" smtClean="0"/>
              <a:t>zewnętrzne</a:t>
            </a:r>
            <a:r>
              <a:rPr lang="en-US" dirty="0" smtClean="0"/>
              <a:t> </a:t>
            </a:r>
            <a:r>
              <a:rPr lang="en-US" dirty="0" err="1" smtClean="0"/>
              <a:t>stosując</a:t>
            </a:r>
            <a:r>
              <a:rPr lang="en-US" dirty="0" smtClean="0"/>
              <a:t> </a:t>
            </a:r>
            <a:r>
              <a:rPr lang="en-US" dirty="0" err="1"/>
              <a:t>odpowiednie</a:t>
            </a:r>
            <a:r>
              <a:rPr lang="en-US" dirty="0"/>
              <a:t> </a:t>
            </a:r>
            <a:r>
              <a:rPr lang="en-US" b="1" dirty="0" err="1"/>
              <a:t>mixiny</a:t>
            </a:r>
            <a:r>
              <a:rPr lang="en-US" b="1" dirty="0"/>
              <a:t> Compass</a:t>
            </a:r>
            <a:r>
              <a:rPr lang="en-US" dirty="0" smtClean="0"/>
              <a:t>.</a:t>
            </a:r>
            <a:endParaRPr lang="en-US" dirty="0"/>
          </a:p>
          <a:p>
            <a:pPr marL="0" indent="0">
              <a:buNone/>
            </a:pPr>
            <a:endParaRPr lang="en-US" dirty="0" smtClean="0"/>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155</a:t>
            </a:fld>
            <a:endParaRPr lang="pl-PL"/>
          </a:p>
        </p:txBody>
      </p:sp>
    </p:spTree>
    <p:extLst>
      <p:ext uri="{BB962C8B-B14F-4D97-AF65-F5344CB8AC3E}">
        <p14:creationId xmlns:p14="http://schemas.microsoft.com/office/powerpoint/2010/main" val="1098988723"/>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Compass - examples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err="1"/>
              <a:t>Spriting</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156</a:t>
            </a:fld>
            <a:endParaRPr lang="pl-PL"/>
          </a:p>
        </p:txBody>
      </p:sp>
      <p:pic>
        <p:nvPicPr>
          <p:cNvPr id="6" name="Obraz 5"/>
          <p:cNvPicPr>
            <a:picLocks noChangeAspect="1"/>
          </p:cNvPicPr>
          <p:nvPr/>
        </p:nvPicPr>
        <p:blipFill>
          <a:blip r:embed="rId2"/>
          <a:stretch>
            <a:fillRect/>
          </a:stretch>
        </p:blipFill>
        <p:spPr>
          <a:xfrm>
            <a:off x="1094844" y="3232299"/>
            <a:ext cx="3810000" cy="933450"/>
          </a:xfrm>
          <a:prstGeom prst="rect">
            <a:avLst/>
          </a:prstGeom>
        </p:spPr>
      </p:pic>
      <p:pic>
        <p:nvPicPr>
          <p:cNvPr id="7" name="Obraz 6"/>
          <p:cNvPicPr>
            <a:picLocks noChangeAspect="1"/>
          </p:cNvPicPr>
          <p:nvPr/>
        </p:nvPicPr>
        <p:blipFill>
          <a:blip r:embed="rId3"/>
          <a:stretch>
            <a:fillRect/>
          </a:stretch>
        </p:blipFill>
        <p:spPr>
          <a:xfrm>
            <a:off x="1123364" y="4521798"/>
            <a:ext cx="7896896" cy="2348196"/>
          </a:xfrm>
          <a:prstGeom prst="rect">
            <a:avLst/>
          </a:prstGeom>
        </p:spPr>
      </p:pic>
      <p:sp>
        <p:nvSpPr>
          <p:cNvPr id="8" name="pole tekstowe 7"/>
          <p:cNvSpPr txBox="1"/>
          <p:nvPr/>
        </p:nvSpPr>
        <p:spPr>
          <a:xfrm>
            <a:off x="230748" y="3460887"/>
            <a:ext cx="1728192" cy="400110"/>
          </a:xfrm>
          <a:prstGeom prst="rect">
            <a:avLst/>
          </a:prstGeom>
          <a:noFill/>
        </p:spPr>
        <p:txBody>
          <a:bodyPr wrap="square" rtlCol="0">
            <a:spAutoFit/>
          </a:bodyPr>
          <a:lstStyle/>
          <a:p>
            <a:r>
              <a:rPr lang="en-US" sz="2000" b="1" dirty="0" smtClean="0"/>
              <a:t>SCSS</a:t>
            </a:r>
            <a:endParaRPr lang="en-US" sz="2000" b="1" dirty="0"/>
          </a:p>
        </p:txBody>
      </p:sp>
      <p:sp>
        <p:nvSpPr>
          <p:cNvPr id="9" name="pole tekstowe 8"/>
          <p:cNvSpPr txBox="1"/>
          <p:nvPr/>
        </p:nvSpPr>
        <p:spPr>
          <a:xfrm>
            <a:off x="259268" y="5277184"/>
            <a:ext cx="1728192" cy="400110"/>
          </a:xfrm>
          <a:prstGeom prst="rect">
            <a:avLst/>
          </a:prstGeom>
          <a:noFill/>
        </p:spPr>
        <p:txBody>
          <a:bodyPr wrap="square" rtlCol="0">
            <a:spAutoFit/>
          </a:bodyPr>
          <a:lstStyle/>
          <a:p>
            <a:r>
              <a:rPr lang="en-US" sz="2000" b="1" dirty="0" smtClean="0"/>
              <a:t>CSS</a:t>
            </a:r>
            <a:endParaRPr lang="en-US" sz="2000" b="1" dirty="0"/>
          </a:p>
        </p:txBody>
      </p:sp>
      <p:pic>
        <p:nvPicPr>
          <p:cNvPr id="5" name="Obraz 4"/>
          <p:cNvPicPr>
            <a:picLocks noChangeAspect="1"/>
          </p:cNvPicPr>
          <p:nvPr/>
        </p:nvPicPr>
        <p:blipFill>
          <a:blip r:embed="rId4"/>
          <a:stretch>
            <a:fillRect/>
          </a:stretch>
        </p:blipFill>
        <p:spPr>
          <a:xfrm>
            <a:off x="1094844" y="1873431"/>
            <a:ext cx="2914650" cy="1085850"/>
          </a:xfrm>
          <a:prstGeom prst="rect">
            <a:avLst/>
          </a:prstGeom>
        </p:spPr>
      </p:pic>
      <p:sp>
        <p:nvSpPr>
          <p:cNvPr id="10" name="pole tekstowe 9"/>
          <p:cNvSpPr txBox="1"/>
          <p:nvPr/>
        </p:nvSpPr>
        <p:spPr>
          <a:xfrm>
            <a:off x="107504" y="2156019"/>
            <a:ext cx="1728192" cy="400110"/>
          </a:xfrm>
          <a:prstGeom prst="rect">
            <a:avLst/>
          </a:prstGeom>
          <a:noFill/>
        </p:spPr>
        <p:txBody>
          <a:bodyPr wrap="square" rtlCol="0">
            <a:spAutoFit/>
          </a:bodyPr>
          <a:lstStyle/>
          <a:p>
            <a:r>
              <a:rPr lang="en-US" sz="2000" b="1" dirty="0" smtClean="0"/>
              <a:t>Catalog</a:t>
            </a:r>
            <a:endParaRPr lang="en-US" sz="2000" b="1" dirty="0"/>
          </a:p>
        </p:txBody>
      </p:sp>
    </p:spTree>
    <p:extLst>
      <p:ext uri="{BB962C8B-B14F-4D97-AF65-F5344CB8AC3E}">
        <p14:creationId xmlns:p14="http://schemas.microsoft.com/office/powerpoint/2010/main" val="236686681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Compass </a:t>
            </a:r>
            <a:r>
              <a:rPr lang="en-US" dirty="0" err="1" smtClean="0">
                <a:solidFill>
                  <a:srgbClr val="FFC000"/>
                </a:solidFill>
              </a:rPr>
              <a:t>Spriting</a:t>
            </a:r>
            <a:r>
              <a:rPr lang="en-US" dirty="0" smtClean="0">
                <a:solidFill>
                  <a:srgbClr val="FFC000"/>
                </a:solidFill>
              </a:rPr>
              <a:t>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a:t>Zdefiniuj</a:t>
            </a:r>
            <a:r>
              <a:rPr lang="en-US" dirty="0"/>
              <a:t> </a:t>
            </a:r>
            <a:r>
              <a:rPr lang="en-US" dirty="0" err="1" smtClean="0"/>
              <a:t>pasek</a:t>
            </a:r>
            <a:r>
              <a:rPr lang="en-US" dirty="0" smtClean="0"/>
              <a:t> </a:t>
            </a:r>
            <a:r>
              <a:rPr lang="en-US" dirty="0" err="1" smtClean="0"/>
              <a:t>narzędziowy</a:t>
            </a:r>
            <a:r>
              <a:rPr lang="en-US" dirty="0" smtClean="0"/>
              <a:t> z </a:t>
            </a:r>
            <a:r>
              <a:rPr lang="en-US" dirty="0" err="1" smtClean="0"/>
              <a:t>ikonami</a:t>
            </a:r>
            <a:r>
              <a:rPr lang="en-US" dirty="0" smtClean="0"/>
              <a:t> </a:t>
            </a:r>
            <a:r>
              <a:rPr lang="en-US" dirty="0" err="1" smtClean="0"/>
              <a:t>edycji</a:t>
            </a:r>
            <a:r>
              <a:rPr lang="en-US" dirty="0" smtClean="0"/>
              <a:t>, </a:t>
            </a:r>
            <a:r>
              <a:rPr lang="en-US" dirty="0" err="1" smtClean="0"/>
              <a:t>drukowania</a:t>
            </a:r>
            <a:r>
              <a:rPr lang="en-US" dirty="0" smtClean="0"/>
              <a:t> </a:t>
            </a:r>
            <a:r>
              <a:rPr lang="en-US" dirty="0" err="1" smtClean="0"/>
              <a:t>oraz</a:t>
            </a:r>
            <a:r>
              <a:rPr lang="en-US" dirty="0" smtClean="0"/>
              <a:t> </a:t>
            </a:r>
            <a:r>
              <a:rPr lang="en-US" dirty="0" err="1" smtClean="0"/>
              <a:t>zapisania</a:t>
            </a:r>
            <a:r>
              <a:rPr lang="en-US" dirty="0" smtClean="0"/>
              <a:t> </a:t>
            </a:r>
            <a:r>
              <a:rPr lang="en-US" dirty="0" err="1" smtClean="0"/>
              <a:t>poprzez</a:t>
            </a:r>
            <a:r>
              <a:rPr lang="en-US" dirty="0" smtClean="0"/>
              <a:t> </a:t>
            </a:r>
            <a:r>
              <a:rPr lang="en-US" dirty="0" err="1" smtClean="0"/>
              <a:t>mechanizm</a:t>
            </a:r>
            <a:r>
              <a:rPr lang="en-US" dirty="0" smtClean="0"/>
              <a:t> </a:t>
            </a:r>
            <a:r>
              <a:rPr lang="en-US" b="1" dirty="0"/>
              <a:t>C</a:t>
            </a:r>
            <a:r>
              <a:rPr lang="en-US" b="1" dirty="0" smtClean="0"/>
              <a:t>ompass </a:t>
            </a:r>
            <a:r>
              <a:rPr lang="en-US" b="1" dirty="0" err="1" smtClean="0"/>
              <a:t>Spriting</a:t>
            </a:r>
            <a:r>
              <a:rPr lang="en-US" dirty="0" smtClean="0"/>
              <a:t>. </a:t>
            </a:r>
            <a:endParaRPr lang="en-US" dirty="0"/>
          </a:p>
          <a:p>
            <a:pPr marL="0" indent="0">
              <a:buNone/>
            </a:pPr>
            <a:endParaRPr lang="en-US" dirty="0" smtClean="0"/>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157</a:t>
            </a:fld>
            <a:endParaRPr lang="pl-PL"/>
          </a:p>
        </p:txBody>
      </p:sp>
    </p:spTree>
    <p:extLst>
      <p:ext uri="{BB962C8B-B14F-4D97-AF65-F5344CB8AC3E}">
        <p14:creationId xmlns:p14="http://schemas.microsoft.com/office/powerpoint/2010/main" val="149442486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Compass - examples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err="1" smtClean="0"/>
              <a:t>Spriting</a:t>
            </a:r>
            <a:r>
              <a:rPr lang="en-US" b="1" dirty="0" smtClean="0"/>
              <a:t> – </a:t>
            </a:r>
            <a:r>
              <a:rPr lang="en-US" dirty="0" smtClean="0"/>
              <a:t>getting size of sprite</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158</a:t>
            </a:fld>
            <a:endParaRPr lang="pl-PL"/>
          </a:p>
        </p:txBody>
      </p:sp>
      <p:sp>
        <p:nvSpPr>
          <p:cNvPr id="8" name="pole tekstowe 7"/>
          <p:cNvSpPr txBox="1"/>
          <p:nvPr/>
        </p:nvSpPr>
        <p:spPr>
          <a:xfrm>
            <a:off x="323528" y="3284513"/>
            <a:ext cx="1728192" cy="400110"/>
          </a:xfrm>
          <a:prstGeom prst="rect">
            <a:avLst/>
          </a:prstGeom>
          <a:noFill/>
        </p:spPr>
        <p:txBody>
          <a:bodyPr wrap="square" rtlCol="0">
            <a:spAutoFit/>
          </a:bodyPr>
          <a:lstStyle/>
          <a:p>
            <a:r>
              <a:rPr lang="en-US" sz="2000" b="1" dirty="0" smtClean="0"/>
              <a:t>SCSS</a:t>
            </a:r>
            <a:endParaRPr lang="en-US" sz="2000" b="1" dirty="0"/>
          </a:p>
        </p:txBody>
      </p:sp>
      <p:pic>
        <p:nvPicPr>
          <p:cNvPr id="5" name="Obraz 4"/>
          <p:cNvPicPr>
            <a:picLocks noChangeAspect="1"/>
          </p:cNvPicPr>
          <p:nvPr/>
        </p:nvPicPr>
        <p:blipFill>
          <a:blip r:embed="rId2"/>
          <a:stretch>
            <a:fillRect/>
          </a:stretch>
        </p:blipFill>
        <p:spPr>
          <a:xfrm>
            <a:off x="1331640" y="2508286"/>
            <a:ext cx="6480720" cy="2915734"/>
          </a:xfrm>
          <a:prstGeom prst="rect">
            <a:avLst/>
          </a:prstGeom>
        </p:spPr>
      </p:pic>
    </p:spTree>
    <p:extLst>
      <p:ext uri="{BB962C8B-B14F-4D97-AF65-F5344CB8AC3E}">
        <p14:creationId xmlns:p14="http://schemas.microsoft.com/office/powerpoint/2010/main" val="4043162772"/>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a:solidFill>
            <a:schemeClr val="accent6">
              <a:lumMod val="50000"/>
            </a:schemeClr>
          </a:solidFill>
        </p:spPr>
        <p:txBody>
          <a:bodyPr/>
          <a:lstStyle/>
          <a:p>
            <a:pPr marL="0" indent="0" algn="ctr">
              <a:buNone/>
            </a:pPr>
            <a:endParaRPr lang="pl-PL" sz="5400" dirty="0" smtClean="0">
              <a:solidFill>
                <a:schemeClr val="bg1"/>
              </a:solidFill>
            </a:endParaRPr>
          </a:p>
          <a:p>
            <a:pPr marL="0" indent="0" algn="ctr">
              <a:buNone/>
            </a:pPr>
            <a:endParaRPr lang="pl-PL" sz="5400" dirty="0">
              <a:solidFill>
                <a:schemeClr val="bg1"/>
              </a:solidFill>
            </a:endParaRPr>
          </a:p>
          <a:p>
            <a:pPr marL="0" indent="0" algn="ctr">
              <a:buNone/>
            </a:pPr>
            <a:r>
              <a:rPr lang="en-US" sz="5400" dirty="0" smtClean="0">
                <a:solidFill>
                  <a:schemeClr val="bg1"/>
                </a:solidFill>
              </a:rPr>
              <a:t>LESS</a:t>
            </a:r>
            <a:endParaRPr lang="pl-PL" sz="5400" dirty="0">
              <a:solidFill>
                <a:schemeClr val="bg1"/>
              </a:solidFill>
            </a:endParaRPr>
          </a:p>
        </p:txBody>
      </p:sp>
    </p:spTree>
    <p:extLst>
      <p:ext uri="{BB962C8B-B14F-4D97-AF65-F5344CB8AC3E}">
        <p14:creationId xmlns:p14="http://schemas.microsoft.com/office/powerpoint/2010/main" val="179982500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a:solidFill>
            <a:schemeClr val="accent6">
              <a:lumMod val="50000"/>
            </a:schemeClr>
          </a:solidFill>
        </p:spPr>
        <p:txBody>
          <a:bodyPr/>
          <a:lstStyle/>
          <a:p>
            <a:pPr marL="0" indent="0" algn="ctr">
              <a:buNone/>
            </a:pPr>
            <a:endParaRPr lang="pl-PL" sz="5400" dirty="0" smtClean="0">
              <a:solidFill>
                <a:schemeClr val="bg1"/>
              </a:solidFill>
            </a:endParaRPr>
          </a:p>
          <a:p>
            <a:pPr marL="0" indent="0" algn="ctr">
              <a:buNone/>
            </a:pPr>
            <a:endParaRPr lang="pl-PL" sz="5400" dirty="0">
              <a:solidFill>
                <a:schemeClr val="bg1"/>
              </a:solidFill>
            </a:endParaRPr>
          </a:p>
          <a:p>
            <a:pPr marL="0" indent="0" algn="ctr">
              <a:buNone/>
            </a:pPr>
            <a:r>
              <a:rPr lang="en-US" sz="5400" dirty="0" smtClean="0">
                <a:solidFill>
                  <a:schemeClr val="bg1"/>
                </a:solidFill>
              </a:rPr>
              <a:t>SASS</a:t>
            </a:r>
            <a:endParaRPr lang="pl-PL" sz="5400" dirty="0">
              <a:solidFill>
                <a:schemeClr val="bg1"/>
              </a:solidFill>
            </a:endParaRPr>
          </a:p>
        </p:txBody>
      </p:sp>
    </p:spTree>
    <p:extLst>
      <p:ext uri="{BB962C8B-B14F-4D97-AF65-F5344CB8AC3E}">
        <p14:creationId xmlns:p14="http://schemas.microsoft.com/office/powerpoint/2010/main" val="221241354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Overview</a:t>
            </a:r>
            <a:endParaRPr lang="en-US" dirty="0">
              <a:solidFill>
                <a:srgbClr val="FFC000"/>
              </a:solidFill>
            </a:endParaRPr>
          </a:p>
        </p:txBody>
      </p:sp>
      <p:sp>
        <p:nvSpPr>
          <p:cNvPr id="3" name="Symbol zastępczy zawartości 2"/>
          <p:cNvSpPr>
            <a:spLocks noGrp="1"/>
          </p:cNvSpPr>
          <p:nvPr>
            <p:ph idx="1"/>
          </p:nvPr>
        </p:nvSpPr>
        <p:spPr/>
        <p:txBody>
          <a:bodyPr>
            <a:normAutofit fontScale="92500" lnSpcReduction="10000"/>
          </a:bodyPr>
          <a:lstStyle/>
          <a:p>
            <a:r>
              <a:rPr lang="en-US" dirty="0">
                <a:solidFill>
                  <a:srgbClr val="808080"/>
                </a:solidFill>
                <a:latin typeface="Economica"/>
                <a:cs typeface="Economica"/>
                <a:hlinkClick r:id="rId2"/>
              </a:rPr>
              <a:t>http://</a:t>
            </a:r>
            <a:r>
              <a:rPr lang="en-US" dirty="0" smtClean="0">
                <a:solidFill>
                  <a:srgbClr val="808080"/>
                </a:solidFill>
                <a:latin typeface="Economica"/>
                <a:cs typeface="Economica"/>
                <a:hlinkClick r:id="rId2"/>
              </a:rPr>
              <a:t>lesscss.org</a:t>
            </a:r>
            <a:r>
              <a:rPr lang="en-US" dirty="0" smtClean="0">
                <a:solidFill>
                  <a:srgbClr val="808080"/>
                </a:solidFill>
                <a:latin typeface="Economica"/>
                <a:cs typeface="Economica"/>
              </a:rPr>
              <a:t> </a:t>
            </a:r>
            <a:endParaRPr lang="en-US" dirty="0">
              <a:solidFill>
                <a:srgbClr val="808080"/>
              </a:solidFill>
              <a:latin typeface="Economica"/>
              <a:cs typeface="Economica"/>
            </a:endParaRPr>
          </a:p>
          <a:p>
            <a:r>
              <a:rPr lang="en-US" dirty="0" smtClean="0"/>
              <a:t>Inspired </a:t>
            </a:r>
            <a:r>
              <a:rPr lang="en-US" dirty="0"/>
              <a:t>by SASS</a:t>
            </a:r>
          </a:p>
          <a:p>
            <a:r>
              <a:rPr lang="en-US" dirty="0"/>
              <a:t>Developed by Alexis </a:t>
            </a:r>
            <a:r>
              <a:rPr lang="en-US" dirty="0" err="1"/>
              <a:t>Sellier</a:t>
            </a:r>
            <a:r>
              <a:rPr lang="en-US" dirty="0"/>
              <a:t> in 2009</a:t>
            </a:r>
          </a:p>
          <a:p>
            <a:r>
              <a:rPr lang="en-US" dirty="0"/>
              <a:t>Originally in Ruby on Rails, replaced by JavaScript</a:t>
            </a:r>
          </a:p>
          <a:p>
            <a:r>
              <a:rPr lang="en-US" dirty="0"/>
              <a:t>Open source on GitHub</a:t>
            </a:r>
          </a:p>
          <a:p>
            <a:r>
              <a:rPr lang="en-US" dirty="0"/>
              <a:t>Uses </a:t>
            </a:r>
            <a:r>
              <a:rPr lang="en-US" dirty="0" err="1"/>
              <a:t>stylesheet.LESS</a:t>
            </a:r>
            <a:r>
              <a:rPr lang="en-US" dirty="0"/>
              <a:t> </a:t>
            </a:r>
            <a:r>
              <a:rPr lang="en-US" dirty="0" smtClean="0"/>
              <a:t>extension</a:t>
            </a:r>
          </a:p>
          <a:p>
            <a:r>
              <a:rPr lang="en-US" dirty="0"/>
              <a:t>First version of was written in Ruby but </a:t>
            </a:r>
            <a:r>
              <a:rPr lang="en-US" dirty="0" smtClean="0"/>
              <a:t>this was </a:t>
            </a:r>
            <a:r>
              <a:rPr lang="en-US" dirty="0"/>
              <a:t>replaced by a JavaScript </a:t>
            </a:r>
            <a:r>
              <a:rPr lang="en-US" dirty="0" smtClean="0"/>
              <a:t>version.</a:t>
            </a:r>
          </a:p>
          <a:p>
            <a:r>
              <a:rPr lang="en-US" dirty="0" smtClean="0"/>
              <a:t>JavaScript </a:t>
            </a:r>
            <a:r>
              <a:rPr lang="en-US" dirty="0"/>
              <a:t>compiles LESS code into regular CSS on the fly</a:t>
            </a:r>
          </a:p>
          <a:p>
            <a:pPr lvl="0"/>
            <a:r>
              <a:rPr lang="en-US" dirty="0"/>
              <a:t>V</a:t>
            </a:r>
            <a:r>
              <a:rPr lang="en-US" dirty="0" smtClean="0"/>
              <a:t>ariables</a:t>
            </a:r>
            <a:r>
              <a:rPr lang="en-US" dirty="0"/>
              <a:t>, mix ins, operations and nested rules</a:t>
            </a:r>
          </a:p>
          <a:p>
            <a:pPr lvl="0"/>
            <a:r>
              <a:rPr lang="en-US" dirty="0"/>
              <a:t>Nice debug </a:t>
            </a:r>
            <a:r>
              <a:rPr lang="en-US" dirty="0" smtClean="0"/>
              <a:t>feature</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160</a:t>
            </a:fld>
            <a:endParaRPr lang="pl-PL"/>
          </a:p>
        </p:txBody>
      </p:sp>
    </p:spTree>
    <p:extLst>
      <p:ext uri="{BB962C8B-B14F-4D97-AF65-F5344CB8AC3E}">
        <p14:creationId xmlns:p14="http://schemas.microsoft.com/office/powerpoint/2010/main" val="135185199"/>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a:t>
            </a:r>
            <a:r>
              <a:rPr lang="en-US" dirty="0">
                <a:solidFill>
                  <a:srgbClr val="FFC000"/>
                </a:solidFill>
              </a:rPr>
              <a:t> Libraries</a:t>
            </a:r>
          </a:p>
        </p:txBody>
      </p:sp>
      <p:sp>
        <p:nvSpPr>
          <p:cNvPr id="3" name="Symbol zastępczy zawartości 2"/>
          <p:cNvSpPr>
            <a:spLocks noGrp="1"/>
          </p:cNvSpPr>
          <p:nvPr>
            <p:ph idx="1"/>
          </p:nvPr>
        </p:nvSpPr>
        <p:spPr/>
        <p:txBody>
          <a:bodyPr>
            <a:normAutofit/>
          </a:bodyPr>
          <a:lstStyle/>
          <a:p>
            <a:r>
              <a:rPr lang="en-US" altLang="en-US" u="sng" dirty="0" smtClean="0">
                <a:solidFill>
                  <a:srgbClr val="0000FF"/>
                </a:solidFill>
                <a:hlinkClick r:id="rId2"/>
              </a:rPr>
              <a:t>LESSHAT</a:t>
            </a:r>
            <a:endParaRPr lang="en-US" altLang="en-US" dirty="0"/>
          </a:p>
          <a:p>
            <a:r>
              <a:rPr lang="en-US" altLang="en-US" u="sng" dirty="0">
                <a:solidFill>
                  <a:srgbClr val="0000FF"/>
                </a:solidFill>
                <a:hlinkClick r:id="rId3"/>
              </a:rPr>
              <a:t>Lots of Love for LESS</a:t>
            </a:r>
            <a:endParaRPr lang="en-US" altLang="en-US" dirty="0"/>
          </a:p>
          <a:p>
            <a:r>
              <a:rPr lang="en-US" altLang="en-US" u="sng" dirty="0">
                <a:solidFill>
                  <a:srgbClr val="0000FF"/>
                </a:solidFill>
                <a:hlinkClick r:id="rId4"/>
              </a:rPr>
              <a:t>LESS Elements</a:t>
            </a:r>
            <a:endParaRPr lang="en-US" altLang="en-US" dirty="0"/>
          </a:p>
          <a:p>
            <a:pPr marL="0" indent="0">
              <a:buNone/>
            </a:pP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161</a:t>
            </a:fld>
            <a:endParaRPr lang="pl-PL"/>
          </a:p>
        </p:txBody>
      </p:sp>
    </p:spTree>
    <p:extLst>
      <p:ext uri="{BB962C8B-B14F-4D97-AF65-F5344CB8AC3E}">
        <p14:creationId xmlns:p14="http://schemas.microsoft.com/office/powerpoint/2010/main" val="406422245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Installation </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dirty="0">
                <a:hlinkClick r:id="rId2"/>
              </a:rPr>
              <a:t>NPM Node.JS </a:t>
            </a:r>
            <a:r>
              <a:rPr lang="en-US" dirty="0"/>
              <a:t>- </a:t>
            </a:r>
            <a:r>
              <a:rPr lang="en-US" dirty="0" err="1"/>
              <a:t>npm</a:t>
            </a:r>
            <a:r>
              <a:rPr lang="en-US" dirty="0"/>
              <a:t> install -g less</a:t>
            </a:r>
          </a:p>
          <a:p>
            <a:r>
              <a:rPr lang="en-US" dirty="0" err="1" smtClean="0"/>
              <a:t>WinLess</a:t>
            </a:r>
            <a:r>
              <a:rPr lang="en-US" dirty="0" smtClean="0"/>
              <a:t> - </a:t>
            </a:r>
            <a:r>
              <a:rPr lang="en-US" dirty="0"/>
              <a:t>a </a:t>
            </a:r>
            <a:r>
              <a:rPr lang="en-US" dirty="0" smtClean="0"/>
              <a:t>simple windows </a:t>
            </a:r>
            <a:r>
              <a:rPr lang="en-US" dirty="0"/>
              <a:t>installation and allows </a:t>
            </a:r>
            <a:r>
              <a:rPr lang="en-US" dirty="0" smtClean="0"/>
              <a:t>to </a:t>
            </a:r>
            <a:r>
              <a:rPr lang="en-US" dirty="0"/>
              <a:t>easily compile your less files into CSS. </a:t>
            </a:r>
            <a:endParaRPr lang="en-US" dirty="0" smtClean="0"/>
          </a:p>
          <a:p>
            <a:r>
              <a:rPr lang="en-US" dirty="0" smtClean="0">
                <a:hlinkClick r:id="rId3"/>
              </a:rPr>
              <a:t>Homebrew</a:t>
            </a:r>
            <a:r>
              <a:rPr lang="en-US" dirty="0"/>
              <a:t> </a:t>
            </a:r>
            <a:r>
              <a:rPr lang="en-US" dirty="0" smtClean="0"/>
              <a:t>– for </a:t>
            </a:r>
            <a:r>
              <a:rPr lang="en-US" dirty="0" err="1" smtClean="0"/>
              <a:t>macOS</a:t>
            </a:r>
            <a:r>
              <a:rPr lang="en-US" dirty="0" smtClean="0"/>
              <a:t>.</a:t>
            </a: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162</a:t>
            </a:fld>
            <a:endParaRPr lang="pl-PL"/>
          </a:p>
        </p:txBody>
      </p:sp>
    </p:spTree>
    <p:extLst>
      <p:ext uri="{BB962C8B-B14F-4D97-AF65-F5344CB8AC3E}">
        <p14:creationId xmlns:p14="http://schemas.microsoft.com/office/powerpoint/2010/main" val="354059927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Compilation</a:t>
            </a:r>
            <a:endParaRPr lang="en-US" dirty="0">
              <a:solidFill>
                <a:srgbClr val="FFC000"/>
              </a:solidFill>
            </a:endParaRPr>
          </a:p>
        </p:txBody>
      </p:sp>
      <p:sp>
        <p:nvSpPr>
          <p:cNvPr id="3" name="Symbol zastępczy zawartości 2"/>
          <p:cNvSpPr>
            <a:spLocks noGrp="1"/>
          </p:cNvSpPr>
          <p:nvPr>
            <p:ph idx="1"/>
          </p:nvPr>
        </p:nvSpPr>
        <p:spPr/>
        <p:txBody>
          <a:bodyPr>
            <a:normAutofit lnSpcReduction="10000"/>
          </a:bodyPr>
          <a:lstStyle/>
          <a:p>
            <a:r>
              <a:rPr lang="en-US" dirty="0" smtClean="0"/>
              <a:t>In </a:t>
            </a:r>
            <a:r>
              <a:rPr lang="en-US" dirty="0"/>
              <a:t>Node.js projects</a:t>
            </a:r>
          </a:p>
          <a:p>
            <a:r>
              <a:rPr lang="en-US" dirty="0"/>
              <a:t>Using a file watcher to compile on file change</a:t>
            </a:r>
          </a:p>
          <a:p>
            <a:r>
              <a:rPr lang="en-US" dirty="0"/>
              <a:t>Compiling on page load with the </a:t>
            </a:r>
            <a:r>
              <a:rPr lang="en-US" dirty="0" err="1"/>
              <a:t>rel</a:t>
            </a:r>
            <a:r>
              <a:rPr lang="en-US" dirty="0"/>
              <a:t>="stylesheet" and type="text/less“ or inline Use inline </a:t>
            </a:r>
            <a:r>
              <a:rPr lang="en-US" dirty="0" smtClean="0"/>
              <a:t>&lt;</a:t>
            </a:r>
            <a:r>
              <a:rPr lang="en-US" dirty="0"/>
              <a:t>style type="text/less</a:t>
            </a:r>
            <a:r>
              <a:rPr lang="en-US" dirty="0" smtClean="0"/>
              <a:t>"&gt;</a:t>
            </a:r>
          </a:p>
          <a:p>
            <a:r>
              <a:rPr lang="en-US" dirty="0" smtClean="0"/>
              <a:t>Most </a:t>
            </a:r>
            <a:r>
              <a:rPr lang="en-US" dirty="0"/>
              <a:t>good IDE's have a built in LESS compiler, or a plugin </a:t>
            </a:r>
            <a:r>
              <a:rPr lang="en-US" dirty="0" smtClean="0"/>
              <a:t>available</a:t>
            </a:r>
            <a:endParaRPr lang="en-US" dirty="0"/>
          </a:p>
          <a:p>
            <a:r>
              <a:rPr lang="en-US" dirty="0" smtClean="0"/>
              <a:t>Command </a:t>
            </a:r>
            <a:r>
              <a:rPr lang="en-US" dirty="0"/>
              <a:t>Line Compilation</a:t>
            </a:r>
          </a:p>
          <a:p>
            <a:r>
              <a:rPr lang="en-US" dirty="0"/>
              <a:t>Browser Plugins</a:t>
            </a:r>
          </a:p>
          <a:p>
            <a:r>
              <a:rPr lang="en-US" dirty="0"/>
              <a:t>Using online compilers</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163</a:t>
            </a:fld>
            <a:endParaRPr lang="pl-PL"/>
          </a:p>
        </p:txBody>
      </p:sp>
    </p:spTree>
    <p:extLst>
      <p:ext uri="{BB962C8B-B14F-4D97-AF65-F5344CB8AC3E}">
        <p14:creationId xmlns:p14="http://schemas.microsoft.com/office/powerpoint/2010/main" val="47149796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Compilation</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b="1" dirty="0"/>
              <a:t>Precompile - </a:t>
            </a:r>
            <a:r>
              <a:rPr lang="en-US" dirty="0"/>
              <a:t>Compile LESS to CSS3, so only the single CSS file is loaded by your web </a:t>
            </a:r>
            <a:r>
              <a:rPr lang="en-US" dirty="0" smtClean="0"/>
              <a:t>application. This </a:t>
            </a:r>
            <a:r>
              <a:rPr lang="en-US" dirty="0"/>
              <a:t>should be used for </a:t>
            </a:r>
            <a:r>
              <a:rPr lang="en-US" dirty="0" smtClean="0"/>
              <a:t>production.</a:t>
            </a:r>
          </a:p>
          <a:p>
            <a:pPr marL="0" indent="0">
              <a:buNone/>
            </a:pPr>
            <a:endParaRPr lang="en-US" dirty="0" smtClean="0"/>
          </a:p>
          <a:p>
            <a:pPr marL="0" indent="0">
              <a:buNone/>
            </a:pPr>
            <a:endParaRPr lang="en-US" sz="1100" dirty="0"/>
          </a:p>
          <a:p>
            <a:r>
              <a:rPr lang="en-US" b="1" dirty="0" smtClean="0"/>
              <a:t>Post-compile - </a:t>
            </a:r>
            <a:r>
              <a:rPr lang="en-US" dirty="0" smtClean="0"/>
              <a:t>You can use a less.js file, and include your less files in your HTML. This should NOT be used in production.</a:t>
            </a:r>
          </a:p>
          <a:p>
            <a:endParaRPr lang="en-US" b="1" dirty="0" smtClean="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164</a:t>
            </a:fld>
            <a:endParaRPr lang="pl-PL"/>
          </a:p>
        </p:txBody>
      </p:sp>
      <p:pic>
        <p:nvPicPr>
          <p:cNvPr id="5" name="Obraz 4"/>
          <p:cNvPicPr>
            <a:picLocks noChangeAspect="1"/>
          </p:cNvPicPr>
          <p:nvPr/>
        </p:nvPicPr>
        <p:blipFill>
          <a:blip r:embed="rId2"/>
          <a:stretch>
            <a:fillRect/>
          </a:stretch>
        </p:blipFill>
        <p:spPr>
          <a:xfrm>
            <a:off x="2109787" y="2636912"/>
            <a:ext cx="4924425" cy="523875"/>
          </a:xfrm>
          <a:prstGeom prst="rect">
            <a:avLst/>
          </a:prstGeom>
        </p:spPr>
      </p:pic>
    </p:spTree>
    <p:extLst>
      <p:ext uri="{BB962C8B-B14F-4D97-AF65-F5344CB8AC3E}">
        <p14:creationId xmlns:p14="http://schemas.microsoft.com/office/powerpoint/2010/main" val="394119125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xfrm>
            <a:off x="461375" y="984250"/>
            <a:ext cx="7618413" cy="622300"/>
          </a:xfrm>
        </p:spPr>
        <p:txBody>
          <a:bodyPr lIns="0" tIns="0" rIns="0" bIns="0">
            <a:normAutofit fontScale="85000" lnSpcReduction="10000"/>
          </a:bodyPr>
          <a:lstStyle/>
          <a:p>
            <a:pPr marL="252413" indent="-252413" defTabSz="885825">
              <a:spcBef>
                <a:spcPts val="400"/>
              </a:spcBef>
            </a:pPr>
            <a:r>
              <a:rPr lang="en-US" sz="2400" b="1" dirty="0"/>
              <a:t>Post-compile </a:t>
            </a:r>
            <a:r>
              <a:rPr lang="en-US" sz="2400" b="1" dirty="0" smtClean="0"/>
              <a:t> - </a:t>
            </a:r>
            <a:r>
              <a:rPr lang="en-US" sz="2400" i="1" dirty="0" smtClean="0"/>
              <a:t>i</a:t>
            </a:r>
            <a:r>
              <a:rPr lang="en-US" altLang="en-US" sz="2300" i="1" dirty="0" smtClean="0"/>
              <a:t>n-browser</a:t>
            </a:r>
            <a:r>
              <a:rPr lang="en-US" altLang="en-US" sz="2300" dirty="0" smtClean="0"/>
              <a:t> - </a:t>
            </a:r>
            <a:r>
              <a:rPr lang="en-US" sz="2400" dirty="0"/>
              <a:t>You can use a less.js file, and include your less files in your HTML. This should NOT be used in production.</a:t>
            </a:r>
            <a:endParaRPr lang="en-US" altLang="en-US" sz="1800" dirty="0">
              <a:solidFill>
                <a:srgbClr val="000000"/>
              </a:solidFill>
            </a:endParaRPr>
          </a:p>
        </p:txBody>
      </p:sp>
      <p:sp>
        <p:nvSpPr>
          <p:cNvPr id="23555" name="Rectangle 3"/>
          <p:cNvSpPr>
            <a:spLocks/>
          </p:cNvSpPr>
          <p:nvPr/>
        </p:nvSpPr>
        <p:spPr bwMode="auto">
          <a:xfrm>
            <a:off x="611560" y="1718355"/>
            <a:ext cx="7687104" cy="286232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45720" rIns="45720">
            <a:spAutoFit/>
          </a:bodyPr>
          <a:lstStyle/>
          <a:p>
            <a:r>
              <a:rPr lang="en-US" altLang="en-US" dirty="0" smtClean="0"/>
              <a:t>&lt;</a:t>
            </a:r>
            <a:r>
              <a:rPr lang="en-US" altLang="en-US" dirty="0"/>
              <a:t>head&gt;</a:t>
            </a:r>
          </a:p>
          <a:p>
            <a:r>
              <a:rPr lang="en-US" altLang="en-US" dirty="0"/>
              <a:t>	&lt;meta charset="UTF-8"&gt;</a:t>
            </a:r>
          </a:p>
          <a:p>
            <a:r>
              <a:rPr lang="en-US" altLang="en-US" dirty="0"/>
              <a:t>	</a:t>
            </a:r>
            <a:r>
              <a:rPr lang="en-US" altLang="en-US" b="1" dirty="0"/>
              <a:t>&lt;style type="text/less"&gt;</a:t>
            </a:r>
          </a:p>
          <a:p>
            <a:r>
              <a:rPr lang="en-US" altLang="en-US" b="1" dirty="0"/>
              <a:t>		@h1color: red;</a:t>
            </a:r>
          </a:p>
          <a:p>
            <a:r>
              <a:rPr lang="en-US" altLang="en-US" b="1" dirty="0"/>
              <a:t>		body &gt; h1 { color: @h1color; }</a:t>
            </a:r>
          </a:p>
          <a:p>
            <a:r>
              <a:rPr lang="en-US" altLang="en-US" b="1" dirty="0"/>
              <a:t>	&lt;/style&gt;</a:t>
            </a:r>
          </a:p>
          <a:p>
            <a:r>
              <a:rPr lang="en-US" altLang="en-US" dirty="0"/>
              <a:t>	</a:t>
            </a:r>
            <a:r>
              <a:rPr lang="en-US" altLang="en-US" b="1" dirty="0"/>
              <a:t>&lt;script type="text/</a:t>
            </a:r>
            <a:r>
              <a:rPr lang="en-US" altLang="en-US" b="1" dirty="0" err="1"/>
              <a:t>javascript</a:t>
            </a:r>
            <a:r>
              <a:rPr lang="en-US" altLang="en-US" b="1" dirty="0"/>
              <a:t>"</a:t>
            </a:r>
          </a:p>
          <a:p>
            <a:r>
              <a:rPr lang="en-US" altLang="en-US" b="1" dirty="0"/>
              <a:t>	</a:t>
            </a:r>
            <a:r>
              <a:rPr lang="en-US" altLang="en-US" b="1" dirty="0" err="1"/>
              <a:t>src</a:t>
            </a:r>
            <a:r>
              <a:rPr lang="en-US" altLang="en-US" b="1" dirty="0"/>
              <a:t>=“https://cdnjs.cloudflare.com/</a:t>
            </a:r>
            <a:r>
              <a:rPr lang="en-US" altLang="en-US" b="1" dirty="0" err="1"/>
              <a:t>ajax</a:t>
            </a:r>
            <a:r>
              <a:rPr lang="en-US" altLang="en-US" b="1" dirty="0"/>
              <a:t>/libs/less.js/1.7.4/less.min.js"&gt;</a:t>
            </a:r>
          </a:p>
          <a:p>
            <a:r>
              <a:rPr lang="en-US" altLang="en-US" b="1" dirty="0"/>
              <a:t>	&lt;/script&gt;</a:t>
            </a:r>
          </a:p>
          <a:p>
            <a:r>
              <a:rPr lang="en-US" altLang="en-US" dirty="0"/>
              <a:t>&lt;/head</a:t>
            </a:r>
            <a:r>
              <a:rPr lang="en-US" altLang="en-US" dirty="0" smtClean="0"/>
              <a:t>&gt;</a:t>
            </a:r>
            <a:endParaRPr lang="en-US" altLang="en-US" dirty="0"/>
          </a:p>
        </p:txBody>
      </p:sp>
      <p:sp>
        <p:nvSpPr>
          <p:cNvPr id="5" name="Tytuł 1"/>
          <p:cNvSpPr txBox="1">
            <a:spLocks/>
          </p:cNvSpPr>
          <p:nvPr/>
        </p:nvSpPr>
        <p:spPr>
          <a:xfrm>
            <a:off x="534194" y="282240"/>
            <a:ext cx="8229600" cy="5715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cap="small" baseline="0">
                <a:solidFill>
                  <a:schemeClr val="tx1"/>
                </a:solidFill>
                <a:latin typeface="+mj-lt"/>
                <a:ea typeface="+mj-ea"/>
                <a:cs typeface="+mj-cs"/>
              </a:defRPr>
            </a:lvl1pPr>
          </a:lstStyle>
          <a:p>
            <a:r>
              <a:rPr lang="en-US" dirty="0" smtClean="0">
                <a:solidFill>
                  <a:srgbClr val="FFC000"/>
                </a:solidFill>
              </a:rPr>
              <a:t>Compilation</a:t>
            </a:r>
            <a:endParaRPr lang="en-US" dirty="0">
              <a:solidFill>
                <a:srgbClr val="FFC000"/>
              </a:solidFill>
            </a:endParaRPr>
          </a:p>
        </p:txBody>
      </p:sp>
      <p:pic>
        <p:nvPicPr>
          <p:cNvPr id="7" name="Obraz 6"/>
          <p:cNvPicPr>
            <a:picLocks noChangeAspect="1"/>
          </p:cNvPicPr>
          <p:nvPr/>
        </p:nvPicPr>
        <p:blipFill>
          <a:blip r:embed="rId2"/>
          <a:stretch>
            <a:fillRect/>
          </a:stretch>
        </p:blipFill>
        <p:spPr>
          <a:xfrm>
            <a:off x="-1" y="4722366"/>
            <a:ext cx="9144000" cy="1924323"/>
          </a:xfrm>
          <a:prstGeom prst="rect">
            <a:avLst/>
          </a:prstGeom>
        </p:spPr>
      </p:pic>
    </p:spTree>
    <p:extLst>
      <p:ext uri="{BB962C8B-B14F-4D97-AF65-F5344CB8AC3E}">
        <p14:creationId xmlns:p14="http://schemas.microsoft.com/office/powerpoint/2010/main" val="1429834586"/>
      </p:ext>
    </p:extLst>
  </p:cSld>
  <p:clrMapOvr>
    <a:masterClrMapping/>
  </p:clrMapOvr>
  <p:transition spd="med"/>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body" idx="1"/>
          </p:nvPr>
        </p:nvSpPr>
        <p:spPr>
          <a:xfrm>
            <a:off x="461375" y="984250"/>
            <a:ext cx="7618413" cy="622300"/>
          </a:xfrm>
        </p:spPr>
        <p:txBody>
          <a:bodyPr lIns="0" tIns="0" rIns="0" bIns="0">
            <a:noAutofit/>
          </a:bodyPr>
          <a:lstStyle/>
          <a:p>
            <a:pPr marL="252413" indent="-252413" defTabSz="885825">
              <a:spcBef>
                <a:spcPts val="400"/>
              </a:spcBef>
            </a:pPr>
            <a:r>
              <a:rPr lang="en-US" sz="2400" dirty="0"/>
              <a:t>For production use, it is best to minimize and compress your CSS code. </a:t>
            </a:r>
            <a:endParaRPr lang="en-US" sz="2400" dirty="0" smtClean="0"/>
          </a:p>
          <a:p>
            <a:pPr marL="252413" indent="-252413" defTabSz="885825">
              <a:spcBef>
                <a:spcPts val="400"/>
              </a:spcBef>
            </a:pPr>
            <a:r>
              <a:rPr lang="en-US" sz="2400" dirty="0" smtClean="0"/>
              <a:t>This </a:t>
            </a:r>
            <a:r>
              <a:rPr lang="en-US" sz="2400" dirty="0"/>
              <a:t>makes your code lightweight, and therefore, your web site will be faster. </a:t>
            </a:r>
            <a:endParaRPr lang="en-US" altLang="en-US" sz="1800" dirty="0">
              <a:solidFill>
                <a:srgbClr val="000000"/>
              </a:solidFill>
            </a:endParaRPr>
          </a:p>
        </p:txBody>
      </p:sp>
      <p:sp>
        <p:nvSpPr>
          <p:cNvPr id="5" name="Tytuł 1"/>
          <p:cNvSpPr txBox="1">
            <a:spLocks/>
          </p:cNvSpPr>
          <p:nvPr/>
        </p:nvSpPr>
        <p:spPr>
          <a:xfrm>
            <a:off x="534194" y="282240"/>
            <a:ext cx="8229600" cy="5715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cap="small" baseline="0">
                <a:solidFill>
                  <a:schemeClr val="tx1"/>
                </a:solidFill>
                <a:latin typeface="+mj-lt"/>
                <a:ea typeface="+mj-ea"/>
                <a:cs typeface="+mj-cs"/>
              </a:defRPr>
            </a:lvl1pPr>
          </a:lstStyle>
          <a:p>
            <a:r>
              <a:rPr lang="en-US" dirty="0" err="1">
                <a:solidFill>
                  <a:srgbClr val="FFC000"/>
                </a:solidFill>
              </a:rPr>
              <a:t>Minification</a:t>
            </a:r>
            <a:r>
              <a:rPr lang="en-US" dirty="0">
                <a:solidFill>
                  <a:srgbClr val="FFC000"/>
                </a:solidFill>
              </a:rPr>
              <a:t> and </a:t>
            </a:r>
            <a:r>
              <a:rPr lang="en-US" dirty="0" smtClean="0">
                <a:solidFill>
                  <a:srgbClr val="FFC000"/>
                </a:solidFill>
              </a:rPr>
              <a:t>compression</a:t>
            </a:r>
            <a:endParaRPr lang="en-US" dirty="0">
              <a:solidFill>
                <a:srgbClr val="FFC000"/>
              </a:solidFill>
            </a:endParaRPr>
          </a:p>
        </p:txBody>
      </p:sp>
      <p:pic>
        <p:nvPicPr>
          <p:cNvPr id="2" name="Obraz 1"/>
          <p:cNvPicPr>
            <a:picLocks noChangeAspect="1"/>
          </p:cNvPicPr>
          <p:nvPr/>
        </p:nvPicPr>
        <p:blipFill>
          <a:blip r:embed="rId2"/>
          <a:stretch>
            <a:fillRect/>
          </a:stretch>
        </p:blipFill>
        <p:spPr>
          <a:xfrm>
            <a:off x="10369" y="3068960"/>
            <a:ext cx="9098135" cy="986210"/>
          </a:xfrm>
          <a:prstGeom prst="rect">
            <a:avLst/>
          </a:prstGeom>
        </p:spPr>
      </p:pic>
    </p:spTree>
    <p:extLst>
      <p:ext uri="{BB962C8B-B14F-4D97-AF65-F5344CB8AC3E}">
        <p14:creationId xmlns:p14="http://schemas.microsoft.com/office/powerpoint/2010/main" val="647328178"/>
      </p:ext>
    </p:extLst>
  </p:cSld>
  <p:clrMapOvr>
    <a:masterClrMapping/>
  </p:clrMapOvr>
  <p:transition spd="med"/>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ytuł 1"/>
          <p:cNvSpPr txBox="1">
            <a:spLocks/>
          </p:cNvSpPr>
          <p:nvPr/>
        </p:nvSpPr>
        <p:spPr>
          <a:xfrm>
            <a:off x="534194" y="282240"/>
            <a:ext cx="8229600" cy="571504"/>
          </a:xfrm>
          <a:prstGeom prst="rect">
            <a:avLst/>
          </a:prstGeom>
        </p:spPr>
        <p:txBody>
          <a:bodyPr vert="horz" lIns="91440" tIns="45720" rIns="91440" bIns="45720" rtlCol="0" anchor="ctr">
            <a:noAutofit/>
          </a:bodyPr>
          <a:lstStyle>
            <a:lvl1pPr algn="l" defTabSz="914400" rtl="0" eaLnBrk="1" latinLnBrk="0" hangingPunct="1">
              <a:spcBef>
                <a:spcPct val="0"/>
              </a:spcBef>
              <a:buNone/>
              <a:defRPr sz="3600" b="1" kern="1200" cap="small" baseline="0">
                <a:solidFill>
                  <a:schemeClr val="tx1"/>
                </a:solidFill>
                <a:latin typeface="+mj-lt"/>
                <a:ea typeface="+mj-ea"/>
                <a:cs typeface="+mj-cs"/>
              </a:defRPr>
            </a:lvl1pPr>
          </a:lstStyle>
          <a:p>
            <a:r>
              <a:rPr lang="en-US" dirty="0">
                <a:solidFill>
                  <a:srgbClr val="FFC000"/>
                </a:solidFill>
              </a:rPr>
              <a:t>Frameworks </a:t>
            </a:r>
            <a:r>
              <a:rPr lang="en-US" dirty="0" smtClean="0">
                <a:solidFill>
                  <a:srgbClr val="FFC000"/>
                </a:solidFill>
              </a:rPr>
              <a:t>base on Less</a:t>
            </a:r>
            <a:endParaRPr lang="en-US" dirty="0">
              <a:solidFill>
                <a:srgbClr val="FFC000"/>
              </a:solidFill>
            </a:endParaRPr>
          </a:p>
        </p:txBody>
      </p:sp>
      <p:graphicFrame>
        <p:nvGraphicFramePr>
          <p:cNvPr id="4" name="Tabela 3"/>
          <p:cNvGraphicFramePr>
            <a:graphicFrameLocks noGrp="1"/>
          </p:cNvGraphicFramePr>
          <p:nvPr>
            <p:extLst>
              <p:ext uri="{D42A27DB-BD31-4B8C-83A1-F6EECF244321}">
                <p14:modId xmlns:p14="http://schemas.microsoft.com/office/powerpoint/2010/main" val="3775678968"/>
              </p:ext>
            </p:extLst>
          </p:nvPr>
        </p:nvGraphicFramePr>
        <p:xfrm>
          <a:off x="0" y="853744"/>
          <a:ext cx="9180512" cy="6538487"/>
        </p:xfrm>
        <a:graphic>
          <a:graphicData uri="http://schemas.openxmlformats.org/drawingml/2006/table">
            <a:tbl>
              <a:tblPr>
                <a:tableStyleId>{3C2FFA5D-87B4-456A-9821-1D502468CF0F}</a:tableStyleId>
              </a:tblPr>
              <a:tblGrid>
                <a:gridCol w="1979712"/>
                <a:gridCol w="7200800"/>
              </a:tblGrid>
              <a:tr h="175578">
                <a:tc>
                  <a:txBody>
                    <a:bodyPr/>
                    <a:lstStyle/>
                    <a:p>
                      <a:pPr algn="l"/>
                      <a:endParaRPr lang="en-US" sz="1100" dirty="0">
                        <a:effectLst/>
                      </a:endParaRPr>
                    </a:p>
                  </a:txBody>
                  <a:tcPr marL="35395" marR="35395" marT="17698" marB="17698" anchor="ctr"/>
                </a:tc>
                <a:tc>
                  <a:txBody>
                    <a:bodyPr/>
                    <a:lstStyle/>
                    <a:p>
                      <a:pPr algn="l"/>
                      <a:endParaRPr lang="en-US" sz="1100" dirty="0">
                        <a:effectLst/>
                      </a:endParaRPr>
                    </a:p>
                  </a:txBody>
                  <a:tcPr marL="35395" marR="35395" marT="17698" marB="17698" anchor="ctr"/>
                </a:tc>
              </a:tr>
              <a:tr h="171932">
                <a:tc>
                  <a:txBody>
                    <a:bodyPr/>
                    <a:lstStyle/>
                    <a:p>
                      <a:r>
                        <a:rPr lang="en-US" sz="1100" u="none" strike="noStrike">
                          <a:effectLst/>
                          <a:hlinkClick r:id="rId2"/>
                        </a:rPr>
                        <a:t>3L</a:t>
                      </a:r>
                      <a:endParaRPr lang="en-US" sz="1100">
                        <a:effectLst/>
                      </a:endParaRPr>
                    </a:p>
                  </a:txBody>
                  <a:tcPr marL="35395" marR="29496" marT="17698" marB="14748" anchor="ctr"/>
                </a:tc>
                <a:tc>
                  <a:txBody>
                    <a:bodyPr/>
                    <a:lstStyle/>
                    <a:p>
                      <a:r>
                        <a:rPr lang="en-US" sz="1100">
                          <a:effectLst/>
                        </a:rPr>
                        <a:t>Mixins library</a:t>
                      </a:r>
                    </a:p>
                  </a:txBody>
                  <a:tcPr marL="35395" marR="29496" marT="17698" marB="14748" anchor="ctr"/>
                </a:tc>
              </a:tr>
              <a:tr h="171932">
                <a:tc>
                  <a:txBody>
                    <a:bodyPr/>
                    <a:lstStyle/>
                    <a:p>
                      <a:r>
                        <a:rPr lang="en-US" sz="1100" u="none" strike="noStrike">
                          <a:effectLst/>
                          <a:hlinkClick r:id="rId3"/>
                        </a:rPr>
                        <a:t>animate</a:t>
                      </a:r>
                      <a:endParaRPr lang="en-US" sz="1100">
                        <a:effectLst/>
                      </a:endParaRPr>
                    </a:p>
                  </a:txBody>
                  <a:tcPr marL="35395" marR="29496" marT="17698" marB="14748" anchor="ctr"/>
                </a:tc>
                <a:tc>
                  <a:txBody>
                    <a:bodyPr/>
                    <a:lstStyle/>
                    <a:p>
                      <a:r>
                        <a:rPr lang="en-US" sz="1100">
                          <a:effectLst/>
                        </a:rPr>
                        <a:t>Library of CSS3 keyframe animations</a:t>
                      </a:r>
                    </a:p>
                  </a:txBody>
                  <a:tcPr marL="35395" marR="29496" marT="17698" marB="14748" anchor="ctr"/>
                </a:tc>
              </a:tr>
              <a:tr h="171932">
                <a:tc>
                  <a:txBody>
                    <a:bodyPr/>
                    <a:lstStyle/>
                    <a:p>
                      <a:r>
                        <a:rPr lang="en-US" sz="1100" u="none" strike="noStrike">
                          <a:effectLst/>
                          <a:hlinkClick r:id="rId4"/>
                        </a:rPr>
                        <a:t>Clearless</a:t>
                      </a:r>
                      <a:endParaRPr lang="en-US" sz="1100">
                        <a:effectLst/>
                      </a:endParaRPr>
                    </a:p>
                  </a:txBody>
                  <a:tcPr marL="35395" marR="29496" marT="17698" marB="14748" anchor="ctr"/>
                </a:tc>
                <a:tc>
                  <a:txBody>
                    <a:bodyPr/>
                    <a:lstStyle/>
                    <a:p>
                      <a:r>
                        <a:rPr lang="en-US" sz="1100">
                          <a:effectLst/>
                        </a:rPr>
                        <a:t>Collection of mixins</a:t>
                      </a:r>
                    </a:p>
                  </a:txBody>
                  <a:tcPr marL="35395" marR="29496" marT="17698" marB="14748" anchor="ctr"/>
                </a:tc>
              </a:tr>
              <a:tr h="303767">
                <a:tc>
                  <a:txBody>
                    <a:bodyPr/>
                    <a:lstStyle/>
                    <a:p>
                      <a:r>
                        <a:rPr lang="en-US" sz="1100" u="none" strike="noStrike">
                          <a:effectLst/>
                          <a:hlinkClick r:id="rId5"/>
                        </a:rPr>
                        <a:t>Css3LessPlease</a:t>
                      </a:r>
                      <a:endParaRPr lang="en-US" sz="1100">
                        <a:effectLst/>
                      </a:endParaRPr>
                    </a:p>
                  </a:txBody>
                  <a:tcPr marL="35395" marR="29496" marT="17698" marB="14748" anchor="ctr"/>
                </a:tc>
                <a:tc>
                  <a:txBody>
                    <a:bodyPr/>
                    <a:lstStyle/>
                    <a:p>
                      <a:r>
                        <a:rPr lang="en-US" sz="1100">
                          <a:effectLst/>
                        </a:rPr>
                        <a:t>Conversion of css3please.com to Less mixins</a:t>
                      </a:r>
                    </a:p>
                  </a:txBody>
                  <a:tcPr marL="35395" marR="29496" marT="17698" marB="14748" anchor="ctr"/>
                </a:tc>
              </a:tr>
              <a:tr h="171932">
                <a:tc>
                  <a:txBody>
                    <a:bodyPr/>
                    <a:lstStyle/>
                    <a:p>
                      <a:r>
                        <a:rPr lang="en-US" sz="1100" u="none" strike="noStrike">
                          <a:effectLst/>
                          <a:hlinkClick r:id="rId6"/>
                        </a:rPr>
                        <a:t>CssEffects</a:t>
                      </a:r>
                      <a:endParaRPr lang="en-US" sz="1100">
                        <a:effectLst/>
                      </a:endParaRPr>
                    </a:p>
                  </a:txBody>
                  <a:tcPr marL="35395" marR="29496" marT="17698" marB="14748" anchor="ctr"/>
                </a:tc>
                <a:tc>
                  <a:txBody>
                    <a:bodyPr/>
                    <a:lstStyle/>
                    <a:p>
                      <a:r>
                        <a:rPr lang="en-US" sz="1100">
                          <a:effectLst/>
                        </a:rPr>
                        <a:t>Collection of CSS style effects</a:t>
                      </a:r>
                    </a:p>
                  </a:txBody>
                  <a:tcPr marL="35395" marR="29496" marT="17698" marB="14748" anchor="ctr"/>
                </a:tc>
              </a:tr>
              <a:tr h="171932">
                <a:tc>
                  <a:txBody>
                    <a:bodyPr/>
                    <a:lstStyle/>
                    <a:p>
                      <a:r>
                        <a:rPr lang="en-US" sz="1100" u="none" strike="noStrike">
                          <a:effectLst/>
                          <a:hlinkClick r:id="rId7"/>
                        </a:rPr>
                        <a:t>Cssowl</a:t>
                      </a:r>
                      <a:endParaRPr lang="en-US" sz="1100">
                        <a:effectLst/>
                      </a:endParaRPr>
                    </a:p>
                  </a:txBody>
                  <a:tcPr marL="35395" marR="29496" marT="17698" marB="14748" anchor="ctr"/>
                </a:tc>
                <a:tc>
                  <a:txBody>
                    <a:bodyPr/>
                    <a:lstStyle/>
                    <a:p>
                      <a:r>
                        <a:rPr lang="en-US" sz="1100">
                          <a:effectLst/>
                        </a:rPr>
                        <a:t>Mixin library</a:t>
                      </a:r>
                    </a:p>
                  </a:txBody>
                  <a:tcPr marL="35395" marR="29496" marT="17698" marB="14748" anchor="ctr"/>
                </a:tc>
              </a:tr>
              <a:tr h="171932">
                <a:tc>
                  <a:txBody>
                    <a:bodyPr/>
                    <a:lstStyle/>
                    <a:p>
                      <a:r>
                        <a:rPr lang="en-US" sz="1100" u="none" strike="noStrike">
                          <a:effectLst/>
                          <a:hlinkClick r:id="rId8"/>
                        </a:rPr>
                        <a:t>cube.less</a:t>
                      </a:r>
                      <a:endParaRPr lang="en-US" sz="1100">
                        <a:effectLst/>
                      </a:endParaRPr>
                    </a:p>
                  </a:txBody>
                  <a:tcPr marL="35395" marR="29496" marT="17698" marB="14748" anchor="ctr"/>
                </a:tc>
                <a:tc>
                  <a:txBody>
                    <a:bodyPr/>
                    <a:lstStyle/>
                    <a:p>
                      <a:r>
                        <a:rPr lang="en-US" sz="1100">
                          <a:effectLst/>
                        </a:rPr>
                        <a:t>Animated 3D cube using only CSS</a:t>
                      </a:r>
                    </a:p>
                  </a:txBody>
                  <a:tcPr marL="35395" marR="29496" marT="17698" marB="14748" anchor="ctr"/>
                </a:tc>
              </a:tr>
              <a:tr h="171932">
                <a:tc>
                  <a:txBody>
                    <a:bodyPr/>
                    <a:lstStyle/>
                    <a:p>
                      <a:r>
                        <a:rPr lang="en-US" sz="1100" u="none" strike="noStrike">
                          <a:effectLst/>
                          <a:hlinkClick r:id="rId9"/>
                        </a:rPr>
                        <a:t>est</a:t>
                      </a:r>
                      <a:endParaRPr lang="en-US" sz="1100">
                        <a:effectLst/>
                      </a:endParaRPr>
                    </a:p>
                  </a:txBody>
                  <a:tcPr marL="35395" marR="29496" marT="17698" marB="14748" anchor="ctr"/>
                </a:tc>
                <a:tc>
                  <a:txBody>
                    <a:bodyPr/>
                    <a:lstStyle/>
                    <a:p>
                      <a:r>
                        <a:rPr lang="en-US" sz="1100">
                          <a:effectLst/>
                        </a:rPr>
                        <a:t>Mixin library</a:t>
                      </a:r>
                    </a:p>
                  </a:txBody>
                  <a:tcPr marL="35395" marR="29496" marT="17698" marB="14748" anchor="ctr"/>
                </a:tc>
              </a:tr>
              <a:tr h="303767">
                <a:tc>
                  <a:txBody>
                    <a:bodyPr/>
                    <a:lstStyle/>
                    <a:p>
                      <a:r>
                        <a:rPr lang="en-US" sz="1100" u="none" strike="noStrike">
                          <a:effectLst/>
                          <a:hlinkClick r:id="rId10"/>
                        </a:rPr>
                        <a:t>Hexagon</a:t>
                      </a:r>
                      <a:endParaRPr lang="en-US" sz="1100">
                        <a:effectLst/>
                      </a:endParaRPr>
                    </a:p>
                  </a:txBody>
                  <a:tcPr marL="35395" marR="29496" marT="17698" marB="14748" anchor="ctr"/>
                </a:tc>
                <a:tc>
                  <a:txBody>
                    <a:bodyPr/>
                    <a:lstStyle/>
                    <a:p>
                      <a:r>
                        <a:rPr lang="en-US" sz="1100">
                          <a:effectLst/>
                        </a:rPr>
                        <a:t>Generate CSS hexagons with custom size and color</a:t>
                      </a:r>
                    </a:p>
                  </a:txBody>
                  <a:tcPr marL="35395" marR="29496" marT="17698" marB="14748" anchor="ctr"/>
                </a:tc>
              </a:tr>
              <a:tr h="171932">
                <a:tc>
                  <a:txBody>
                    <a:bodyPr/>
                    <a:lstStyle/>
                    <a:p>
                      <a:r>
                        <a:rPr lang="en-US" sz="1100" u="none" strike="noStrike">
                          <a:effectLst/>
                          <a:hlinkClick r:id="rId11"/>
                        </a:rPr>
                        <a:t>homeless</a:t>
                      </a:r>
                      <a:endParaRPr lang="en-US" sz="1100">
                        <a:effectLst/>
                      </a:endParaRPr>
                    </a:p>
                  </a:txBody>
                  <a:tcPr marL="35395" marR="29496" marT="17698" marB="14748" anchor="ctr"/>
                </a:tc>
                <a:tc>
                  <a:txBody>
                    <a:bodyPr/>
                    <a:lstStyle/>
                    <a:p>
                      <a:r>
                        <a:rPr lang="en-US" sz="1100">
                          <a:effectLst/>
                        </a:rPr>
                        <a:t>Mixin library</a:t>
                      </a:r>
                    </a:p>
                  </a:txBody>
                  <a:tcPr marL="35395" marR="29496" marT="17698" marB="14748" anchor="ctr"/>
                </a:tc>
              </a:tr>
              <a:tr h="171932">
                <a:tc>
                  <a:txBody>
                    <a:bodyPr/>
                    <a:lstStyle/>
                    <a:p>
                      <a:r>
                        <a:rPr lang="en-US" sz="1100" u="none" strike="noStrike">
                          <a:effectLst/>
                          <a:hlinkClick r:id="rId12"/>
                        </a:rPr>
                        <a:t>LESS Elements</a:t>
                      </a:r>
                      <a:endParaRPr lang="en-US" sz="1100">
                        <a:effectLst/>
                      </a:endParaRPr>
                    </a:p>
                  </a:txBody>
                  <a:tcPr marL="35395" marR="29496" marT="17698" marB="14748" anchor="ctr"/>
                </a:tc>
                <a:tc>
                  <a:txBody>
                    <a:bodyPr/>
                    <a:lstStyle/>
                    <a:p>
                      <a:r>
                        <a:rPr lang="en-US" sz="1100">
                          <a:effectLst/>
                        </a:rPr>
                        <a:t>Set of mixins</a:t>
                      </a:r>
                    </a:p>
                  </a:txBody>
                  <a:tcPr marL="35395" marR="29496" marT="17698" marB="14748" anchor="ctr"/>
                </a:tc>
              </a:tr>
              <a:tr h="171932">
                <a:tc>
                  <a:txBody>
                    <a:bodyPr/>
                    <a:lstStyle/>
                    <a:p>
                      <a:r>
                        <a:rPr lang="en-US" sz="1100" u="none" strike="noStrike">
                          <a:effectLst/>
                          <a:hlinkClick r:id="rId13"/>
                        </a:rPr>
                        <a:t>LESS Hat</a:t>
                      </a:r>
                      <a:endParaRPr lang="en-US" sz="1100">
                        <a:effectLst/>
                      </a:endParaRPr>
                    </a:p>
                  </a:txBody>
                  <a:tcPr marL="35395" marR="29496" marT="17698" marB="14748" anchor="ctr"/>
                </a:tc>
                <a:tc>
                  <a:txBody>
                    <a:bodyPr/>
                    <a:lstStyle/>
                    <a:p>
                      <a:r>
                        <a:rPr lang="en-US" sz="1100">
                          <a:effectLst/>
                        </a:rPr>
                        <a:t>Mixins library</a:t>
                      </a:r>
                    </a:p>
                  </a:txBody>
                  <a:tcPr marL="35395" marR="29496" marT="17698" marB="14748" anchor="ctr"/>
                </a:tc>
              </a:tr>
              <a:tr h="303767">
                <a:tc>
                  <a:txBody>
                    <a:bodyPr/>
                    <a:lstStyle/>
                    <a:p>
                      <a:r>
                        <a:rPr lang="en-US" sz="1100" u="none" strike="noStrike">
                          <a:effectLst/>
                          <a:hlinkClick r:id="rId14"/>
                        </a:rPr>
                        <a:t>lessley</a:t>
                      </a:r>
                      <a:endParaRPr lang="en-US" sz="1100">
                        <a:effectLst/>
                      </a:endParaRPr>
                    </a:p>
                  </a:txBody>
                  <a:tcPr marL="35395" marR="29496" marT="17698" marB="14748" anchor="ctr"/>
                </a:tc>
                <a:tc>
                  <a:txBody>
                    <a:bodyPr/>
                    <a:lstStyle/>
                    <a:p>
                      <a:r>
                        <a:rPr lang="en-US" sz="1100">
                          <a:effectLst/>
                        </a:rPr>
                        <a:t>A jasmine like testing suite written in pure less</a:t>
                      </a:r>
                    </a:p>
                  </a:txBody>
                  <a:tcPr marL="35395" marR="29496" marT="17698" marB="14748" anchor="ctr"/>
                </a:tc>
              </a:tr>
              <a:tr h="303767">
                <a:tc>
                  <a:txBody>
                    <a:bodyPr/>
                    <a:lstStyle/>
                    <a:p>
                      <a:r>
                        <a:rPr lang="en-US" sz="1100" u="none" strike="noStrike">
                          <a:effectLst/>
                          <a:hlinkClick r:id="rId15"/>
                        </a:rPr>
                        <a:t>Lessmore</a:t>
                      </a:r>
                      <a:endParaRPr lang="en-US" sz="1100">
                        <a:effectLst/>
                      </a:endParaRPr>
                    </a:p>
                  </a:txBody>
                  <a:tcPr marL="35395" marR="29496" marT="17698" marB="14748" anchor="ctr"/>
                </a:tc>
                <a:tc>
                  <a:txBody>
                    <a:bodyPr/>
                    <a:lstStyle/>
                    <a:p>
                      <a:r>
                        <a:rPr lang="en-US" sz="1100">
                          <a:effectLst/>
                        </a:rPr>
                        <a:t>Mixins library. Cross-browser support for the CSS3 features and more</a:t>
                      </a:r>
                    </a:p>
                  </a:txBody>
                  <a:tcPr marL="35395" marR="29496" marT="17698" marB="14748" anchor="ctr"/>
                </a:tc>
              </a:tr>
              <a:tr h="303767">
                <a:tc>
                  <a:txBody>
                    <a:bodyPr/>
                    <a:lstStyle/>
                    <a:p>
                      <a:r>
                        <a:rPr lang="en-US" sz="1100" u="none" strike="noStrike">
                          <a:effectLst/>
                          <a:hlinkClick r:id="rId16"/>
                        </a:rPr>
                        <a:t>LESS-bidi</a:t>
                      </a:r>
                      <a:endParaRPr lang="en-US" sz="1100">
                        <a:effectLst/>
                      </a:endParaRPr>
                    </a:p>
                  </a:txBody>
                  <a:tcPr marL="35395" marR="29496" marT="17698" marB="14748" anchor="ctr"/>
                </a:tc>
                <a:tc>
                  <a:txBody>
                    <a:bodyPr/>
                    <a:lstStyle/>
                    <a:p>
                      <a:r>
                        <a:rPr lang="en-US" sz="1100">
                          <a:effectLst/>
                        </a:rPr>
                        <a:t>Set of mixins for creating bi-directional styling</a:t>
                      </a:r>
                    </a:p>
                  </a:txBody>
                  <a:tcPr marL="35395" marR="29496" marT="17698" marB="14748" anchor="ctr"/>
                </a:tc>
              </a:tr>
              <a:tr h="171932">
                <a:tc>
                  <a:txBody>
                    <a:bodyPr/>
                    <a:lstStyle/>
                    <a:p>
                      <a:r>
                        <a:rPr lang="en-US" sz="1100" u="none" strike="noStrike">
                          <a:effectLst/>
                          <a:hlinkClick r:id="rId17"/>
                        </a:rPr>
                        <a:t>LESS-Mix</a:t>
                      </a:r>
                      <a:endParaRPr lang="en-US" sz="1100">
                        <a:effectLst/>
                      </a:endParaRPr>
                    </a:p>
                  </a:txBody>
                  <a:tcPr marL="35395" marR="29496" marT="17698" marB="14748" anchor="ctr"/>
                </a:tc>
                <a:tc>
                  <a:txBody>
                    <a:bodyPr/>
                    <a:lstStyle/>
                    <a:p>
                      <a:r>
                        <a:rPr lang="en-US" sz="1100">
                          <a:effectLst/>
                        </a:rPr>
                        <a:t>Mixins library</a:t>
                      </a:r>
                    </a:p>
                  </a:txBody>
                  <a:tcPr marL="35395" marR="29496" marT="17698" marB="14748" anchor="ctr"/>
                </a:tc>
              </a:tr>
              <a:tr h="171932">
                <a:tc>
                  <a:txBody>
                    <a:bodyPr/>
                    <a:lstStyle/>
                    <a:p>
                      <a:r>
                        <a:rPr lang="en-US" sz="1100" u="none" strike="noStrike">
                          <a:effectLst/>
                          <a:hlinkClick r:id="rId18"/>
                        </a:rPr>
                        <a:t>media-query-to-type</a:t>
                      </a:r>
                      <a:endParaRPr lang="en-US" sz="1100">
                        <a:effectLst/>
                      </a:endParaRPr>
                    </a:p>
                  </a:txBody>
                  <a:tcPr marL="35395" marR="29496" marT="17698" marB="14748" anchor="ctr"/>
                </a:tc>
                <a:tc>
                  <a:txBody>
                    <a:bodyPr/>
                    <a:lstStyle/>
                    <a:p>
                      <a:r>
                        <a:rPr lang="en-US" sz="1100">
                          <a:effectLst/>
                        </a:rPr>
                        <a:t>Media Queries to Media Types with Less</a:t>
                      </a:r>
                    </a:p>
                  </a:txBody>
                  <a:tcPr marL="35395" marR="29496" marT="17698" marB="14748" anchor="ctr"/>
                </a:tc>
              </a:tr>
              <a:tr h="303767">
                <a:tc>
                  <a:txBody>
                    <a:bodyPr/>
                    <a:lstStyle/>
                    <a:p>
                      <a:r>
                        <a:rPr lang="en-US" sz="1100" u="none" strike="noStrike">
                          <a:effectLst/>
                          <a:hlinkClick r:id="rId19"/>
                        </a:rPr>
                        <a:t>More-Colors.less</a:t>
                      </a:r>
                      <a:endParaRPr lang="en-US" sz="1100">
                        <a:effectLst/>
                      </a:endParaRPr>
                    </a:p>
                  </a:txBody>
                  <a:tcPr marL="35395" marR="29496" marT="17698" marB="14748" anchor="ctr"/>
                </a:tc>
                <a:tc>
                  <a:txBody>
                    <a:bodyPr/>
                    <a:lstStyle/>
                    <a:p>
                      <a:r>
                        <a:rPr lang="en-US" sz="1100">
                          <a:effectLst/>
                        </a:rPr>
                        <a:t>Variables for easier color manipulation while you design in the browser</a:t>
                      </a:r>
                    </a:p>
                  </a:txBody>
                  <a:tcPr marL="35395" marR="29496" marT="17698" marB="14748" anchor="ctr"/>
                </a:tc>
              </a:tr>
              <a:tr h="171932">
                <a:tc>
                  <a:txBody>
                    <a:bodyPr/>
                    <a:lstStyle/>
                    <a:p>
                      <a:r>
                        <a:rPr lang="en-US" sz="1100" u="none" strike="noStrike">
                          <a:effectLst/>
                          <a:hlinkClick r:id="rId20"/>
                        </a:rPr>
                        <a:t>more-less</a:t>
                      </a:r>
                      <a:endParaRPr lang="en-US" sz="1100">
                        <a:effectLst/>
                      </a:endParaRPr>
                    </a:p>
                  </a:txBody>
                  <a:tcPr marL="35395" marR="29496" marT="17698" marB="14748" anchor="ctr"/>
                </a:tc>
                <a:tc>
                  <a:txBody>
                    <a:bodyPr/>
                    <a:lstStyle/>
                    <a:p>
                      <a:r>
                        <a:rPr lang="en-US" sz="1100">
                          <a:effectLst/>
                        </a:rPr>
                        <a:t>Mixin lib supporting Less 1.7</a:t>
                      </a:r>
                    </a:p>
                  </a:txBody>
                  <a:tcPr marL="35395" marR="29496" marT="17698" marB="14748" anchor="ctr"/>
                </a:tc>
              </a:tr>
              <a:tr h="171932">
                <a:tc>
                  <a:txBody>
                    <a:bodyPr/>
                    <a:lstStyle/>
                    <a:p>
                      <a:r>
                        <a:rPr lang="en-US" sz="1100" u="none" strike="noStrike">
                          <a:effectLst/>
                          <a:hlinkClick r:id="rId21"/>
                        </a:rPr>
                        <a:t>More.less</a:t>
                      </a:r>
                      <a:endParaRPr lang="en-US" sz="1100">
                        <a:effectLst/>
                      </a:endParaRPr>
                    </a:p>
                  </a:txBody>
                  <a:tcPr marL="35395" marR="29496" marT="17698" marB="14748" anchor="ctr"/>
                </a:tc>
                <a:tc>
                  <a:txBody>
                    <a:bodyPr/>
                    <a:lstStyle/>
                    <a:p>
                      <a:r>
                        <a:rPr lang="en-US" sz="1100">
                          <a:effectLst/>
                        </a:rPr>
                        <a:t>Mixins, animations, shapes and more</a:t>
                      </a:r>
                    </a:p>
                  </a:txBody>
                  <a:tcPr marL="35395" marR="29496" marT="17698" marB="14748" anchor="ctr"/>
                </a:tc>
              </a:tr>
              <a:tr h="303767">
                <a:tc>
                  <a:txBody>
                    <a:bodyPr/>
                    <a:lstStyle/>
                    <a:p>
                      <a:r>
                        <a:rPr lang="en-US" sz="1100" u="none" strike="noStrike">
                          <a:effectLst/>
                          <a:hlinkClick r:id="rId22"/>
                        </a:rPr>
                        <a:t>more-or-less</a:t>
                      </a:r>
                      <a:endParaRPr lang="en-US" sz="1100">
                        <a:effectLst/>
                      </a:endParaRPr>
                    </a:p>
                  </a:txBody>
                  <a:tcPr marL="35395" marR="29496" marT="17698" marB="14748" anchor="ctr"/>
                </a:tc>
                <a:tc>
                  <a:txBody>
                    <a:bodyPr/>
                    <a:lstStyle/>
                    <a:p>
                      <a:r>
                        <a:rPr lang="en-US" sz="1100">
                          <a:effectLst/>
                        </a:rPr>
                        <a:t>for-loops and other functions + css3 mixins</a:t>
                      </a:r>
                    </a:p>
                  </a:txBody>
                  <a:tcPr marL="35395" marR="29496" marT="17698" marB="14748" anchor="ctr"/>
                </a:tc>
              </a:tr>
              <a:tr h="303767">
                <a:tc>
                  <a:txBody>
                    <a:bodyPr/>
                    <a:lstStyle/>
                    <a:p>
                      <a:r>
                        <a:rPr lang="en-US" sz="1100" u="none" strike="noStrike">
                          <a:effectLst/>
                          <a:hlinkClick r:id="rId23"/>
                        </a:rPr>
                        <a:t>normalize.less</a:t>
                      </a:r>
                      <a:endParaRPr lang="en-US" sz="1100">
                        <a:effectLst/>
                      </a:endParaRPr>
                    </a:p>
                  </a:txBody>
                  <a:tcPr marL="35395" marR="29496" marT="17698" marB="14748" anchor="ctr"/>
                </a:tc>
                <a:tc>
                  <a:txBody>
                    <a:bodyPr/>
                    <a:lstStyle/>
                    <a:p>
                      <a:r>
                        <a:rPr lang="en-US" sz="1100">
                          <a:effectLst/>
                        </a:rPr>
                        <a:t>Modularized famous normalize.css using less</a:t>
                      </a:r>
                    </a:p>
                  </a:txBody>
                  <a:tcPr marL="35395" marR="29496" marT="17698" marB="14748" anchor="ctr"/>
                </a:tc>
              </a:tr>
              <a:tr h="171932">
                <a:tc>
                  <a:txBody>
                    <a:bodyPr/>
                    <a:lstStyle/>
                    <a:p>
                      <a:r>
                        <a:rPr lang="en-US" sz="1100" u="none" strike="noStrike">
                          <a:effectLst/>
                          <a:hlinkClick r:id="rId24"/>
                        </a:rPr>
                        <a:t>Oban</a:t>
                      </a:r>
                      <a:endParaRPr lang="en-US" sz="1100">
                        <a:effectLst/>
                      </a:endParaRPr>
                    </a:p>
                  </a:txBody>
                  <a:tcPr marL="35395" marR="29496" marT="17698" marB="14748" anchor="ctr"/>
                </a:tc>
                <a:tc>
                  <a:txBody>
                    <a:bodyPr/>
                    <a:lstStyle/>
                    <a:p>
                      <a:r>
                        <a:rPr lang="en-US" sz="1100">
                          <a:effectLst/>
                        </a:rPr>
                        <a:t>Collection of mixins</a:t>
                      </a:r>
                    </a:p>
                  </a:txBody>
                  <a:tcPr marL="35395" marR="29496" marT="17698" marB="14748" anchor="ctr"/>
                </a:tc>
              </a:tr>
              <a:tr h="303767">
                <a:tc>
                  <a:txBody>
                    <a:bodyPr/>
                    <a:lstStyle/>
                    <a:p>
                      <a:r>
                        <a:rPr lang="en-US" sz="1100" u="none" strike="noStrike">
                          <a:effectLst/>
                          <a:hlinkClick r:id="rId25"/>
                        </a:rPr>
                        <a:t>Preboot</a:t>
                      </a:r>
                      <a:endParaRPr lang="en-US" sz="1100">
                        <a:effectLst/>
                      </a:endParaRPr>
                    </a:p>
                  </a:txBody>
                  <a:tcPr marL="35395" marR="29496" marT="17698" marB="14748" anchor="ctr"/>
                </a:tc>
                <a:tc>
                  <a:txBody>
                    <a:bodyPr/>
                    <a:lstStyle/>
                    <a:p>
                      <a:r>
                        <a:rPr lang="en-US" sz="1100">
                          <a:effectLst/>
                        </a:rPr>
                        <a:t>Collection of variables and mixins. The precursor to Bootstrap</a:t>
                      </a:r>
                    </a:p>
                  </a:txBody>
                  <a:tcPr marL="35395" marR="29496" marT="17698" marB="14748" anchor="ctr"/>
                </a:tc>
              </a:tr>
              <a:tr h="171932">
                <a:tc>
                  <a:txBody>
                    <a:bodyPr/>
                    <a:lstStyle/>
                    <a:p>
                      <a:r>
                        <a:rPr lang="en-US" sz="1100" u="none" strike="noStrike">
                          <a:effectLst/>
                          <a:hlinkClick r:id="rId26"/>
                        </a:rPr>
                        <a:t>prelude-mixins</a:t>
                      </a:r>
                      <a:endParaRPr lang="en-US" sz="1100">
                        <a:effectLst/>
                      </a:endParaRPr>
                    </a:p>
                  </a:txBody>
                  <a:tcPr marL="35395" marR="29496" marT="17698" marB="14748" anchor="ctr"/>
                </a:tc>
                <a:tc>
                  <a:txBody>
                    <a:bodyPr/>
                    <a:lstStyle/>
                    <a:p>
                      <a:r>
                        <a:rPr lang="en-US" sz="1100">
                          <a:effectLst/>
                        </a:rPr>
                        <a:t>Collection of mixins</a:t>
                      </a:r>
                    </a:p>
                  </a:txBody>
                  <a:tcPr marL="35395" marR="29496" marT="17698" marB="14748" anchor="ctr"/>
                </a:tc>
              </a:tr>
              <a:tr h="171932">
                <a:tc>
                  <a:txBody>
                    <a:bodyPr/>
                    <a:lstStyle/>
                    <a:p>
                      <a:r>
                        <a:rPr lang="en-US" sz="1100" u="none" strike="noStrike">
                          <a:effectLst/>
                          <a:hlinkClick r:id="rId27"/>
                        </a:rPr>
                        <a:t>Shape.LESS</a:t>
                      </a:r>
                      <a:endParaRPr lang="en-US" sz="1100">
                        <a:effectLst/>
                      </a:endParaRPr>
                    </a:p>
                  </a:txBody>
                  <a:tcPr marL="35395" marR="29496" marT="17698" marB="14748" anchor="ctr"/>
                </a:tc>
                <a:tc>
                  <a:txBody>
                    <a:bodyPr/>
                    <a:lstStyle/>
                    <a:p>
                      <a:r>
                        <a:rPr lang="en-US" sz="1100">
                          <a:effectLst/>
                        </a:rPr>
                        <a:t>Collection of mixins for various shapes</a:t>
                      </a:r>
                    </a:p>
                  </a:txBody>
                  <a:tcPr marL="35395" marR="29496" marT="17698" marB="14748" anchor="ctr"/>
                </a:tc>
              </a:tr>
              <a:tr h="171932">
                <a:tc>
                  <a:txBody>
                    <a:bodyPr/>
                    <a:lstStyle/>
                    <a:p>
                      <a:r>
                        <a:rPr lang="en-US" sz="1100" u="none" strike="noStrike" dirty="0" err="1">
                          <a:effectLst/>
                          <a:hlinkClick r:id="rId28"/>
                        </a:rPr>
                        <a:t>tRRtoolbelt.less</a:t>
                      </a:r>
                      <a:endParaRPr lang="en-US" sz="1100" dirty="0">
                        <a:effectLst/>
                      </a:endParaRPr>
                    </a:p>
                  </a:txBody>
                  <a:tcPr marL="35395" marR="29496" marT="17698" marB="14748" anchor="ctr"/>
                </a:tc>
                <a:tc>
                  <a:txBody>
                    <a:bodyPr/>
                    <a:lstStyle/>
                    <a:p>
                      <a:r>
                        <a:rPr lang="en-US" sz="1100" dirty="0" err="1">
                          <a:effectLst/>
                        </a:rPr>
                        <a:t>Mixins</a:t>
                      </a:r>
                      <a:r>
                        <a:rPr lang="en-US" sz="1100" dirty="0">
                          <a:effectLst/>
                        </a:rPr>
                        <a:t> and functions for common actions</a:t>
                      </a:r>
                    </a:p>
                  </a:txBody>
                  <a:tcPr marL="35395" marR="29496" marT="17698" marB="14748" anchor="ctr"/>
                </a:tc>
              </a:tr>
            </a:tbl>
          </a:graphicData>
        </a:graphic>
      </p:graphicFrame>
    </p:spTree>
    <p:extLst>
      <p:ext uri="{BB962C8B-B14F-4D97-AF65-F5344CB8AC3E}">
        <p14:creationId xmlns:p14="http://schemas.microsoft.com/office/powerpoint/2010/main" val="1598534032"/>
      </p:ext>
    </p:extLst>
  </p:cSld>
  <p:clrMapOvr>
    <a:masterClrMapping/>
  </p:clrMapOvr>
  <p:transition spd="med"/>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instalacja</a:t>
            </a:r>
            <a:r>
              <a:rPr lang="en-US" dirty="0" smtClean="0">
                <a:solidFill>
                  <a:srgbClr val="FFC000"/>
                </a:solidFill>
              </a:rPr>
              <a:t> </a:t>
            </a:r>
            <a:r>
              <a:rPr lang="en-US" dirty="0" err="1" smtClean="0">
                <a:solidFill>
                  <a:srgbClr val="FFC000"/>
                </a:solidFill>
              </a:rPr>
              <a:t>środowiska</a:t>
            </a:r>
            <a:endParaRPr lang="en-US" dirty="0">
              <a:solidFill>
                <a:srgbClr val="FFC000"/>
              </a:solidFill>
            </a:endParaRPr>
          </a:p>
        </p:txBody>
      </p:sp>
      <p:sp>
        <p:nvSpPr>
          <p:cNvPr id="3" name="Symbol zastępczy zawartości 2"/>
          <p:cNvSpPr>
            <a:spLocks noGrp="1"/>
          </p:cNvSpPr>
          <p:nvPr>
            <p:ph idx="1"/>
          </p:nvPr>
        </p:nvSpPr>
        <p:spPr/>
        <p:txBody>
          <a:bodyPr>
            <a:normAutofit fontScale="85000" lnSpcReduction="20000"/>
          </a:bodyPr>
          <a:lstStyle/>
          <a:p>
            <a:pPr marL="514350" indent="-514350">
              <a:buFont typeface="+mj-lt"/>
              <a:buAutoNum type="arabicPeriod"/>
            </a:pPr>
            <a:r>
              <a:rPr lang="en-US" dirty="0" err="1" smtClean="0"/>
              <a:t>Zainstaluj</a:t>
            </a:r>
            <a:r>
              <a:rPr lang="en-US" dirty="0"/>
              <a:t> Visual Studio Code </a:t>
            </a:r>
            <a:r>
              <a:rPr lang="en-US" dirty="0" smtClean="0"/>
              <a:t>(VSC) - </a:t>
            </a:r>
            <a:r>
              <a:rPr lang="en-US" dirty="0" smtClean="0">
                <a:hlinkClick r:id="rId2"/>
              </a:rPr>
              <a:t>https</a:t>
            </a:r>
            <a:r>
              <a:rPr lang="en-US" dirty="0">
                <a:hlinkClick r:id="rId2"/>
              </a:rPr>
              <a:t>://</a:t>
            </a:r>
            <a:r>
              <a:rPr lang="en-US" dirty="0" smtClean="0">
                <a:hlinkClick r:id="rId2"/>
              </a:rPr>
              <a:t>code.visualstudio.com</a:t>
            </a:r>
            <a:endParaRPr lang="en-US" dirty="0" smtClean="0"/>
          </a:p>
          <a:p>
            <a:pPr marL="514350" indent="-514350">
              <a:buFont typeface="+mj-lt"/>
              <a:buAutoNum type="arabicPeriod"/>
            </a:pPr>
            <a:r>
              <a:rPr lang="en-US" dirty="0" smtClean="0"/>
              <a:t>W VSC </a:t>
            </a:r>
            <a:r>
              <a:rPr lang="en-US" dirty="0" err="1" smtClean="0"/>
              <a:t>zainstaluj</a:t>
            </a:r>
            <a:r>
              <a:rPr lang="en-US" dirty="0" smtClean="0"/>
              <a:t> </a:t>
            </a:r>
            <a:r>
              <a:rPr lang="en-US" dirty="0" err="1" smtClean="0"/>
              <a:t>rozszerzenia</a:t>
            </a:r>
            <a:r>
              <a:rPr lang="en-US" dirty="0" smtClean="0"/>
              <a:t>:</a:t>
            </a:r>
          </a:p>
          <a:p>
            <a:pPr marL="914400" lvl="1" indent="-514350"/>
            <a:r>
              <a:rPr lang="en-US" dirty="0"/>
              <a:t>Easy </a:t>
            </a:r>
            <a:r>
              <a:rPr lang="en-US" dirty="0" smtClean="0"/>
              <a:t>Less </a:t>
            </a:r>
            <a:r>
              <a:rPr lang="en-US" dirty="0"/>
              <a:t>- </a:t>
            </a:r>
            <a:r>
              <a:rPr lang="en-US" dirty="0">
                <a:hlinkClick r:id="rId3"/>
              </a:rPr>
              <a:t>https://</a:t>
            </a:r>
            <a:r>
              <a:rPr lang="en-US" dirty="0" smtClean="0">
                <a:hlinkClick r:id="rId3"/>
              </a:rPr>
              <a:t>marketplace.visualstudio.com/items?itemName=mrcrowl.easy-less</a:t>
            </a:r>
            <a:r>
              <a:rPr lang="en-US" dirty="0" smtClean="0"/>
              <a:t>  </a:t>
            </a:r>
          </a:p>
          <a:p>
            <a:pPr marL="914400" lvl="1" indent="-514350"/>
            <a:r>
              <a:rPr lang="en-US" dirty="0" smtClean="0"/>
              <a:t>Beautify </a:t>
            </a:r>
            <a:r>
              <a:rPr lang="en-US" dirty="0" err="1" smtClean="0"/>
              <a:t>css</a:t>
            </a:r>
            <a:r>
              <a:rPr lang="en-US" dirty="0" smtClean="0"/>
              <a:t>/sass/</a:t>
            </a:r>
            <a:r>
              <a:rPr lang="en-US" dirty="0" err="1" smtClean="0"/>
              <a:t>scss</a:t>
            </a:r>
            <a:r>
              <a:rPr lang="en-US" dirty="0" smtClean="0"/>
              <a:t>/less - </a:t>
            </a:r>
            <a:r>
              <a:rPr lang="en-US" dirty="0" smtClean="0">
                <a:hlinkClick r:id="rId4"/>
              </a:rPr>
              <a:t>https://marketplace.visualstudio.com/items?itemName=michelemelluso.code-beautifier</a:t>
            </a:r>
            <a:endParaRPr lang="en-US" dirty="0" smtClean="0"/>
          </a:p>
          <a:p>
            <a:pPr marL="914400" lvl="1" indent="-514350"/>
            <a:r>
              <a:rPr lang="en-US" dirty="0" smtClean="0"/>
              <a:t>LESS IntelliSense </a:t>
            </a:r>
            <a:r>
              <a:rPr lang="en-US" dirty="0"/>
              <a:t>- </a:t>
            </a:r>
            <a:r>
              <a:rPr lang="en-US" dirty="0">
                <a:hlinkClick r:id="rId5"/>
              </a:rPr>
              <a:t>https://</a:t>
            </a:r>
            <a:r>
              <a:rPr lang="en-US" dirty="0" smtClean="0">
                <a:hlinkClick r:id="rId5"/>
              </a:rPr>
              <a:t>marketplace.visualstudio.com/items?itemName=wangkechun.html-less-class-completion</a:t>
            </a:r>
            <a:r>
              <a:rPr lang="en-US" dirty="0" smtClean="0"/>
              <a:t> </a:t>
            </a:r>
            <a:r>
              <a:rPr lang="en-US" dirty="0" smtClean="0">
                <a:hlinkClick r:id="rId6"/>
              </a:rPr>
              <a:t>https</a:t>
            </a:r>
            <a:r>
              <a:rPr lang="en-US" dirty="0">
                <a:hlinkClick r:id="rId6"/>
              </a:rPr>
              <a:t>://</a:t>
            </a:r>
            <a:r>
              <a:rPr lang="en-US" dirty="0" smtClean="0">
                <a:hlinkClick r:id="rId6"/>
              </a:rPr>
              <a:t>marketplace.visualstudio.com/items?itemName=mrmlnc.vscode-less</a:t>
            </a:r>
            <a:r>
              <a:rPr lang="en-US" dirty="0" smtClean="0"/>
              <a:t>  </a:t>
            </a:r>
          </a:p>
          <a:p>
            <a:pPr marL="914400" lvl="1" indent="-514350"/>
            <a:r>
              <a:rPr lang="en-US" dirty="0" smtClean="0"/>
              <a:t>Live HTML Previewer - </a:t>
            </a:r>
            <a:r>
              <a:rPr lang="en-US" dirty="0" smtClean="0">
                <a:hlinkClick r:id="rId7"/>
              </a:rPr>
              <a:t>https://marketplace.visualstudio.com/items?itemName=hdg.live-html-previewer</a:t>
            </a:r>
            <a:r>
              <a:rPr lang="en-US" dirty="0" smtClean="0"/>
              <a:t> </a:t>
            </a:r>
          </a:p>
          <a:p>
            <a:pPr marL="914400" lvl="1" indent="-514350">
              <a:buFont typeface="+mj-lt"/>
              <a:buAutoNum type="arabicPeriod"/>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168</a:t>
            </a:fld>
            <a:endParaRPr lang="pl-PL"/>
          </a:p>
        </p:txBody>
      </p:sp>
    </p:spTree>
    <p:extLst>
      <p:ext uri="{BB962C8B-B14F-4D97-AF65-F5344CB8AC3E}">
        <p14:creationId xmlns:p14="http://schemas.microsoft.com/office/powerpoint/2010/main" val="414919414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Basic Structure</a:t>
            </a:r>
          </a:p>
        </p:txBody>
      </p:sp>
      <p:sp>
        <p:nvSpPr>
          <p:cNvPr id="3" name="Symbol zastępczy zawartości 2"/>
          <p:cNvSpPr>
            <a:spLocks noGrp="1"/>
          </p:cNvSpPr>
          <p:nvPr>
            <p:ph idx="1"/>
          </p:nvPr>
        </p:nvSpPr>
        <p:spPr/>
        <p:txBody>
          <a:bodyPr>
            <a:normAutofit/>
          </a:bodyPr>
          <a:lstStyle/>
          <a:p>
            <a:r>
              <a:rPr lang="en-US" dirty="0"/>
              <a:t>Superset of CSS</a:t>
            </a:r>
          </a:p>
          <a:p>
            <a:r>
              <a:rPr lang="en-US" dirty="0"/>
              <a:t>Valid CSS should be valid LESS</a:t>
            </a:r>
          </a:p>
          <a:p>
            <a:endParaRPr lang="en-US" dirty="0" smtClean="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169</a:t>
            </a:fld>
            <a:endParaRPr lang="pl-PL"/>
          </a:p>
        </p:txBody>
      </p:sp>
      <p:pic>
        <p:nvPicPr>
          <p:cNvPr id="5" name="Obraz 4"/>
          <p:cNvPicPr>
            <a:picLocks noChangeAspect="1"/>
          </p:cNvPicPr>
          <p:nvPr/>
        </p:nvPicPr>
        <p:blipFill>
          <a:blip r:embed="rId2"/>
          <a:stretch>
            <a:fillRect/>
          </a:stretch>
        </p:blipFill>
        <p:spPr>
          <a:xfrm>
            <a:off x="157162" y="2564904"/>
            <a:ext cx="8829675" cy="3371850"/>
          </a:xfrm>
          <a:prstGeom prst="rect">
            <a:avLst/>
          </a:prstGeom>
        </p:spPr>
      </p:pic>
    </p:spTree>
    <p:extLst>
      <p:ext uri="{BB962C8B-B14F-4D97-AF65-F5344CB8AC3E}">
        <p14:creationId xmlns:p14="http://schemas.microsoft.com/office/powerpoint/2010/main" val="18334402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Overview</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dirty="0"/>
              <a:t>SASS: „Syntactically Awesome Style </a:t>
            </a:r>
            <a:r>
              <a:rPr lang="en-US" dirty="0" smtClean="0"/>
              <a:t>Sheets“</a:t>
            </a:r>
          </a:p>
          <a:p>
            <a:r>
              <a:rPr lang="en-US" dirty="0" smtClean="0">
                <a:solidFill>
                  <a:srgbClr val="808080"/>
                </a:solidFill>
                <a:latin typeface="Economica"/>
                <a:cs typeface="Economica"/>
                <a:hlinkClick r:id="rId2"/>
              </a:rPr>
              <a:t>http</a:t>
            </a:r>
            <a:r>
              <a:rPr lang="en-US" dirty="0">
                <a:solidFill>
                  <a:srgbClr val="808080"/>
                </a:solidFill>
                <a:latin typeface="Economica"/>
                <a:cs typeface="Economica"/>
                <a:hlinkClick r:id="rId2"/>
              </a:rPr>
              <a:t>://</a:t>
            </a:r>
            <a:r>
              <a:rPr lang="en-US" dirty="0" smtClean="0">
                <a:solidFill>
                  <a:srgbClr val="808080"/>
                </a:solidFill>
                <a:latin typeface="Economica"/>
                <a:cs typeface="Economica"/>
                <a:hlinkClick r:id="rId2"/>
              </a:rPr>
              <a:t>sass-lang.com</a:t>
            </a:r>
            <a:r>
              <a:rPr lang="en-US" dirty="0" smtClean="0">
                <a:solidFill>
                  <a:srgbClr val="808080"/>
                </a:solidFill>
                <a:latin typeface="Economica"/>
                <a:cs typeface="Economica"/>
              </a:rPr>
              <a:t> </a:t>
            </a:r>
            <a:endParaRPr lang="en-US" dirty="0">
              <a:solidFill>
                <a:srgbClr val="808080"/>
              </a:solidFill>
              <a:latin typeface="Economica"/>
              <a:cs typeface="Economica"/>
            </a:endParaRPr>
          </a:p>
          <a:p>
            <a:r>
              <a:rPr lang="en-US" dirty="0" smtClean="0"/>
              <a:t>Created </a:t>
            </a:r>
            <a:r>
              <a:rPr lang="en-US" dirty="0"/>
              <a:t>by Hampton Catlin</a:t>
            </a:r>
          </a:p>
          <a:p>
            <a:r>
              <a:rPr lang="en-US" dirty="0"/>
              <a:t>Further designed by Nathan </a:t>
            </a:r>
            <a:r>
              <a:rPr lang="en-US" dirty="0" err="1"/>
              <a:t>Weizenbaum</a:t>
            </a:r>
            <a:r>
              <a:rPr lang="en-US" dirty="0"/>
              <a:t> and Chris </a:t>
            </a:r>
            <a:r>
              <a:rPr lang="en-US" dirty="0" err="1"/>
              <a:t>Eppstein</a:t>
            </a:r>
            <a:endParaRPr lang="en-US" dirty="0"/>
          </a:p>
          <a:p>
            <a:r>
              <a:rPr lang="en-US" dirty="0"/>
              <a:t>Uses .SCSS or .SASS extensions</a:t>
            </a:r>
          </a:p>
          <a:p>
            <a:r>
              <a:rPr lang="en-US" dirty="0"/>
              <a:t>Must be compiled into a CSS file</a:t>
            </a:r>
          </a:p>
          <a:p>
            <a:r>
              <a:rPr lang="en-US" dirty="0"/>
              <a:t>Variables, if else statements, loops, mix ins, etc.</a:t>
            </a:r>
          </a:p>
          <a:p>
            <a:r>
              <a:rPr lang="en-US" dirty="0"/>
              <a:t>100% CSS3 compliant</a:t>
            </a:r>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a:t>
            </a:fld>
            <a:endParaRPr lang="pl-PL"/>
          </a:p>
        </p:txBody>
      </p:sp>
    </p:spTree>
    <p:extLst>
      <p:ext uri="{BB962C8B-B14F-4D97-AF65-F5344CB8AC3E}">
        <p14:creationId xmlns:p14="http://schemas.microsoft.com/office/powerpoint/2010/main" val="184152982"/>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Comments</a:t>
            </a:r>
          </a:p>
        </p:txBody>
      </p:sp>
      <p:sp>
        <p:nvSpPr>
          <p:cNvPr id="3" name="Symbol zastępczy zawartości 2"/>
          <p:cNvSpPr>
            <a:spLocks noGrp="1"/>
          </p:cNvSpPr>
          <p:nvPr>
            <p:ph idx="1"/>
          </p:nvPr>
        </p:nvSpPr>
        <p:spPr/>
        <p:txBody>
          <a:bodyPr>
            <a:normAutofit/>
          </a:bodyPr>
          <a:lstStyle/>
          <a:p>
            <a:r>
              <a:rPr lang="en-US" altLang="en-US" sz="2400" b="1" dirty="0"/>
              <a:t>CSS-style </a:t>
            </a:r>
            <a:r>
              <a:rPr lang="en-US" altLang="en-US" sz="2400" b="1" dirty="0" smtClean="0"/>
              <a:t>comments </a:t>
            </a:r>
            <a:r>
              <a:rPr lang="en-US" altLang="en-US" sz="2400" dirty="0" smtClean="0"/>
              <a:t>- included </a:t>
            </a:r>
            <a:r>
              <a:rPr lang="en-US" altLang="en-US" sz="2400" dirty="0"/>
              <a:t>in output by default</a:t>
            </a:r>
          </a:p>
          <a:p>
            <a:r>
              <a:rPr lang="en-US" altLang="en-US" sz="2400" b="1" dirty="0"/>
              <a:t>C-style single-line </a:t>
            </a:r>
            <a:r>
              <a:rPr lang="en-US" altLang="en-US" sz="2400" b="1" dirty="0" smtClean="0"/>
              <a:t>comments </a:t>
            </a:r>
            <a:r>
              <a:rPr lang="en-US" altLang="en-US" sz="2400" dirty="0" smtClean="0"/>
              <a:t>-  ignored in </a:t>
            </a:r>
            <a:r>
              <a:rPr lang="en-US" altLang="en-US" sz="2400" dirty="0"/>
              <a:t>output by </a:t>
            </a:r>
            <a:r>
              <a:rPr lang="en-US" altLang="en-US" sz="2400" dirty="0" smtClean="0"/>
              <a:t>default</a:t>
            </a:r>
            <a:endParaRPr lang="en-US" alt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170</a:t>
            </a:fld>
            <a:endParaRPr lang="pl-PL"/>
          </a:p>
        </p:txBody>
      </p:sp>
      <p:pic>
        <p:nvPicPr>
          <p:cNvPr id="5" name="Obraz 4"/>
          <p:cNvPicPr>
            <a:picLocks noChangeAspect="1"/>
          </p:cNvPicPr>
          <p:nvPr/>
        </p:nvPicPr>
        <p:blipFill>
          <a:blip r:embed="rId2"/>
          <a:stretch>
            <a:fillRect/>
          </a:stretch>
        </p:blipFill>
        <p:spPr>
          <a:xfrm>
            <a:off x="457200" y="2636912"/>
            <a:ext cx="8181975" cy="3171825"/>
          </a:xfrm>
          <a:prstGeom prst="rect">
            <a:avLst/>
          </a:prstGeom>
        </p:spPr>
      </p:pic>
    </p:spTree>
    <p:extLst>
      <p:ext uri="{BB962C8B-B14F-4D97-AF65-F5344CB8AC3E}">
        <p14:creationId xmlns:p14="http://schemas.microsoft.com/office/powerpoint/2010/main" val="376736953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Variables</a:t>
            </a:r>
          </a:p>
        </p:txBody>
      </p:sp>
      <p:sp>
        <p:nvSpPr>
          <p:cNvPr id="3" name="Symbol zastępczy zawartości 2"/>
          <p:cNvSpPr>
            <a:spLocks noGrp="1"/>
          </p:cNvSpPr>
          <p:nvPr>
            <p:ph idx="1"/>
          </p:nvPr>
        </p:nvSpPr>
        <p:spPr/>
        <p:txBody>
          <a:bodyPr>
            <a:normAutofit/>
          </a:bodyPr>
          <a:lstStyle/>
          <a:p>
            <a:r>
              <a:rPr lang="en-US" dirty="0"/>
              <a:t>Start with @ symbol</a:t>
            </a:r>
          </a:p>
          <a:p>
            <a:r>
              <a:rPr lang="en-US" altLang="en-US" dirty="0"/>
              <a:t>Can hold different types of units, LESS is smart about units: </a:t>
            </a:r>
            <a:r>
              <a:rPr lang="en-US" altLang="en-US" dirty="0" err="1"/>
              <a:t>px</a:t>
            </a:r>
            <a:r>
              <a:rPr lang="en-US" altLang="en-US" dirty="0"/>
              <a:t>, </a:t>
            </a:r>
            <a:r>
              <a:rPr lang="en-US" altLang="en-US" dirty="0" err="1"/>
              <a:t>em</a:t>
            </a:r>
            <a:r>
              <a:rPr lang="en-US" altLang="en-US" dirty="0"/>
              <a:t>, hex/RGB colors</a:t>
            </a:r>
            <a:endParaRPr lang="en-US" altLang="en-US" sz="2000" dirty="0">
              <a:solidFill>
                <a:srgbClr val="000000"/>
              </a:solidFill>
            </a:endParaRPr>
          </a:p>
          <a:p>
            <a:r>
              <a:rPr lang="en-US" altLang="en-US" b="1" dirty="0" smtClean="0"/>
              <a:t>@</a:t>
            </a:r>
            <a:r>
              <a:rPr lang="en-US" altLang="en-US" b="1" dirty="0" err="1"/>
              <a:t>var</a:t>
            </a:r>
            <a:r>
              <a:rPr lang="en-US" altLang="en-US" b="1" dirty="0"/>
              <a:t>: value;</a:t>
            </a:r>
            <a:r>
              <a:rPr lang="en-US" altLang="en-US" dirty="0"/>
              <a:t> </a:t>
            </a:r>
            <a:r>
              <a:rPr lang="en-US" altLang="en-US" dirty="0" smtClean="0"/>
              <a:t>syntax</a:t>
            </a:r>
            <a:endParaRPr lang="en-US" dirty="0"/>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171</a:t>
            </a:fld>
            <a:endParaRPr lang="pl-PL"/>
          </a:p>
        </p:txBody>
      </p:sp>
      <p:pic>
        <p:nvPicPr>
          <p:cNvPr id="5" name="Obraz 4"/>
          <p:cNvPicPr>
            <a:picLocks noChangeAspect="1"/>
          </p:cNvPicPr>
          <p:nvPr/>
        </p:nvPicPr>
        <p:blipFill>
          <a:blip r:embed="rId2"/>
          <a:stretch>
            <a:fillRect/>
          </a:stretch>
        </p:blipFill>
        <p:spPr>
          <a:xfrm>
            <a:off x="827584" y="3501008"/>
            <a:ext cx="6772275" cy="2162175"/>
          </a:xfrm>
          <a:prstGeom prst="rect">
            <a:avLst/>
          </a:prstGeom>
        </p:spPr>
      </p:pic>
    </p:spTree>
    <p:extLst>
      <p:ext uri="{BB962C8B-B14F-4D97-AF65-F5344CB8AC3E}">
        <p14:creationId xmlns:p14="http://schemas.microsoft.com/office/powerpoint/2010/main" val="35273184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Variables</a:t>
            </a:r>
          </a:p>
        </p:txBody>
      </p:sp>
      <p:sp>
        <p:nvSpPr>
          <p:cNvPr id="3" name="Symbol zastępczy zawartości 2"/>
          <p:cNvSpPr>
            <a:spLocks noGrp="1"/>
          </p:cNvSpPr>
          <p:nvPr>
            <p:ph idx="1"/>
          </p:nvPr>
        </p:nvSpPr>
        <p:spPr/>
        <p:txBody>
          <a:bodyPr>
            <a:normAutofit/>
          </a:bodyPr>
          <a:lstStyle/>
          <a:p>
            <a:r>
              <a:rPr lang="en-US" b="1" dirty="0" smtClean="0"/>
              <a:t>Interpolation</a:t>
            </a:r>
            <a:r>
              <a:rPr lang="en-US" dirty="0" smtClean="0"/>
              <a:t> - v</a:t>
            </a:r>
            <a:r>
              <a:rPr lang="en-US" altLang="en-US" dirty="0" smtClean="0"/>
              <a:t>ariables </a:t>
            </a:r>
            <a:r>
              <a:rPr lang="en-US" altLang="en-US" dirty="0"/>
              <a:t>interpolated in </a:t>
            </a:r>
            <a:r>
              <a:rPr lang="en-US" altLang="en-US" dirty="0" smtClean="0"/>
              <a:t>strings:</a:t>
            </a:r>
          </a:p>
          <a:p>
            <a:pPr lvl="1"/>
            <a:r>
              <a:rPr lang="en-US" altLang="en-US" dirty="0"/>
              <a:t>For embedding variable values within declarations</a:t>
            </a:r>
          </a:p>
          <a:p>
            <a:pPr lvl="1"/>
            <a:r>
              <a:rPr lang="en-US" altLang="en-US" dirty="0" smtClean="0"/>
              <a:t>Make </a:t>
            </a:r>
            <a:r>
              <a:rPr lang="en-US" altLang="en-US" dirty="0"/>
              <a:t>sure you know your data </a:t>
            </a:r>
            <a:r>
              <a:rPr lang="en-US" altLang="en-US" dirty="0" smtClean="0"/>
              <a:t>type</a:t>
            </a:r>
            <a:endParaRPr lang="en-US" altLang="en-US" dirty="0"/>
          </a:p>
          <a:p>
            <a:pPr lvl="1"/>
            <a:r>
              <a:rPr lang="en-US" altLang="en-US" dirty="0"/>
              <a:t>Interpolated in selectors &amp; rules</a:t>
            </a:r>
          </a:p>
          <a:p>
            <a:pPr lvl="1"/>
            <a:r>
              <a:rPr lang="en-US" altLang="en-US" dirty="0"/>
              <a:t>Must use the </a:t>
            </a:r>
            <a:r>
              <a:rPr lang="en-US" altLang="en-US" b="1" dirty="0"/>
              <a:t>@{</a:t>
            </a:r>
            <a:r>
              <a:rPr lang="en-US" altLang="en-US" b="1" dirty="0" err="1"/>
              <a:t>var</a:t>
            </a:r>
            <a:r>
              <a:rPr lang="en-US" altLang="en-US" b="1" dirty="0"/>
              <a:t>}</a:t>
            </a:r>
            <a:r>
              <a:rPr lang="en-US" altLang="en-US" dirty="0"/>
              <a:t> syntax</a:t>
            </a:r>
            <a:endParaRPr lang="en-US" altLang="en-US" sz="1600" dirty="0">
              <a:solidFill>
                <a:srgbClr val="000000"/>
              </a:solidFill>
            </a:endParaRPr>
          </a:p>
          <a:p>
            <a:endParaRPr lang="en-US" altLang="en-US" dirty="0"/>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172</a:t>
            </a:fld>
            <a:endParaRPr lang="pl-PL"/>
          </a:p>
        </p:txBody>
      </p:sp>
      <p:pic>
        <p:nvPicPr>
          <p:cNvPr id="6"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0" y="3599485"/>
            <a:ext cx="9179424" cy="325851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Obraz 6"/>
          <p:cNvPicPr>
            <a:picLocks noChangeAspect="1"/>
          </p:cNvPicPr>
          <p:nvPr/>
        </p:nvPicPr>
        <p:blipFill>
          <a:blip r:embed="rId3"/>
          <a:stretch>
            <a:fillRect/>
          </a:stretch>
        </p:blipFill>
        <p:spPr>
          <a:xfrm>
            <a:off x="2195736" y="0"/>
            <a:ext cx="6287816" cy="3841322"/>
          </a:xfrm>
          <a:prstGeom prst="rect">
            <a:avLst/>
          </a:prstGeom>
        </p:spPr>
      </p:pic>
    </p:spTree>
    <p:extLst>
      <p:ext uri="{BB962C8B-B14F-4D97-AF65-F5344CB8AC3E}">
        <p14:creationId xmlns:p14="http://schemas.microsoft.com/office/powerpoint/2010/main" val="153091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Variables</a:t>
            </a:r>
          </a:p>
        </p:txBody>
      </p:sp>
      <p:sp>
        <p:nvSpPr>
          <p:cNvPr id="3" name="Symbol zastępczy zawartości 2"/>
          <p:cNvSpPr>
            <a:spLocks noGrp="1"/>
          </p:cNvSpPr>
          <p:nvPr>
            <p:ph idx="1"/>
          </p:nvPr>
        </p:nvSpPr>
        <p:spPr/>
        <p:txBody>
          <a:bodyPr>
            <a:normAutofit/>
          </a:bodyPr>
          <a:lstStyle/>
          <a:p>
            <a:r>
              <a:rPr lang="en-US" b="1" dirty="0" smtClean="0"/>
              <a:t>Interpolation:</a:t>
            </a:r>
          </a:p>
          <a:p>
            <a:pPr lvl="1"/>
            <a:r>
              <a:rPr lang="en-US" dirty="0" smtClean="0"/>
              <a:t>Property</a:t>
            </a:r>
          </a:p>
          <a:p>
            <a:pPr lvl="1"/>
            <a:endParaRPr lang="en-US" dirty="0" smtClean="0"/>
          </a:p>
          <a:p>
            <a:pPr lvl="1"/>
            <a:endParaRPr lang="en-US" dirty="0"/>
          </a:p>
          <a:p>
            <a:pPr lvl="1"/>
            <a:r>
              <a:rPr lang="en-US" dirty="0" err="1" smtClean="0"/>
              <a:t>Url</a:t>
            </a:r>
            <a:r>
              <a:rPr lang="en-US" dirty="0" smtClean="0"/>
              <a:t> </a:t>
            </a:r>
          </a:p>
          <a:p>
            <a:pPr lvl="1"/>
            <a:endParaRPr lang="en-US" dirty="0" smtClean="0"/>
          </a:p>
          <a:p>
            <a:pPr lvl="1"/>
            <a:endParaRPr lang="en-US" dirty="0"/>
          </a:p>
          <a:p>
            <a:pPr lvl="1"/>
            <a:endParaRPr lang="en-US" dirty="0" smtClean="0"/>
          </a:p>
          <a:p>
            <a:pPr lvl="1"/>
            <a:r>
              <a:rPr lang="en-US" dirty="0" smtClean="0"/>
              <a:t>Import </a:t>
            </a:r>
            <a:endParaRPr lang="en-US" altLang="en-US" dirty="0"/>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173</a:t>
            </a:fld>
            <a:endParaRPr lang="pl-PL"/>
          </a:p>
        </p:txBody>
      </p:sp>
      <p:pic>
        <p:nvPicPr>
          <p:cNvPr id="5" name="Obraz 4"/>
          <p:cNvPicPr>
            <a:picLocks noChangeAspect="1"/>
          </p:cNvPicPr>
          <p:nvPr/>
        </p:nvPicPr>
        <p:blipFill>
          <a:blip r:embed="rId2"/>
          <a:stretch>
            <a:fillRect/>
          </a:stretch>
        </p:blipFill>
        <p:spPr>
          <a:xfrm>
            <a:off x="4287757" y="4509120"/>
            <a:ext cx="4617019" cy="1252909"/>
          </a:xfrm>
          <a:prstGeom prst="rect">
            <a:avLst/>
          </a:prstGeom>
        </p:spPr>
      </p:pic>
      <p:pic>
        <p:nvPicPr>
          <p:cNvPr id="9" name="Obraz 8"/>
          <p:cNvPicPr>
            <a:picLocks noChangeAspect="1"/>
          </p:cNvPicPr>
          <p:nvPr/>
        </p:nvPicPr>
        <p:blipFill>
          <a:blip r:embed="rId3"/>
          <a:stretch>
            <a:fillRect/>
          </a:stretch>
        </p:blipFill>
        <p:spPr>
          <a:xfrm>
            <a:off x="4258517" y="1484784"/>
            <a:ext cx="3562350" cy="1019175"/>
          </a:xfrm>
          <a:prstGeom prst="rect">
            <a:avLst/>
          </a:prstGeom>
        </p:spPr>
      </p:pic>
      <p:pic>
        <p:nvPicPr>
          <p:cNvPr id="10" name="Obraz 9"/>
          <p:cNvPicPr>
            <a:picLocks noChangeAspect="1"/>
          </p:cNvPicPr>
          <p:nvPr/>
        </p:nvPicPr>
        <p:blipFill>
          <a:blip r:embed="rId4"/>
          <a:stretch>
            <a:fillRect/>
          </a:stretch>
        </p:blipFill>
        <p:spPr>
          <a:xfrm>
            <a:off x="2410742" y="2852936"/>
            <a:ext cx="6638416" cy="1364058"/>
          </a:xfrm>
          <a:prstGeom prst="rect">
            <a:avLst/>
          </a:prstGeom>
        </p:spPr>
      </p:pic>
    </p:spTree>
    <p:extLst>
      <p:ext uri="{BB962C8B-B14F-4D97-AF65-F5344CB8AC3E}">
        <p14:creationId xmlns:p14="http://schemas.microsoft.com/office/powerpoint/2010/main" val="2261281290"/>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Variables</a:t>
            </a:r>
          </a:p>
        </p:txBody>
      </p:sp>
      <p:sp>
        <p:nvSpPr>
          <p:cNvPr id="3" name="Symbol zastępczy zawartości 2"/>
          <p:cNvSpPr>
            <a:spLocks noGrp="1"/>
          </p:cNvSpPr>
          <p:nvPr>
            <p:ph idx="1"/>
          </p:nvPr>
        </p:nvSpPr>
        <p:spPr/>
        <p:txBody>
          <a:bodyPr>
            <a:normAutofit/>
          </a:bodyPr>
          <a:lstStyle/>
          <a:p>
            <a:r>
              <a:rPr lang="en-US" b="1" dirty="0" smtClean="0"/>
              <a:t>Interrelation - </a:t>
            </a:r>
            <a:r>
              <a:rPr lang="en-US" dirty="0"/>
              <a:t>variable holding another </a:t>
            </a:r>
            <a:r>
              <a:rPr lang="en-US" dirty="0" smtClean="0"/>
              <a:t>variable.</a:t>
            </a:r>
            <a:endParaRPr lang="en-US" b="1" dirty="0" smtClean="0"/>
          </a:p>
          <a:p>
            <a:pPr marL="0" indent="0">
              <a:buNone/>
            </a:pP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174</a:t>
            </a:fld>
            <a:endParaRPr lang="pl-PL"/>
          </a:p>
        </p:txBody>
      </p:sp>
      <p:pic>
        <p:nvPicPr>
          <p:cNvPr id="6" name="Obraz 5"/>
          <p:cNvPicPr>
            <a:picLocks noChangeAspect="1"/>
          </p:cNvPicPr>
          <p:nvPr/>
        </p:nvPicPr>
        <p:blipFill>
          <a:blip r:embed="rId2"/>
          <a:stretch>
            <a:fillRect/>
          </a:stretch>
        </p:blipFill>
        <p:spPr>
          <a:xfrm>
            <a:off x="272947" y="2674770"/>
            <a:ext cx="3744277" cy="1474309"/>
          </a:xfrm>
          <a:prstGeom prst="rect">
            <a:avLst/>
          </a:prstGeom>
        </p:spPr>
      </p:pic>
      <p:pic>
        <p:nvPicPr>
          <p:cNvPr id="7" name="Obraz 6"/>
          <p:cNvPicPr>
            <a:picLocks noChangeAspect="1"/>
          </p:cNvPicPr>
          <p:nvPr/>
        </p:nvPicPr>
        <p:blipFill>
          <a:blip r:embed="rId3"/>
          <a:stretch>
            <a:fillRect/>
          </a:stretch>
        </p:blipFill>
        <p:spPr>
          <a:xfrm>
            <a:off x="5123067" y="2924944"/>
            <a:ext cx="3624849" cy="949641"/>
          </a:xfrm>
          <a:prstGeom prst="rect">
            <a:avLst/>
          </a:prstGeom>
        </p:spPr>
      </p:pic>
    </p:spTree>
    <p:extLst>
      <p:ext uri="{BB962C8B-B14F-4D97-AF65-F5344CB8AC3E}">
        <p14:creationId xmlns:p14="http://schemas.microsoft.com/office/powerpoint/2010/main" val="2449331293"/>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Variables</a:t>
            </a:r>
          </a:p>
        </p:txBody>
      </p:sp>
      <p:sp>
        <p:nvSpPr>
          <p:cNvPr id="3" name="Symbol zastępczy zawartości 2"/>
          <p:cNvSpPr>
            <a:spLocks noGrp="1"/>
          </p:cNvSpPr>
          <p:nvPr>
            <p:ph idx="1"/>
          </p:nvPr>
        </p:nvSpPr>
        <p:spPr/>
        <p:txBody>
          <a:bodyPr>
            <a:normAutofit/>
          </a:bodyPr>
          <a:lstStyle/>
          <a:p>
            <a:r>
              <a:rPr lang="en-US" b="1" dirty="0"/>
              <a:t>Lazy Loading - </a:t>
            </a:r>
            <a:r>
              <a:rPr lang="en-US" dirty="0"/>
              <a:t> variables can be used even though they are not declared yet</a:t>
            </a:r>
            <a:r>
              <a:rPr lang="en-US" dirty="0" smtClean="0"/>
              <a:t>.</a:t>
            </a:r>
            <a:endParaRPr lang="en-US" b="1" dirty="0" smtClean="0"/>
          </a:p>
          <a:p>
            <a:pPr marL="0" indent="0">
              <a:buNone/>
            </a:pP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175</a:t>
            </a:fld>
            <a:endParaRPr lang="pl-PL"/>
          </a:p>
        </p:txBody>
      </p:sp>
      <p:pic>
        <p:nvPicPr>
          <p:cNvPr id="5" name="Obraz 4"/>
          <p:cNvPicPr>
            <a:picLocks noChangeAspect="1"/>
          </p:cNvPicPr>
          <p:nvPr/>
        </p:nvPicPr>
        <p:blipFill>
          <a:blip r:embed="rId2"/>
          <a:stretch>
            <a:fillRect/>
          </a:stretch>
        </p:blipFill>
        <p:spPr>
          <a:xfrm>
            <a:off x="539552" y="2778534"/>
            <a:ext cx="2592288" cy="2119661"/>
          </a:xfrm>
          <a:prstGeom prst="rect">
            <a:avLst/>
          </a:prstGeom>
        </p:spPr>
      </p:pic>
      <p:pic>
        <p:nvPicPr>
          <p:cNvPr id="8" name="Obraz 7"/>
          <p:cNvPicPr>
            <a:picLocks noChangeAspect="1"/>
          </p:cNvPicPr>
          <p:nvPr/>
        </p:nvPicPr>
        <p:blipFill>
          <a:blip r:embed="rId3"/>
          <a:stretch>
            <a:fillRect/>
          </a:stretch>
        </p:blipFill>
        <p:spPr>
          <a:xfrm>
            <a:off x="5652120" y="3166956"/>
            <a:ext cx="2542230" cy="1342819"/>
          </a:xfrm>
          <a:prstGeom prst="rect">
            <a:avLst/>
          </a:prstGeom>
        </p:spPr>
      </p:pic>
    </p:spTree>
    <p:extLst>
      <p:ext uri="{BB962C8B-B14F-4D97-AF65-F5344CB8AC3E}">
        <p14:creationId xmlns:p14="http://schemas.microsoft.com/office/powerpoint/2010/main" val="976609816"/>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Variables</a:t>
            </a:r>
          </a:p>
        </p:txBody>
      </p:sp>
      <p:sp>
        <p:nvSpPr>
          <p:cNvPr id="3" name="Symbol zastępczy zawartości 2"/>
          <p:cNvSpPr>
            <a:spLocks noGrp="1"/>
          </p:cNvSpPr>
          <p:nvPr>
            <p:ph idx="1"/>
          </p:nvPr>
        </p:nvSpPr>
        <p:spPr/>
        <p:txBody>
          <a:bodyPr>
            <a:normAutofit/>
          </a:bodyPr>
          <a:lstStyle/>
          <a:p>
            <a:r>
              <a:rPr lang="en-US" b="1" dirty="0" smtClean="0"/>
              <a:t>Scope</a:t>
            </a:r>
            <a:r>
              <a:rPr lang="en-US" altLang="en-US" dirty="0" smtClean="0"/>
              <a:t>:</a:t>
            </a:r>
          </a:p>
          <a:p>
            <a:pPr lvl="1"/>
            <a:r>
              <a:rPr lang="en-US" altLang="en-US" dirty="0"/>
              <a:t>Variables scoped logically within braces</a:t>
            </a:r>
          </a:p>
          <a:p>
            <a:pPr lvl="1"/>
            <a:r>
              <a:rPr lang="en-US" altLang="en-US" dirty="0"/>
              <a:t>Variables from </a:t>
            </a:r>
            <a:r>
              <a:rPr lang="en-US" altLang="en-US" dirty="0" err="1"/>
              <a:t>mixins</a:t>
            </a:r>
            <a:r>
              <a:rPr lang="en-US" altLang="en-US" dirty="0"/>
              <a:t> available in scope where </a:t>
            </a:r>
            <a:r>
              <a:rPr lang="en-US" altLang="en-US" dirty="0" smtClean="0"/>
              <a:t>used</a:t>
            </a:r>
            <a:endParaRPr lang="en-US" altLang="en-US" sz="1200" dirty="0">
              <a:solidFill>
                <a:srgbClr val="000000"/>
              </a:solidFill>
            </a:endParaRPr>
          </a:p>
          <a:p>
            <a:endParaRPr lang="en-US" altLang="en-US" dirty="0"/>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176</a:t>
            </a:fld>
            <a:endParaRPr lang="pl-PL"/>
          </a:p>
        </p:txBody>
      </p:sp>
      <p:pic>
        <p:nvPicPr>
          <p:cNvPr id="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560" y="2780928"/>
            <a:ext cx="8328816" cy="320121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2573253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Variables</a:t>
            </a:r>
          </a:p>
        </p:txBody>
      </p:sp>
      <p:sp>
        <p:nvSpPr>
          <p:cNvPr id="3" name="Symbol zastępczy zawartości 2"/>
          <p:cNvSpPr>
            <a:spLocks noGrp="1"/>
          </p:cNvSpPr>
          <p:nvPr>
            <p:ph idx="1"/>
          </p:nvPr>
        </p:nvSpPr>
        <p:spPr/>
        <p:txBody>
          <a:bodyPr>
            <a:normAutofit/>
          </a:bodyPr>
          <a:lstStyle/>
          <a:p>
            <a:r>
              <a:rPr lang="en-US" b="1" dirty="0" smtClean="0"/>
              <a:t>Scope</a:t>
            </a: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177</a:t>
            </a:fld>
            <a:endParaRPr lang="pl-PL"/>
          </a:p>
        </p:txBody>
      </p:sp>
      <p:pic>
        <p:nvPicPr>
          <p:cNvPr id="5" name="Obraz 4"/>
          <p:cNvPicPr>
            <a:picLocks noChangeAspect="1"/>
          </p:cNvPicPr>
          <p:nvPr/>
        </p:nvPicPr>
        <p:blipFill>
          <a:blip r:embed="rId2"/>
          <a:stretch>
            <a:fillRect/>
          </a:stretch>
        </p:blipFill>
        <p:spPr>
          <a:xfrm>
            <a:off x="736662" y="2060847"/>
            <a:ext cx="2611202" cy="2479323"/>
          </a:xfrm>
          <a:prstGeom prst="rect">
            <a:avLst/>
          </a:prstGeom>
        </p:spPr>
      </p:pic>
      <p:pic>
        <p:nvPicPr>
          <p:cNvPr id="6" name="Obraz 5"/>
          <p:cNvPicPr>
            <a:picLocks noChangeAspect="1"/>
          </p:cNvPicPr>
          <p:nvPr/>
        </p:nvPicPr>
        <p:blipFill>
          <a:blip r:embed="rId3"/>
          <a:stretch>
            <a:fillRect/>
          </a:stretch>
        </p:blipFill>
        <p:spPr>
          <a:xfrm>
            <a:off x="4932040" y="2420888"/>
            <a:ext cx="2702300" cy="1512168"/>
          </a:xfrm>
          <a:prstGeom prst="rect">
            <a:avLst/>
          </a:prstGeom>
        </p:spPr>
      </p:pic>
    </p:spTree>
    <p:extLst>
      <p:ext uri="{BB962C8B-B14F-4D97-AF65-F5344CB8AC3E}">
        <p14:creationId xmlns:p14="http://schemas.microsoft.com/office/powerpoint/2010/main" val="2531018282"/>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Variables</a:t>
            </a:r>
          </a:p>
        </p:txBody>
      </p:sp>
      <p:sp>
        <p:nvSpPr>
          <p:cNvPr id="3" name="Symbol zastępczy zawartości 2"/>
          <p:cNvSpPr>
            <a:spLocks noGrp="1"/>
          </p:cNvSpPr>
          <p:nvPr>
            <p:ph idx="1"/>
          </p:nvPr>
        </p:nvSpPr>
        <p:spPr/>
        <p:txBody>
          <a:bodyPr>
            <a:normAutofit/>
          </a:bodyPr>
          <a:lstStyle/>
          <a:p>
            <a:r>
              <a:rPr lang="en-US" b="1" dirty="0" smtClean="0"/>
              <a:t>Escaping</a:t>
            </a:r>
            <a:r>
              <a:rPr lang="en-US" altLang="en-US" dirty="0" smtClean="0"/>
              <a:t>:</a:t>
            </a:r>
          </a:p>
          <a:p>
            <a:pPr lvl="1"/>
            <a:r>
              <a:rPr lang="en-US" altLang="en-US" dirty="0"/>
              <a:t>If you need to output CSS that is not valid CSS syntax</a:t>
            </a:r>
          </a:p>
          <a:p>
            <a:pPr lvl="1"/>
            <a:r>
              <a:rPr lang="en-US" altLang="en-US" dirty="0"/>
              <a:t>Proprietary syntax not recognized by LESS</a:t>
            </a:r>
          </a:p>
          <a:p>
            <a:pPr lvl="1"/>
            <a:r>
              <a:rPr lang="en-US" altLang="en-US" dirty="0"/>
              <a:t>If not used, LESS compiler will throw an error</a:t>
            </a:r>
          </a:p>
          <a:p>
            <a:pPr lvl="1"/>
            <a:r>
              <a:rPr lang="en-US" altLang="en-US" dirty="0"/>
              <a:t>Simple prefix with </a:t>
            </a:r>
            <a:r>
              <a:rPr lang="en-US" altLang="en-US" b="1" dirty="0"/>
              <a:t>~ symbol </a:t>
            </a:r>
            <a:r>
              <a:rPr lang="en-US" altLang="en-US" dirty="0"/>
              <a:t>and put in quotes (</a:t>
            </a:r>
            <a:r>
              <a:rPr lang="en-US" altLang="en-US" dirty="0" smtClean="0"/>
              <a:t>string)</a:t>
            </a:r>
            <a:endParaRPr lang="en-US" altLang="en-US" dirty="0"/>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178</a:t>
            </a:fld>
            <a:endParaRPr lang="pl-PL"/>
          </a:p>
        </p:txBody>
      </p:sp>
      <p:pic>
        <p:nvPicPr>
          <p:cNvPr id="5" name="Obraz 4"/>
          <p:cNvPicPr>
            <a:picLocks noChangeAspect="1"/>
          </p:cNvPicPr>
          <p:nvPr/>
        </p:nvPicPr>
        <p:blipFill>
          <a:blip r:embed="rId2"/>
          <a:stretch>
            <a:fillRect/>
          </a:stretch>
        </p:blipFill>
        <p:spPr>
          <a:xfrm>
            <a:off x="0" y="4077072"/>
            <a:ext cx="10594851" cy="387056"/>
          </a:xfrm>
          <a:prstGeom prst="rect">
            <a:avLst/>
          </a:prstGeom>
        </p:spPr>
      </p:pic>
    </p:spTree>
    <p:extLst>
      <p:ext uri="{BB962C8B-B14F-4D97-AF65-F5344CB8AC3E}">
        <p14:creationId xmlns:p14="http://schemas.microsoft.com/office/powerpoint/2010/main" val="1427722802"/>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Podstawy</a:t>
            </a:r>
            <a:r>
              <a:rPr lang="en-US" dirty="0" smtClean="0">
                <a:solidFill>
                  <a:srgbClr val="FFC000"/>
                </a:solidFill>
              </a:rPr>
              <a:t> </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a:t>
            </a:r>
          </a:p>
          <a:p>
            <a:pPr marL="514350" indent="-514350">
              <a:buFont typeface="+mj-lt"/>
              <a:buAutoNum type="arabicPeriod"/>
            </a:pPr>
            <a:r>
              <a:rPr lang="en-US" dirty="0" err="1" smtClean="0"/>
              <a:t>Zdefiniuj</a:t>
            </a:r>
            <a:r>
              <a:rPr lang="en-US" dirty="0" smtClean="0"/>
              <a:t> </a:t>
            </a:r>
            <a:r>
              <a:rPr lang="en-US" dirty="0" err="1" smtClean="0"/>
              <a:t>poprzez</a:t>
            </a:r>
            <a:r>
              <a:rPr lang="en-US" dirty="0" smtClean="0"/>
              <a:t> </a:t>
            </a:r>
            <a:r>
              <a:rPr lang="en-US" b="1" dirty="0" err="1" smtClean="0"/>
              <a:t>zmienne</a:t>
            </a:r>
            <a:r>
              <a:rPr lang="en-US" dirty="0" smtClean="0"/>
              <a:t> </a:t>
            </a:r>
            <a:r>
              <a:rPr lang="en-US" dirty="0" err="1" smtClean="0"/>
              <a:t>przechowujące</a:t>
            </a:r>
            <a:r>
              <a:rPr lang="en-US" dirty="0" smtClean="0"/>
              <a:t>:</a:t>
            </a:r>
          </a:p>
          <a:p>
            <a:pPr lvl="1"/>
            <a:r>
              <a:rPr lang="en-US" dirty="0" err="1"/>
              <a:t>f</a:t>
            </a:r>
            <a:r>
              <a:rPr lang="en-US" dirty="0" err="1" smtClean="0"/>
              <a:t>ormatowanie</a:t>
            </a:r>
            <a:r>
              <a:rPr lang="en-US" dirty="0" smtClean="0"/>
              <a:t> </a:t>
            </a:r>
            <a:r>
              <a:rPr lang="en-US" dirty="0" err="1" smtClean="0"/>
              <a:t>tekstu</a:t>
            </a:r>
            <a:r>
              <a:rPr lang="en-US" dirty="0" smtClean="0"/>
              <a:t> (</a:t>
            </a:r>
            <a:r>
              <a:rPr lang="en-US" dirty="0" err="1" smtClean="0"/>
              <a:t>czcionka</a:t>
            </a:r>
            <a:r>
              <a:rPr lang="en-US" dirty="0" smtClean="0"/>
              <a:t>, </a:t>
            </a:r>
            <a:r>
              <a:rPr lang="en-US" dirty="0" err="1" smtClean="0"/>
              <a:t>rozmiar</a:t>
            </a:r>
            <a:r>
              <a:rPr lang="en-US" dirty="0" smtClean="0"/>
              <a:t>, </a:t>
            </a:r>
            <a:r>
              <a:rPr lang="en-US" dirty="0" err="1" smtClean="0"/>
              <a:t>kolor</a:t>
            </a:r>
            <a:r>
              <a:rPr lang="en-US" dirty="0" smtClean="0"/>
              <a:t>, …)</a:t>
            </a:r>
          </a:p>
          <a:p>
            <a:pPr lvl="1"/>
            <a:r>
              <a:rPr lang="en-US" dirty="0" err="1" smtClean="0"/>
              <a:t>paddingi</a:t>
            </a:r>
            <a:endParaRPr lang="en-US" dirty="0" smtClean="0"/>
          </a:p>
          <a:p>
            <a:pPr lvl="1"/>
            <a:r>
              <a:rPr lang="en-US" dirty="0" err="1" smtClean="0"/>
              <a:t>marginesy</a:t>
            </a:r>
            <a:r>
              <a:rPr lang="en-US" dirty="0" smtClean="0"/>
              <a:t> </a:t>
            </a:r>
          </a:p>
          <a:p>
            <a:pPr marL="0" indent="0">
              <a:buNone/>
            </a:pPr>
            <a:r>
              <a:rPr lang="en-US" dirty="0" err="1" smtClean="0"/>
              <a:t>Kolorystyka</a:t>
            </a:r>
            <a:r>
              <a:rPr lang="en-US" dirty="0" smtClean="0"/>
              <a:t> ma </a:t>
            </a:r>
            <a:r>
              <a:rPr lang="en-US" dirty="0" err="1" smtClean="0"/>
              <a:t>być</a:t>
            </a:r>
            <a:r>
              <a:rPr lang="en-US" dirty="0" smtClean="0"/>
              <a:t> </a:t>
            </a:r>
            <a:r>
              <a:rPr lang="en-US" dirty="0" err="1" smtClean="0"/>
              <a:t>zdefiniowania</a:t>
            </a:r>
            <a:r>
              <a:rPr lang="en-US" dirty="0" smtClean="0"/>
              <a:t> z </a:t>
            </a:r>
            <a:r>
              <a:rPr lang="en-US" dirty="0" err="1" smtClean="0"/>
              <a:t>tonacji</a:t>
            </a:r>
            <a:r>
              <a:rPr lang="en-US" dirty="0" smtClean="0"/>
              <a:t> </a:t>
            </a:r>
            <a:r>
              <a:rPr lang="en-US" dirty="0" err="1" smtClean="0"/>
              <a:t>niebieskiej</a:t>
            </a:r>
            <a:r>
              <a:rPr lang="en-US" dirty="0" smtClean="0"/>
              <a:t>.</a:t>
            </a:r>
          </a:p>
          <a:p>
            <a:pPr marL="0" indent="0">
              <a:buNone/>
            </a:pPr>
            <a:r>
              <a:rPr lang="en-US" dirty="0" smtClean="0"/>
              <a:t>2. </a:t>
            </a:r>
            <a:r>
              <a:rPr lang="en-US" dirty="0" err="1" smtClean="0"/>
              <a:t>Zastosuj</a:t>
            </a:r>
            <a:r>
              <a:rPr lang="en-US" dirty="0" smtClean="0"/>
              <a:t> </a:t>
            </a:r>
            <a:r>
              <a:rPr lang="en-US" dirty="0" err="1" smtClean="0"/>
              <a:t>zmienne</a:t>
            </a:r>
            <a:r>
              <a:rPr lang="en-US" dirty="0" smtClean="0"/>
              <a:t> </a:t>
            </a:r>
            <a:r>
              <a:rPr lang="en-US" dirty="0" err="1" smtClean="0"/>
              <a:t>dla</a:t>
            </a:r>
            <a:r>
              <a:rPr lang="en-US" dirty="0" smtClean="0"/>
              <a:t> </a:t>
            </a:r>
            <a:r>
              <a:rPr lang="en-US" dirty="0" err="1" smtClean="0"/>
              <a:t>stylowania</a:t>
            </a:r>
            <a:r>
              <a:rPr lang="en-US" dirty="0" smtClean="0"/>
              <a:t> </a:t>
            </a:r>
            <a:r>
              <a:rPr lang="en-US" dirty="0" err="1" smtClean="0"/>
              <a:t>dokumentu</a:t>
            </a:r>
            <a:r>
              <a:rPr lang="en-US" dirty="0" smtClean="0"/>
              <a:t>.</a:t>
            </a:r>
          </a:p>
          <a:p>
            <a:pPr marL="0" indent="0">
              <a:buNone/>
            </a:pPr>
            <a:r>
              <a:rPr lang="en-US" dirty="0" smtClean="0"/>
              <a:t>3. </a:t>
            </a:r>
            <a:r>
              <a:rPr lang="en-US" dirty="0" err="1" smtClean="0"/>
              <a:t>Zmodyfikuj</a:t>
            </a:r>
            <a:r>
              <a:rPr lang="en-US" dirty="0" smtClean="0"/>
              <a:t> </a:t>
            </a:r>
            <a:r>
              <a:rPr lang="en-US" dirty="0" err="1" smtClean="0"/>
              <a:t>kolorystykę</a:t>
            </a:r>
            <a:r>
              <a:rPr lang="en-US" dirty="0"/>
              <a:t> </a:t>
            </a:r>
            <a:r>
              <a:rPr lang="en-US" dirty="0" err="1" smtClean="0"/>
              <a:t>dokumentu</a:t>
            </a:r>
            <a:r>
              <a:rPr lang="en-US" dirty="0" smtClean="0"/>
              <a:t>, aby </a:t>
            </a:r>
            <a:r>
              <a:rPr lang="en-US" dirty="0" err="1" smtClean="0"/>
              <a:t>była</a:t>
            </a:r>
            <a:r>
              <a:rPr lang="en-US" dirty="0" smtClean="0"/>
              <a:t> w </a:t>
            </a:r>
            <a:r>
              <a:rPr lang="en-US" dirty="0" err="1" smtClean="0"/>
              <a:t>tonacji</a:t>
            </a:r>
            <a:r>
              <a:rPr lang="en-US" dirty="0" smtClean="0"/>
              <a:t> </a:t>
            </a:r>
            <a:r>
              <a:rPr lang="en-US" dirty="0" err="1" smtClean="0"/>
              <a:t>zielonej</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179</a:t>
            </a:fld>
            <a:endParaRPr lang="pl-PL"/>
          </a:p>
        </p:txBody>
      </p:sp>
    </p:spTree>
    <p:extLst>
      <p:ext uri="{BB962C8B-B14F-4D97-AF65-F5344CB8AC3E}">
        <p14:creationId xmlns:p14="http://schemas.microsoft.com/office/powerpoint/2010/main" val="32844131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3600" dirty="0" smtClean="0">
                <a:solidFill>
                  <a:srgbClr val="FFC000"/>
                </a:solidFill>
              </a:rPr>
              <a:t>SASS - Two syntaxes</a:t>
            </a:r>
            <a:endParaRPr lang="en-US" sz="3600" dirty="0">
              <a:solidFill>
                <a:srgbClr val="FFC000"/>
              </a:solidFill>
            </a:endParaRPr>
          </a:p>
        </p:txBody>
      </p:sp>
      <p:sp>
        <p:nvSpPr>
          <p:cNvPr id="3" name="Content Placeholder 2"/>
          <p:cNvSpPr>
            <a:spLocks noGrp="1"/>
          </p:cNvSpPr>
          <p:nvPr>
            <p:ph idx="1"/>
          </p:nvPr>
        </p:nvSpPr>
        <p:spPr>
          <a:xfrm>
            <a:off x="457200" y="1268760"/>
            <a:ext cx="8229600" cy="4876800"/>
          </a:xfrm>
        </p:spPr>
        <p:txBody>
          <a:bodyPr>
            <a:normAutofit fontScale="92500" lnSpcReduction="10000"/>
          </a:bodyPr>
          <a:lstStyle/>
          <a:p>
            <a:pPr algn="just"/>
            <a:r>
              <a:rPr lang="en-US" sz="2800" b="1" dirty="0" smtClean="0"/>
              <a:t>Indented syntax (.SASS)</a:t>
            </a:r>
          </a:p>
          <a:p>
            <a:pPr lvl="1" algn="just"/>
            <a:r>
              <a:rPr lang="en-US" dirty="0" smtClean="0"/>
              <a:t>Much different from traditional CSS syntax</a:t>
            </a:r>
          </a:p>
          <a:p>
            <a:pPr lvl="1" algn="just"/>
            <a:r>
              <a:rPr lang="en-US" dirty="0" smtClean="0"/>
              <a:t>No curly braces or semi colons</a:t>
            </a:r>
          </a:p>
          <a:p>
            <a:pPr lvl="1" algn="just"/>
            <a:r>
              <a:rPr lang="en-US" dirty="0" smtClean="0"/>
              <a:t>More strict</a:t>
            </a:r>
          </a:p>
          <a:p>
            <a:pPr lvl="1" algn="just"/>
            <a:r>
              <a:rPr lang="en-US" dirty="0" smtClean="0"/>
              <a:t>supports </a:t>
            </a:r>
            <a:r>
              <a:rPr lang="en-US" dirty="0"/>
              <a:t>shorthand for directives like @</a:t>
            </a:r>
            <a:r>
              <a:rPr lang="en-US" dirty="0" err="1"/>
              <a:t>mixin</a:t>
            </a:r>
            <a:r>
              <a:rPr lang="en-US" dirty="0"/>
              <a:t> and @include. Instead of @</a:t>
            </a:r>
            <a:r>
              <a:rPr lang="en-US" dirty="0" err="1"/>
              <a:t>mixin</a:t>
            </a:r>
            <a:r>
              <a:rPr lang="en-US" dirty="0"/>
              <a:t> and @include you can use = and + characters, which require less typing and makes your code simpler, and easier to read.</a:t>
            </a:r>
            <a:endParaRPr lang="en-US" dirty="0" smtClean="0"/>
          </a:p>
          <a:p>
            <a:pPr algn="just"/>
            <a:r>
              <a:rPr lang="en-US" sz="2800" b="1" dirty="0" smtClean="0"/>
              <a:t>Sassy CSS (SCSS)</a:t>
            </a:r>
          </a:p>
          <a:p>
            <a:pPr lvl="1" algn="just"/>
            <a:r>
              <a:rPr lang="en-US" sz="2400" dirty="0" smtClean="0"/>
              <a:t>Superset of CSS</a:t>
            </a:r>
          </a:p>
          <a:p>
            <a:pPr lvl="1" algn="just"/>
            <a:r>
              <a:rPr lang="en-US" sz="2400" dirty="0" smtClean="0"/>
              <a:t>If you know </a:t>
            </a:r>
            <a:r>
              <a:rPr lang="en-US" sz="2400" dirty="0" err="1" smtClean="0"/>
              <a:t>css</a:t>
            </a:r>
            <a:r>
              <a:rPr lang="en-US" sz="2400" dirty="0" smtClean="0"/>
              <a:t>, already writing in SCSS</a:t>
            </a:r>
          </a:p>
          <a:p>
            <a:pPr lvl="1" algn="just"/>
            <a:r>
              <a:rPr lang="en-US" sz="2400" dirty="0" smtClean="0"/>
              <a:t>Easier to work with existing CSS</a:t>
            </a:r>
          </a:p>
          <a:p>
            <a:pPr algn="just"/>
            <a:r>
              <a:rPr lang="en-US" sz="2800" dirty="0" smtClean="0"/>
              <a:t>Both are completely valid and neither will be </a:t>
            </a:r>
            <a:r>
              <a:rPr lang="en-US" sz="2800" dirty="0" err="1" smtClean="0"/>
              <a:t>depracated</a:t>
            </a:r>
            <a:endParaRPr lang="en-US" sz="2800" dirty="0" smtClean="0"/>
          </a:p>
        </p:txBody>
      </p:sp>
    </p:spTree>
    <p:extLst>
      <p:ext uri="{BB962C8B-B14F-4D97-AF65-F5344CB8AC3E}">
        <p14:creationId xmlns:p14="http://schemas.microsoft.com/office/powerpoint/2010/main" val="977412278"/>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Podstawy</a:t>
            </a:r>
            <a:r>
              <a:rPr lang="en-US" dirty="0" smtClean="0">
                <a:solidFill>
                  <a:srgbClr val="FFC000"/>
                </a:solidFill>
              </a:rPr>
              <a:t> (</a:t>
            </a:r>
            <a:r>
              <a:rPr lang="en-US" i="1" dirty="0" err="1" smtClean="0">
                <a:solidFill>
                  <a:srgbClr val="FFC000"/>
                </a:solidFill>
              </a:rPr>
              <a:t>opcjonalne</a:t>
            </a:r>
            <a:r>
              <a:rPr lang="en-US" dirty="0" smtClean="0">
                <a:solidFill>
                  <a:srgbClr val="FFC000"/>
                </a:solidFill>
              </a:rPr>
              <a:t>) </a:t>
            </a:r>
            <a:endParaRPr lang="en-US" dirty="0">
              <a:solidFill>
                <a:srgbClr val="FFC000"/>
              </a:solidFill>
            </a:endParaRPr>
          </a:p>
        </p:txBody>
      </p:sp>
      <p:sp>
        <p:nvSpPr>
          <p:cNvPr id="3" name="Symbol zastępczy zawartości 2"/>
          <p:cNvSpPr>
            <a:spLocks noGrp="1"/>
          </p:cNvSpPr>
          <p:nvPr>
            <p:ph idx="1"/>
          </p:nvPr>
        </p:nvSpPr>
        <p:spPr/>
        <p:txBody>
          <a:bodyPr>
            <a:normAutofit lnSpcReduction="10000"/>
          </a:bodyPr>
          <a:lstStyle/>
          <a:p>
            <a:pPr marL="0" indent="0">
              <a:buNone/>
            </a:pPr>
            <a:r>
              <a:rPr lang="en-US" sz="3000" dirty="0" err="1" smtClean="0"/>
              <a:t>Dla</a:t>
            </a:r>
            <a:r>
              <a:rPr lang="en-US" sz="3000" dirty="0" smtClean="0"/>
              <a:t> </a:t>
            </a:r>
            <a:r>
              <a:rPr lang="en-US" sz="3000" dirty="0" err="1" smtClean="0"/>
              <a:t>dokumentu</a:t>
            </a:r>
            <a:r>
              <a:rPr lang="en-US" sz="3000" dirty="0" smtClean="0"/>
              <a:t> “cv.html”:</a:t>
            </a:r>
          </a:p>
          <a:p>
            <a:pPr marL="514350" indent="-514350">
              <a:buFont typeface="+mj-lt"/>
              <a:buAutoNum type="arabicPeriod"/>
            </a:pPr>
            <a:r>
              <a:rPr lang="en-US" dirty="0" err="1" smtClean="0"/>
              <a:t>Zdefiniuj</a:t>
            </a:r>
            <a:r>
              <a:rPr lang="en-US" dirty="0" smtClean="0"/>
              <a:t> </a:t>
            </a:r>
            <a:r>
              <a:rPr lang="en-US" b="1" dirty="0" err="1" smtClean="0"/>
              <a:t>zmienne</a:t>
            </a:r>
            <a:r>
              <a:rPr lang="en-US" dirty="0" smtClean="0"/>
              <a:t> </a:t>
            </a:r>
            <a:r>
              <a:rPr lang="en-US" dirty="0" err="1" smtClean="0"/>
              <a:t>przechowujące</a:t>
            </a:r>
            <a:r>
              <a:rPr lang="en-US" dirty="0" smtClean="0"/>
              <a:t>:</a:t>
            </a:r>
          </a:p>
          <a:p>
            <a:pPr lvl="1"/>
            <a:r>
              <a:rPr lang="en-US" dirty="0" err="1"/>
              <a:t>f</a:t>
            </a:r>
            <a:r>
              <a:rPr lang="en-US" dirty="0" err="1" smtClean="0"/>
              <a:t>ormatowanie</a:t>
            </a:r>
            <a:r>
              <a:rPr lang="en-US" dirty="0" smtClean="0"/>
              <a:t> </a:t>
            </a:r>
            <a:r>
              <a:rPr lang="en-US" dirty="0" err="1" smtClean="0"/>
              <a:t>tekstu</a:t>
            </a:r>
            <a:r>
              <a:rPr lang="en-US" dirty="0" smtClean="0"/>
              <a:t> (</a:t>
            </a:r>
            <a:r>
              <a:rPr lang="en-US" dirty="0" err="1" smtClean="0"/>
              <a:t>czcionka</a:t>
            </a:r>
            <a:r>
              <a:rPr lang="en-US" dirty="0" smtClean="0"/>
              <a:t>, </a:t>
            </a:r>
            <a:r>
              <a:rPr lang="en-US" dirty="0" err="1" smtClean="0"/>
              <a:t>rozmiar</a:t>
            </a:r>
            <a:r>
              <a:rPr lang="en-US" dirty="0" smtClean="0"/>
              <a:t>, </a:t>
            </a:r>
            <a:r>
              <a:rPr lang="en-US" dirty="0" err="1" smtClean="0"/>
              <a:t>kolor</a:t>
            </a:r>
            <a:r>
              <a:rPr lang="en-US" dirty="0" smtClean="0"/>
              <a:t>, …)</a:t>
            </a:r>
          </a:p>
          <a:p>
            <a:pPr lvl="1"/>
            <a:r>
              <a:rPr lang="en-US" dirty="0" err="1" smtClean="0"/>
              <a:t>paddingi</a:t>
            </a:r>
            <a:endParaRPr lang="en-US" dirty="0" smtClean="0"/>
          </a:p>
          <a:p>
            <a:pPr lvl="1"/>
            <a:r>
              <a:rPr lang="en-US" dirty="0" err="1" smtClean="0"/>
              <a:t>marginesy</a:t>
            </a:r>
            <a:r>
              <a:rPr lang="en-US" dirty="0" smtClean="0"/>
              <a:t> </a:t>
            </a:r>
          </a:p>
          <a:p>
            <a:pPr lvl="1"/>
            <a:r>
              <a:rPr lang="en-US" dirty="0" err="1" smtClean="0"/>
              <a:t>obramowania</a:t>
            </a:r>
            <a:endParaRPr lang="en-US" dirty="0" smtClean="0"/>
          </a:p>
          <a:p>
            <a:pPr lvl="1"/>
            <a:r>
              <a:rPr lang="en-US" dirty="0" err="1"/>
              <a:t>t</a:t>
            </a:r>
            <a:r>
              <a:rPr lang="en-US" dirty="0" err="1" smtClean="0"/>
              <a:t>ła</a:t>
            </a:r>
            <a:r>
              <a:rPr lang="en-US" dirty="0" smtClean="0"/>
              <a:t> (np. </a:t>
            </a:r>
            <a:r>
              <a:rPr lang="en-US" dirty="0" err="1" smtClean="0"/>
              <a:t>sekcji</a:t>
            </a:r>
            <a:r>
              <a:rPr lang="en-US" dirty="0" smtClean="0"/>
              <a:t>)</a:t>
            </a:r>
          </a:p>
          <a:p>
            <a:pPr marL="0" indent="0">
              <a:buNone/>
            </a:pPr>
            <a:r>
              <a:rPr lang="en-US" dirty="0" err="1" smtClean="0"/>
              <a:t>Kolorystyka</a:t>
            </a:r>
            <a:r>
              <a:rPr lang="en-US" dirty="0" smtClean="0"/>
              <a:t> ma </a:t>
            </a:r>
            <a:r>
              <a:rPr lang="en-US" dirty="0" err="1" smtClean="0"/>
              <a:t>być</a:t>
            </a:r>
            <a:r>
              <a:rPr lang="en-US" dirty="0" smtClean="0"/>
              <a:t> </a:t>
            </a:r>
            <a:r>
              <a:rPr lang="en-US" dirty="0" err="1" smtClean="0"/>
              <a:t>zdefiniowania</a:t>
            </a:r>
            <a:r>
              <a:rPr lang="en-US" dirty="0" smtClean="0"/>
              <a:t> z </a:t>
            </a:r>
            <a:r>
              <a:rPr lang="en-US" dirty="0" err="1" smtClean="0"/>
              <a:t>tonacji</a:t>
            </a:r>
            <a:r>
              <a:rPr lang="en-US" dirty="0" smtClean="0"/>
              <a:t> </a:t>
            </a:r>
            <a:r>
              <a:rPr lang="en-US" dirty="0" err="1" smtClean="0"/>
              <a:t>niebieskiej</a:t>
            </a:r>
            <a:r>
              <a:rPr lang="en-US" dirty="0" smtClean="0"/>
              <a:t>.</a:t>
            </a:r>
          </a:p>
          <a:p>
            <a:pPr marL="0" indent="0">
              <a:buNone/>
            </a:pPr>
            <a:r>
              <a:rPr lang="en-US" dirty="0" smtClean="0"/>
              <a:t>2. </a:t>
            </a:r>
            <a:r>
              <a:rPr lang="en-US" dirty="0" err="1" smtClean="0"/>
              <a:t>Zastosuj</a:t>
            </a:r>
            <a:r>
              <a:rPr lang="en-US" dirty="0" smtClean="0"/>
              <a:t> </a:t>
            </a:r>
            <a:r>
              <a:rPr lang="en-US" dirty="0" err="1" smtClean="0"/>
              <a:t>zmienne</a:t>
            </a:r>
            <a:r>
              <a:rPr lang="en-US" dirty="0" smtClean="0"/>
              <a:t> </a:t>
            </a:r>
            <a:r>
              <a:rPr lang="en-US" dirty="0" err="1" smtClean="0"/>
              <a:t>dla</a:t>
            </a:r>
            <a:r>
              <a:rPr lang="en-US" dirty="0" smtClean="0"/>
              <a:t> </a:t>
            </a:r>
            <a:r>
              <a:rPr lang="en-US" dirty="0" err="1" smtClean="0"/>
              <a:t>stylowania</a:t>
            </a:r>
            <a:r>
              <a:rPr lang="en-US" dirty="0" smtClean="0"/>
              <a:t> </a:t>
            </a:r>
            <a:r>
              <a:rPr lang="en-US" dirty="0" err="1" smtClean="0"/>
              <a:t>dokumentu</a:t>
            </a:r>
            <a:r>
              <a:rPr lang="en-US" dirty="0" smtClean="0"/>
              <a:t>.</a:t>
            </a:r>
          </a:p>
          <a:p>
            <a:pPr marL="0" indent="0">
              <a:buNone/>
            </a:pPr>
            <a:r>
              <a:rPr lang="en-US" dirty="0" smtClean="0"/>
              <a:t>3. </a:t>
            </a:r>
            <a:r>
              <a:rPr lang="en-US" dirty="0" err="1" smtClean="0"/>
              <a:t>Zmodyfikuj</a:t>
            </a:r>
            <a:r>
              <a:rPr lang="en-US" dirty="0" smtClean="0"/>
              <a:t> </a:t>
            </a:r>
            <a:r>
              <a:rPr lang="en-US" dirty="0" err="1" smtClean="0"/>
              <a:t>kolorystykę</a:t>
            </a:r>
            <a:r>
              <a:rPr lang="en-US" dirty="0"/>
              <a:t> </a:t>
            </a:r>
            <a:r>
              <a:rPr lang="en-US" dirty="0" err="1" smtClean="0"/>
              <a:t>dokumentu</a:t>
            </a:r>
            <a:r>
              <a:rPr lang="en-US" dirty="0" smtClean="0"/>
              <a:t>, aby </a:t>
            </a:r>
            <a:r>
              <a:rPr lang="en-US" dirty="0" err="1" smtClean="0"/>
              <a:t>była</a:t>
            </a:r>
            <a:r>
              <a:rPr lang="en-US" dirty="0" smtClean="0"/>
              <a:t> w </a:t>
            </a:r>
            <a:r>
              <a:rPr lang="en-US" dirty="0" err="1" smtClean="0"/>
              <a:t>tonacji</a:t>
            </a:r>
            <a:r>
              <a:rPr lang="en-US" dirty="0" smtClean="0"/>
              <a:t> </a:t>
            </a:r>
            <a:r>
              <a:rPr lang="en-US" dirty="0" err="1" smtClean="0"/>
              <a:t>zielonej</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180</a:t>
            </a:fld>
            <a:endParaRPr lang="pl-PL"/>
          </a:p>
        </p:txBody>
      </p:sp>
    </p:spTree>
    <p:extLst>
      <p:ext uri="{BB962C8B-B14F-4D97-AF65-F5344CB8AC3E}">
        <p14:creationId xmlns:p14="http://schemas.microsoft.com/office/powerpoint/2010/main" val="3851803731"/>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Nesting</a:t>
            </a:r>
          </a:p>
        </p:txBody>
      </p:sp>
      <p:sp>
        <p:nvSpPr>
          <p:cNvPr id="3" name="Symbol zastępczy zawartości 2"/>
          <p:cNvSpPr>
            <a:spLocks noGrp="1"/>
          </p:cNvSpPr>
          <p:nvPr>
            <p:ph idx="1"/>
          </p:nvPr>
        </p:nvSpPr>
        <p:spPr/>
        <p:txBody>
          <a:bodyPr>
            <a:normAutofit/>
          </a:bodyPr>
          <a:lstStyle/>
          <a:p>
            <a:r>
              <a:rPr lang="en-US" altLang="en-US" sz="2400" dirty="0"/>
              <a:t>LESS allows nested selectors</a:t>
            </a:r>
          </a:p>
          <a:p>
            <a:r>
              <a:rPr lang="en-US" altLang="en-US" sz="2400" dirty="0"/>
              <a:t>Compiled logically to combine selectors in resulting CSS</a:t>
            </a:r>
          </a:p>
          <a:p>
            <a:r>
              <a:rPr lang="en-US" altLang="en-US" sz="2400" b="1" dirty="0"/>
              <a:t>@media </a:t>
            </a:r>
            <a:r>
              <a:rPr lang="en-US" altLang="en-US" sz="2400" dirty="0"/>
              <a:t>handled </a:t>
            </a:r>
            <a:r>
              <a:rPr lang="en-US" altLang="en-US" sz="2400" dirty="0" smtClean="0"/>
              <a:t>appropriately</a:t>
            </a:r>
            <a:endParaRPr lang="en-US" altLang="en-US" sz="2400" dirty="0"/>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181</a:t>
            </a:fld>
            <a:endParaRPr lang="pl-PL"/>
          </a:p>
        </p:txBody>
      </p:sp>
      <p:pic>
        <p:nvPicPr>
          <p:cNvPr id="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0736" y="2852936"/>
            <a:ext cx="8021158" cy="307044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753443646"/>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Nesting </a:t>
            </a:r>
            <a:r>
              <a:rPr lang="en-US" dirty="0" err="1" smtClean="0">
                <a:solidFill>
                  <a:srgbClr val="FFC000"/>
                </a:solidFill>
              </a:rPr>
              <a:t>Podstawy</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buFont typeface="+mj-lt"/>
              <a:buAutoNum type="arabicPeriod"/>
            </a:pPr>
            <a:r>
              <a:rPr lang="en-US" dirty="0" err="1" smtClean="0"/>
              <a:t>Zmodyfikuj</a:t>
            </a:r>
            <a:r>
              <a:rPr lang="en-US" dirty="0" smtClean="0"/>
              <a:t> </a:t>
            </a:r>
            <a:r>
              <a:rPr lang="en-US" dirty="0" err="1" smtClean="0"/>
              <a:t>przypisanie</a:t>
            </a:r>
            <a:r>
              <a:rPr lang="en-US" dirty="0" smtClean="0"/>
              <a:t> styli </a:t>
            </a:r>
            <a:r>
              <a:rPr lang="en-US" b="1" dirty="0" err="1" smtClean="0"/>
              <a:t>stosując</a:t>
            </a:r>
            <a:r>
              <a:rPr lang="en-US" b="1" dirty="0" smtClean="0"/>
              <a:t> </a:t>
            </a:r>
            <a:r>
              <a:rPr lang="en-US" b="1" dirty="0" err="1" smtClean="0"/>
              <a:t>zagnieżdzenia</a:t>
            </a:r>
            <a:r>
              <a:rPr lang="en-US" b="1" dirty="0" smtClean="0"/>
              <a:t> </a:t>
            </a:r>
            <a:r>
              <a:rPr lang="en-US" dirty="0" err="1" smtClean="0"/>
              <a:t>zgodnie</a:t>
            </a:r>
            <a:r>
              <a:rPr lang="en-US" dirty="0" smtClean="0"/>
              <a:t> z </a:t>
            </a:r>
            <a:r>
              <a:rPr lang="en-US" dirty="0" err="1" smtClean="0"/>
              <a:t>dobrymi</a:t>
            </a:r>
            <a:r>
              <a:rPr lang="en-US" dirty="0" smtClean="0"/>
              <a:t> </a:t>
            </a:r>
            <a:r>
              <a:rPr lang="en-US" dirty="0" err="1" smtClean="0"/>
              <a:t>praktykami</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182</a:t>
            </a:fld>
            <a:endParaRPr lang="pl-PL"/>
          </a:p>
        </p:txBody>
      </p:sp>
    </p:spTree>
    <p:extLst>
      <p:ext uri="{BB962C8B-B14F-4D97-AF65-F5344CB8AC3E}">
        <p14:creationId xmlns:p14="http://schemas.microsoft.com/office/powerpoint/2010/main" val="47551867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Nesting </a:t>
            </a:r>
            <a:r>
              <a:rPr lang="en-US" dirty="0" err="1" smtClean="0">
                <a:solidFill>
                  <a:srgbClr val="FFC000"/>
                </a:solidFill>
              </a:rPr>
              <a:t>Podstawy</a:t>
            </a:r>
            <a:r>
              <a:rPr lang="en-US" dirty="0" smtClean="0">
                <a:solidFill>
                  <a:srgbClr val="FFC000"/>
                </a:solidFill>
              </a:rPr>
              <a:t>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buFont typeface="+mj-lt"/>
              <a:buAutoNum type="arabicPeriod"/>
            </a:pPr>
            <a:r>
              <a:rPr lang="en-US" dirty="0" err="1" smtClean="0"/>
              <a:t>Zmodyfikuj</a:t>
            </a:r>
            <a:r>
              <a:rPr lang="en-US" dirty="0" smtClean="0"/>
              <a:t> </a:t>
            </a:r>
            <a:r>
              <a:rPr lang="en-US" dirty="0" err="1" smtClean="0"/>
              <a:t>przypisanie</a:t>
            </a:r>
            <a:r>
              <a:rPr lang="en-US" dirty="0" smtClean="0"/>
              <a:t> styli </a:t>
            </a:r>
            <a:r>
              <a:rPr lang="en-US" b="1" dirty="0" err="1" smtClean="0"/>
              <a:t>stosując</a:t>
            </a:r>
            <a:r>
              <a:rPr lang="en-US" b="1" dirty="0" smtClean="0"/>
              <a:t> </a:t>
            </a:r>
            <a:r>
              <a:rPr lang="en-US" b="1" dirty="0" err="1" smtClean="0"/>
              <a:t>zagnieżdzenia</a:t>
            </a:r>
            <a:r>
              <a:rPr lang="en-US" b="1" dirty="0" smtClean="0"/>
              <a:t> </a:t>
            </a:r>
            <a:r>
              <a:rPr lang="en-US" dirty="0" err="1" smtClean="0"/>
              <a:t>zgodnie</a:t>
            </a:r>
            <a:r>
              <a:rPr lang="en-US" dirty="0" smtClean="0"/>
              <a:t> z </a:t>
            </a:r>
            <a:r>
              <a:rPr lang="en-US" dirty="0" err="1" smtClean="0"/>
              <a:t>dobrymi</a:t>
            </a:r>
            <a:r>
              <a:rPr lang="en-US" dirty="0" smtClean="0"/>
              <a:t> </a:t>
            </a:r>
            <a:r>
              <a:rPr lang="en-US" dirty="0" err="1" smtClean="0"/>
              <a:t>praktykami</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183</a:t>
            </a:fld>
            <a:endParaRPr lang="pl-PL"/>
          </a:p>
        </p:txBody>
      </p:sp>
    </p:spTree>
    <p:extLst>
      <p:ext uri="{BB962C8B-B14F-4D97-AF65-F5344CB8AC3E}">
        <p14:creationId xmlns:p14="http://schemas.microsoft.com/office/powerpoint/2010/main" val="414283725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Nesting</a:t>
            </a:r>
          </a:p>
        </p:txBody>
      </p:sp>
      <p:sp>
        <p:nvSpPr>
          <p:cNvPr id="3" name="Symbol zastępczy zawartości 2"/>
          <p:cNvSpPr>
            <a:spLocks noGrp="1"/>
          </p:cNvSpPr>
          <p:nvPr>
            <p:ph idx="1"/>
          </p:nvPr>
        </p:nvSpPr>
        <p:spPr/>
        <p:txBody>
          <a:bodyPr>
            <a:normAutofit/>
          </a:bodyPr>
          <a:lstStyle/>
          <a:p>
            <a:r>
              <a:rPr lang="en-US" altLang="en-US" sz="2400" b="1" dirty="0"/>
              <a:t>Parent selector </a:t>
            </a:r>
            <a:r>
              <a:rPr lang="en-US" altLang="en-US" sz="2400" dirty="0"/>
              <a:t>- </a:t>
            </a:r>
            <a:r>
              <a:rPr lang="en-US" altLang="en-US" sz="2400" dirty="0" smtClean="0"/>
              <a:t>ampersand </a:t>
            </a:r>
            <a:r>
              <a:rPr lang="en-US" altLang="en-US" sz="2400" dirty="0"/>
              <a:t>used to concatenate to parent </a:t>
            </a:r>
            <a:r>
              <a:rPr lang="en-US" altLang="en-US" sz="2400" dirty="0" smtClean="0"/>
              <a:t>selector. Will </a:t>
            </a:r>
            <a:r>
              <a:rPr lang="en-US" altLang="en-US" sz="2400" dirty="0"/>
              <a:t>concatenate just about </a:t>
            </a:r>
            <a:r>
              <a:rPr lang="en-US" altLang="en-US" sz="2400" dirty="0" smtClean="0"/>
              <a:t>anything.</a:t>
            </a:r>
            <a:endParaRPr lang="en-US" sz="2400" dirty="0" smtClean="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184</a:t>
            </a:fld>
            <a:endParaRPr lang="pl-PL"/>
          </a:p>
        </p:txBody>
      </p:sp>
      <p:pic>
        <p:nvPicPr>
          <p:cNvPr id="6"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52837" y="2420888"/>
            <a:ext cx="8527521" cy="323135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02948552"/>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Parent Selector </a:t>
            </a: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Za</a:t>
            </a:r>
            <a:r>
              <a:rPr lang="en-US" dirty="0" smtClean="0"/>
              <a:t> </a:t>
            </a:r>
            <a:r>
              <a:rPr lang="en-US" dirty="0" err="1" smtClean="0"/>
              <a:t>pomocą</a:t>
            </a:r>
            <a:r>
              <a:rPr lang="en-US" dirty="0" smtClean="0"/>
              <a:t> </a:t>
            </a:r>
            <a:r>
              <a:rPr lang="en-US" b="1" dirty="0" smtClean="0"/>
              <a:t>parent selector </a:t>
            </a:r>
            <a:r>
              <a:rPr lang="en-US" dirty="0" err="1" smtClean="0"/>
              <a:t>zdefinuj</a:t>
            </a:r>
            <a:r>
              <a:rPr lang="en-US" dirty="0" smtClean="0"/>
              <a:t> </a:t>
            </a:r>
            <a:r>
              <a:rPr lang="en-US" dirty="0" err="1" smtClean="0"/>
              <a:t>styl</a:t>
            </a:r>
            <a:r>
              <a:rPr lang="en-US" dirty="0" smtClean="0"/>
              <a:t> </a:t>
            </a:r>
            <a:r>
              <a:rPr lang="en-US" dirty="0" err="1" smtClean="0"/>
              <a:t>dla</a:t>
            </a:r>
            <a:r>
              <a:rPr lang="en-US" dirty="0" smtClean="0"/>
              <a:t> </a:t>
            </a:r>
            <a:r>
              <a:rPr lang="en-US" dirty="0" err="1" smtClean="0"/>
              <a:t>listy</a:t>
            </a:r>
            <a:r>
              <a:rPr lang="en-US" dirty="0" smtClean="0"/>
              <a:t>, aby element, </a:t>
            </a:r>
            <a:r>
              <a:rPr lang="en-US" dirty="0" err="1" smtClean="0"/>
              <a:t>na</a:t>
            </a:r>
            <a:r>
              <a:rPr lang="en-US" dirty="0" smtClean="0"/>
              <a:t> </a:t>
            </a:r>
            <a:r>
              <a:rPr lang="en-US" dirty="0" err="1" smtClean="0"/>
              <a:t>który</a:t>
            </a:r>
            <a:r>
              <a:rPr lang="en-US" dirty="0" smtClean="0"/>
              <a:t> </a:t>
            </a:r>
            <a:r>
              <a:rPr lang="en-US" dirty="0" err="1" smtClean="0"/>
              <a:t>nastąpi</a:t>
            </a:r>
            <a:r>
              <a:rPr lang="en-US" dirty="0" smtClean="0"/>
              <a:t> </a:t>
            </a:r>
            <a:r>
              <a:rPr lang="en-US" dirty="0" err="1" smtClean="0"/>
              <a:t>najechanie</a:t>
            </a:r>
            <a:r>
              <a:rPr lang="en-US" dirty="0" smtClean="0"/>
              <a:t> </a:t>
            </a:r>
            <a:r>
              <a:rPr lang="en-US" dirty="0" err="1" smtClean="0"/>
              <a:t>był</a:t>
            </a:r>
            <a:r>
              <a:rPr lang="en-US" dirty="0" smtClean="0"/>
              <a:t> </a:t>
            </a:r>
            <a:r>
              <a:rPr lang="en-US" dirty="0" err="1" smtClean="0"/>
              <a:t>podświetlony</a:t>
            </a:r>
            <a:r>
              <a:rPr lang="en-US" dirty="0" smtClean="0"/>
              <a:t>.</a:t>
            </a:r>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185</a:t>
            </a:fld>
            <a:endParaRPr lang="pl-PL"/>
          </a:p>
        </p:txBody>
      </p:sp>
    </p:spTree>
    <p:extLst>
      <p:ext uri="{BB962C8B-B14F-4D97-AF65-F5344CB8AC3E}">
        <p14:creationId xmlns:p14="http://schemas.microsoft.com/office/powerpoint/2010/main" val="22119093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a:t>
            </a:r>
            <a:r>
              <a:rPr lang="en-US" dirty="0">
                <a:solidFill>
                  <a:srgbClr val="FFC000"/>
                </a:solidFill>
              </a:rPr>
              <a:t>Parent Selector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r>
              <a:rPr lang="en-US" dirty="0"/>
              <a:t>” </a:t>
            </a:r>
            <a:r>
              <a:rPr lang="en-US" dirty="0" err="1" smtClean="0"/>
              <a:t>za</a:t>
            </a:r>
            <a:r>
              <a:rPr lang="en-US" dirty="0" smtClean="0"/>
              <a:t> </a:t>
            </a:r>
            <a:r>
              <a:rPr lang="en-US" dirty="0" err="1"/>
              <a:t>pomocą</a:t>
            </a:r>
            <a:r>
              <a:rPr lang="en-US" dirty="0"/>
              <a:t> </a:t>
            </a:r>
            <a:r>
              <a:rPr lang="en-US" b="1" dirty="0"/>
              <a:t>parent </a:t>
            </a:r>
            <a:r>
              <a:rPr lang="en-US" b="1" dirty="0" smtClean="0"/>
              <a:t>selector</a:t>
            </a:r>
            <a:r>
              <a:rPr lang="en-US" dirty="0" smtClean="0"/>
              <a:t>: </a:t>
            </a:r>
          </a:p>
          <a:p>
            <a:pPr marL="514350" indent="-514350" algn="just">
              <a:buFont typeface="+mj-lt"/>
              <a:buAutoNum type="arabicPeriod"/>
            </a:pPr>
            <a:r>
              <a:rPr lang="en-US" dirty="0" err="1"/>
              <a:t>Z</a:t>
            </a:r>
            <a:r>
              <a:rPr lang="en-US" dirty="0" err="1" smtClean="0"/>
              <a:t>definuj</a:t>
            </a:r>
            <a:r>
              <a:rPr lang="en-US" dirty="0" smtClean="0"/>
              <a:t> </a:t>
            </a:r>
            <a:r>
              <a:rPr lang="en-US" dirty="0" err="1"/>
              <a:t>styl</a:t>
            </a:r>
            <a:r>
              <a:rPr lang="en-US" dirty="0"/>
              <a:t>, aby </a:t>
            </a:r>
            <a:r>
              <a:rPr lang="en-US" dirty="0" err="1"/>
              <a:t>najechanie</a:t>
            </a:r>
            <a:r>
              <a:rPr lang="en-US" dirty="0"/>
              <a:t> </a:t>
            </a:r>
            <a:r>
              <a:rPr lang="en-US" dirty="0" err="1"/>
              <a:t>na</a:t>
            </a:r>
            <a:r>
              <a:rPr lang="en-US" dirty="0"/>
              <a:t> </a:t>
            </a:r>
            <a:r>
              <a:rPr lang="en-US" dirty="0" err="1" smtClean="0"/>
              <a:t>poszczególne</a:t>
            </a:r>
            <a:r>
              <a:rPr lang="en-US" dirty="0" smtClean="0"/>
              <a:t> </a:t>
            </a:r>
            <a:r>
              <a:rPr lang="en-US" dirty="0" err="1" smtClean="0"/>
              <a:t>sekcje</a:t>
            </a:r>
            <a:r>
              <a:rPr lang="en-US" dirty="0" smtClean="0"/>
              <a:t> cv </a:t>
            </a:r>
            <a:r>
              <a:rPr lang="en-US" dirty="0" err="1" smtClean="0"/>
              <a:t>delikatnie</a:t>
            </a:r>
            <a:r>
              <a:rPr lang="en-US" dirty="0" smtClean="0"/>
              <a:t> je </a:t>
            </a:r>
            <a:r>
              <a:rPr lang="en-US" dirty="0" err="1"/>
              <a:t>podświetlało</a:t>
            </a:r>
            <a:r>
              <a:rPr lang="en-US" dirty="0" smtClean="0"/>
              <a:t>.</a:t>
            </a:r>
          </a:p>
          <a:p>
            <a:pPr marL="514350" indent="-514350" algn="just">
              <a:buFont typeface="+mj-lt"/>
              <a:buAutoNum type="arabicPeriod"/>
            </a:pPr>
            <a:r>
              <a:rPr lang="en-US" dirty="0" err="1" smtClean="0"/>
              <a:t>Zdefiniuj</a:t>
            </a:r>
            <a:r>
              <a:rPr lang="en-US" dirty="0" smtClean="0"/>
              <a:t> </a:t>
            </a:r>
            <a:r>
              <a:rPr lang="en-US" dirty="0" err="1" smtClean="0"/>
              <a:t>proste</a:t>
            </a:r>
            <a:r>
              <a:rPr lang="en-US" dirty="0" smtClean="0"/>
              <a:t> menu u </a:t>
            </a:r>
            <a:r>
              <a:rPr lang="en-US" dirty="0" err="1" smtClean="0"/>
              <a:t>góry</a:t>
            </a:r>
            <a:r>
              <a:rPr lang="en-US" dirty="0" smtClean="0"/>
              <a:t> </a:t>
            </a:r>
            <a:r>
              <a:rPr lang="en-US" dirty="0" err="1" smtClean="0"/>
              <a:t>dokumentu</a:t>
            </a:r>
            <a:r>
              <a:rPr lang="en-US" dirty="0" smtClean="0"/>
              <a:t> </a:t>
            </a:r>
            <a:r>
              <a:rPr lang="en-US" dirty="0" err="1" smtClean="0"/>
              <a:t>pozwalające</a:t>
            </a:r>
            <a:r>
              <a:rPr lang="en-US" dirty="0" smtClean="0"/>
              <a:t> </a:t>
            </a:r>
            <a:r>
              <a:rPr lang="en-US" dirty="0" err="1" smtClean="0"/>
              <a:t>na</a:t>
            </a:r>
            <a:r>
              <a:rPr lang="en-US" dirty="0" smtClean="0"/>
              <a:t> </a:t>
            </a:r>
            <a:r>
              <a:rPr lang="en-US" dirty="0" err="1" smtClean="0"/>
              <a:t>przechodzenie</a:t>
            </a:r>
            <a:r>
              <a:rPr lang="en-US" dirty="0" smtClean="0"/>
              <a:t> do </a:t>
            </a:r>
            <a:r>
              <a:rPr lang="en-US" dirty="0" err="1" smtClean="0"/>
              <a:t>poszczególnych</a:t>
            </a:r>
            <a:r>
              <a:rPr lang="en-US" dirty="0" smtClean="0"/>
              <a:t> </a:t>
            </a:r>
            <a:r>
              <a:rPr lang="en-US" dirty="0" err="1" smtClean="0"/>
              <a:t>sekcji</a:t>
            </a:r>
            <a:r>
              <a:rPr lang="en-US" dirty="0" smtClean="0"/>
              <a:t>, </a:t>
            </a:r>
            <a:r>
              <a:rPr lang="en-US" dirty="0" err="1" smtClean="0"/>
              <a:t>ze</a:t>
            </a:r>
            <a:r>
              <a:rPr lang="en-US" dirty="0" smtClean="0"/>
              <a:t> </a:t>
            </a:r>
            <a:r>
              <a:rPr lang="en-US" dirty="0" err="1" smtClean="0"/>
              <a:t>stylami</a:t>
            </a:r>
            <a:r>
              <a:rPr lang="en-US" dirty="0" smtClean="0"/>
              <a:t> </a:t>
            </a:r>
            <a:r>
              <a:rPr lang="en-US" dirty="0" err="1" smtClean="0"/>
              <a:t>najechania</a:t>
            </a:r>
            <a:r>
              <a:rPr lang="en-US" dirty="0" smtClean="0"/>
              <a:t> </a:t>
            </a:r>
            <a:r>
              <a:rPr lang="en-US" dirty="0" err="1" smtClean="0"/>
              <a:t>na</a:t>
            </a:r>
            <a:r>
              <a:rPr lang="en-US" dirty="0" smtClean="0"/>
              <a:t> link </a:t>
            </a:r>
            <a:r>
              <a:rPr lang="en-US" dirty="0" err="1" smtClean="0"/>
              <a:t>oraz</a:t>
            </a:r>
            <a:r>
              <a:rPr lang="en-US" dirty="0" smtClean="0"/>
              <a:t> </a:t>
            </a:r>
            <a:r>
              <a:rPr lang="en-US" dirty="0" err="1" smtClean="0"/>
              <a:t>bycia</a:t>
            </a:r>
            <a:r>
              <a:rPr lang="en-US" dirty="0" smtClean="0"/>
              <a:t> </a:t>
            </a:r>
            <a:r>
              <a:rPr lang="en-US" dirty="0" err="1" smtClean="0"/>
              <a:t>aktywnym</a:t>
            </a:r>
            <a:r>
              <a:rPr lang="en-US" dirty="0" smtClean="0"/>
              <a:t>.  </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186</a:t>
            </a:fld>
            <a:endParaRPr lang="pl-PL"/>
          </a:p>
        </p:txBody>
      </p:sp>
    </p:spTree>
    <p:extLst>
      <p:ext uri="{BB962C8B-B14F-4D97-AF65-F5344CB8AC3E}">
        <p14:creationId xmlns:p14="http://schemas.microsoft.com/office/powerpoint/2010/main" val="186894743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dirty="0" err="1"/>
              <a:t>Mixins</a:t>
            </a:r>
            <a:r>
              <a:rPr lang="en-US" altLang="en-US" sz="2400" dirty="0"/>
              <a:t> will copy style information into </a:t>
            </a:r>
            <a:r>
              <a:rPr lang="en-US" altLang="en-US" sz="2400" dirty="0" smtClean="0"/>
              <a:t>context</a:t>
            </a:r>
            <a:endParaRPr lang="en-US" sz="2400" dirty="0" smtClean="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187</a:t>
            </a:fld>
            <a:endParaRPr lang="pl-PL"/>
          </a:p>
        </p:txBody>
      </p:sp>
      <p:pic>
        <p:nvPicPr>
          <p:cNvPr id="8"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7642" y="1988840"/>
            <a:ext cx="7848716" cy="300409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56910340"/>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a:t>Not Outputting the </a:t>
            </a:r>
            <a:r>
              <a:rPr lang="en-US" altLang="en-US" sz="2400" b="1" dirty="0" err="1" smtClean="0"/>
              <a:t>Mixin</a:t>
            </a:r>
            <a:r>
              <a:rPr lang="en-US" altLang="en-US" sz="2400" dirty="0" smtClean="0"/>
              <a:t> - </a:t>
            </a:r>
            <a:r>
              <a:rPr lang="en-US" sz="2400" dirty="0"/>
              <a:t>create a </a:t>
            </a:r>
            <a:r>
              <a:rPr lang="en-US" sz="2400" dirty="0" err="1"/>
              <a:t>mixin</a:t>
            </a:r>
            <a:r>
              <a:rPr lang="en-US" sz="2400" dirty="0"/>
              <a:t> and it can be made to disappear in the output by simply placing the parentheses after it.</a:t>
            </a:r>
            <a:r>
              <a:rPr lang="en-US" altLang="en-US" sz="2400" dirty="0" smtClean="0"/>
              <a:t> </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188</a:t>
            </a:fld>
            <a:endParaRPr lang="pl-PL"/>
          </a:p>
        </p:txBody>
      </p:sp>
      <p:pic>
        <p:nvPicPr>
          <p:cNvPr id="5" name="Obraz 4"/>
          <p:cNvPicPr>
            <a:picLocks noChangeAspect="1"/>
          </p:cNvPicPr>
          <p:nvPr/>
        </p:nvPicPr>
        <p:blipFill>
          <a:blip r:embed="rId2"/>
          <a:stretch>
            <a:fillRect/>
          </a:stretch>
        </p:blipFill>
        <p:spPr>
          <a:xfrm>
            <a:off x="457200" y="2996952"/>
            <a:ext cx="3122834" cy="2232248"/>
          </a:xfrm>
          <a:prstGeom prst="rect">
            <a:avLst/>
          </a:prstGeom>
        </p:spPr>
      </p:pic>
      <p:pic>
        <p:nvPicPr>
          <p:cNvPr id="6" name="Obraz 5"/>
          <p:cNvPicPr>
            <a:picLocks noChangeAspect="1"/>
          </p:cNvPicPr>
          <p:nvPr/>
        </p:nvPicPr>
        <p:blipFill>
          <a:blip r:embed="rId3"/>
          <a:stretch>
            <a:fillRect/>
          </a:stretch>
        </p:blipFill>
        <p:spPr>
          <a:xfrm>
            <a:off x="5292080" y="3356992"/>
            <a:ext cx="2916324" cy="1296144"/>
          </a:xfrm>
          <a:prstGeom prst="rect">
            <a:avLst/>
          </a:prstGeom>
        </p:spPr>
      </p:pic>
    </p:spTree>
    <p:extLst>
      <p:ext uri="{BB962C8B-B14F-4D97-AF65-F5344CB8AC3E}">
        <p14:creationId xmlns:p14="http://schemas.microsoft.com/office/powerpoint/2010/main" val="1174374955"/>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a:t>Selectors in </a:t>
            </a:r>
            <a:r>
              <a:rPr lang="en-US" altLang="en-US" sz="2400" b="1" dirty="0" err="1"/>
              <a:t>Mixins</a:t>
            </a:r>
            <a:r>
              <a:rPr lang="en-US" altLang="en-US" sz="2400" dirty="0" smtClean="0"/>
              <a:t> - </a:t>
            </a:r>
            <a:r>
              <a:rPr lang="en-US" sz="2400" dirty="0"/>
              <a:t>The </a:t>
            </a:r>
            <a:r>
              <a:rPr lang="en-US" sz="2400" dirty="0" err="1"/>
              <a:t>mixins</a:t>
            </a:r>
            <a:r>
              <a:rPr lang="en-US" sz="2400" dirty="0"/>
              <a:t> can contain not just properties but they can also contain selectors too</a:t>
            </a:r>
            <a:r>
              <a:rPr lang="en-US" sz="2400" dirty="0" smtClean="0"/>
              <a:t>.</a:t>
            </a:r>
            <a:r>
              <a:rPr lang="en-US" altLang="en-US" sz="2400" dirty="0" smtClean="0"/>
              <a:t> </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189</a:t>
            </a:fld>
            <a:endParaRPr lang="pl-PL"/>
          </a:p>
        </p:txBody>
      </p:sp>
      <p:pic>
        <p:nvPicPr>
          <p:cNvPr id="7" name="Obraz 6"/>
          <p:cNvPicPr>
            <a:picLocks noChangeAspect="1"/>
          </p:cNvPicPr>
          <p:nvPr/>
        </p:nvPicPr>
        <p:blipFill>
          <a:blip r:embed="rId2"/>
          <a:stretch>
            <a:fillRect/>
          </a:stretch>
        </p:blipFill>
        <p:spPr>
          <a:xfrm>
            <a:off x="457200" y="2780928"/>
            <a:ext cx="3068701" cy="2304256"/>
          </a:xfrm>
          <a:prstGeom prst="rect">
            <a:avLst/>
          </a:prstGeom>
        </p:spPr>
      </p:pic>
      <p:pic>
        <p:nvPicPr>
          <p:cNvPr id="8" name="Obraz 7"/>
          <p:cNvPicPr>
            <a:picLocks noChangeAspect="1"/>
          </p:cNvPicPr>
          <p:nvPr/>
        </p:nvPicPr>
        <p:blipFill>
          <a:blip r:embed="rId3"/>
          <a:stretch>
            <a:fillRect/>
          </a:stretch>
        </p:blipFill>
        <p:spPr>
          <a:xfrm>
            <a:off x="5004048" y="3284984"/>
            <a:ext cx="3424462" cy="1150201"/>
          </a:xfrm>
          <a:prstGeom prst="rect">
            <a:avLst/>
          </a:prstGeom>
        </p:spPr>
      </p:pic>
    </p:spTree>
    <p:extLst>
      <p:ext uri="{BB962C8B-B14F-4D97-AF65-F5344CB8AC3E}">
        <p14:creationId xmlns:p14="http://schemas.microsoft.com/office/powerpoint/2010/main" val="94964745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SASS Syntaxes versions</a:t>
            </a:r>
            <a:endParaRPr lang="en-US" dirty="0">
              <a:solidFill>
                <a:srgbClr val="FFC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a:t>
            </a:fld>
            <a:endParaRPr lang="pl-PL"/>
          </a:p>
        </p:txBody>
      </p:sp>
      <p:pic>
        <p:nvPicPr>
          <p:cNvPr id="6" name="Obraz 5"/>
          <p:cNvPicPr>
            <a:picLocks noChangeAspect="1"/>
          </p:cNvPicPr>
          <p:nvPr/>
        </p:nvPicPr>
        <p:blipFill>
          <a:blip r:embed="rId2"/>
          <a:stretch>
            <a:fillRect/>
          </a:stretch>
        </p:blipFill>
        <p:spPr>
          <a:xfrm>
            <a:off x="85725" y="1233487"/>
            <a:ext cx="8972550" cy="4391025"/>
          </a:xfrm>
          <a:prstGeom prst="rect">
            <a:avLst/>
          </a:prstGeom>
        </p:spPr>
      </p:pic>
    </p:spTree>
    <p:extLst>
      <p:ext uri="{BB962C8B-B14F-4D97-AF65-F5344CB8AC3E}">
        <p14:creationId xmlns:p14="http://schemas.microsoft.com/office/powerpoint/2010/main" val="3247364775"/>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a:solidFill>
                  <a:srgbClr val="FFC000"/>
                </a:solidFill>
              </a:rPr>
              <a:t>Mixin</a:t>
            </a:r>
            <a:endParaRPr lang="en-US" dirty="0">
              <a:solidFill>
                <a:srgbClr val="FFC000"/>
              </a:solidFill>
            </a:endParaRPr>
          </a:p>
        </p:txBody>
      </p:sp>
      <p:sp>
        <p:nvSpPr>
          <p:cNvPr id="3" name="Symbol zastępczy zawartości 2"/>
          <p:cNvSpPr>
            <a:spLocks noGrp="1"/>
          </p:cNvSpPr>
          <p:nvPr>
            <p:ph idx="1"/>
          </p:nvPr>
        </p:nvSpPr>
        <p:spPr/>
        <p:txBody>
          <a:bodyPr>
            <a:normAutofit lnSpcReduction="10000"/>
          </a:bodyPr>
          <a:lstStyle/>
          <a:p>
            <a:pPr marL="0" indent="0">
              <a:buNone/>
            </a:pPr>
            <a:r>
              <a:rPr lang="en-US" dirty="0" err="1" smtClean="0"/>
              <a:t>Dla</a:t>
            </a:r>
            <a:r>
              <a:rPr lang="en-US" dirty="0" smtClean="0"/>
              <a:t> </a:t>
            </a:r>
            <a:r>
              <a:rPr lang="en-US" dirty="0" err="1" smtClean="0"/>
              <a:t>dokumentu</a:t>
            </a:r>
            <a:r>
              <a:rPr lang="en-US" dirty="0" smtClean="0"/>
              <a:t> “index.html” </a:t>
            </a:r>
            <a:r>
              <a:rPr lang="en-US" dirty="0" err="1" smtClean="0"/>
              <a:t>napisz</a:t>
            </a:r>
            <a:r>
              <a:rPr lang="en-US" dirty="0" smtClean="0"/>
              <a:t> </a:t>
            </a:r>
            <a:r>
              <a:rPr lang="en-US" dirty="0" err="1" smtClean="0"/>
              <a:t>mixin</a:t>
            </a:r>
            <a:r>
              <a:rPr lang="en-US" dirty="0" smtClean="0"/>
              <a:t>: </a:t>
            </a:r>
          </a:p>
          <a:p>
            <a:pPr marL="514350" indent="-514350" algn="just">
              <a:buFont typeface="+mj-lt"/>
              <a:buAutoNum type="arabicPeriod"/>
            </a:pPr>
            <a:r>
              <a:rPr lang="en-US" dirty="0" smtClean="0"/>
              <a:t>O </a:t>
            </a:r>
            <a:r>
              <a:rPr lang="en-US" dirty="0" err="1" smtClean="0"/>
              <a:t>nazwie</a:t>
            </a:r>
            <a:r>
              <a:rPr lang="en-US" dirty="0" smtClean="0"/>
              <a:t> </a:t>
            </a:r>
            <a:r>
              <a:rPr lang="en-US" b="1" dirty="0" err="1" smtClean="0"/>
              <a:t>zaokrSekcja</a:t>
            </a:r>
            <a:r>
              <a:rPr lang="en-US" b="1" dirty="0" smtClean="0"/>
              <a:t>, </a:t>
            </a:r>
            <a:r>
              <a:rPr lang="en-US" b="1" dirty="0" err="1" smtClean="0"/>
              <a:t>definujący</a:t>
            </a:r>
            <a:r>
              <a:rPr lang="en-US" dirty="0" smtClean="0"/>
              <a:t>: padding, </a:t>
            </a:r>
            <a:r>
              <a:rPr lang="en-US" dirty="0" err="1" smtClean="0"/>
              <a:t>obramowanie</a:t>
            </a:r>
            <a:r>
              <a:rPr lang="en-US" dirty="0" smtClean="0"/>
              <a:t> </a:t>
            </a:r>
            <a:r>
              <a:rPr lang="en-US" dirty="0" err="1" smtClean="0"/>
              <a:t>oraz</a:t>
            </a:r>
            <a:r>
              <a:rPr lang="en-US" dirty="0" smtClean="0"/>
              <a:t> radius. </a:t>
            </a:r>
            <a:r>
              <a:rPr lang="en-US" dirty="0" err="1" smtClean="0"/>
              <a:t>Napisz</a:t>
            </a:r>
            <a:r>
              <a:rPr lang="en-US" dirty="0" smtClean="0"/>
              <a:t> </a:t>
            </a:r>
            <a:r>
              <a:rPr lang="en-US" dirty="0" err="1" smtClean="0"/>
              <a:t>styl</a:t>
            </a:r>
            <a:r>
              <a:rPr lang="en-US" dirty="0" smtClean="0"/>
              <a:t> </a:t>
            </a:r>
            <a:r>
              <a:rPr lang="en-US" dirty="0" err="1" smtClean="0"/>
              <a:t>dla</a:t>
            </a:r>
            <a:r>
              <a:rPr lang="en-US" dirty="0"/>
              <a:t> </a:t>
            </a:r>
            <a:r>
              <a:rPr lang="en-US" dirty="0" err="1" smtClean="0"/>
              <a:t>nagłówka</a:t>
            </a:r>
            <a:r>
              <a:rPr lang="en-US" dirty="0" smtClean="0"/>
              <a:t> (header), </a:t>
            </a:r>
            <a:r>
              <a:rPr lang="en-US" dirty="0" err="1" smtClean="0"/>
              <a:t>dla</a:t>
            </a:r>
            <a:r>
              <a:rPr lang="en-US" dirty="0" smtClean="0"/>
              <a:t> </a:t>
            </a:r>
            <a:r>
              <a:rPr lang="en-US" dirty="0" err="1" smtClean="0"/>
              <a:t>którego</a:t>
            </a:r>
            <a:r>
              <a:rPr lang="en-US" dirty="0" smtClean="0"/>
              <a:t> </a:t>
            </a:r>
            <a:r>
              <a:rPr lang="en-US" dirty="0" err="1" smtClean="0"/>
              <a:t>przygotowania</a:t>
            </a:r>
            <a:r>
              <a:rPr lang="en-US" dirty="0" smtClean="0"/>
              <a:t> </a:t>
            </a:r>
            <a:r>
              <a:rPr lang="en-US" dirty="0" err="1" smtClean="0"/>
              <a:t>zastosuj</a:t>
            </a:r>
            <a:r>
              <a:rPr lang="en-US" dirty="0" smtClean="0"/>
              <a:t> </a:t>
            </a:r>
            <a:r>
              <a:rPr lang="en-US" dirty="0" err="1" smtClean="0"/>
              <a:t>mixin</a:t>
            </a:r>
            <a:r>
              <a:rPr lang="en-US" dirty="0" smtClean="0"/>
              <a:t>.</a:t>
            </a:r>
          </a:p>
          <a:p>
            <a:pPr marL="514350" indent="-514350" algn="just">
              <a:buFont typeface="+mj-lt"/>
              <a:buAutoNum type="arabicPeriod"/>
            </a:pPr>
            <a:r>
              <a:rPr lang="en-US" dirty="0" err="1" smtClean="0"/>
              <a:t>Który</a:t>
            </a:r>
            <a:r>
              <a:rPr lang="en-US" dirty="0" smtClean="0"/>
              <a:t> </a:t>
            </a:r>
            <a:r>
              <a:rPr lang="en-US" dirty="0" err="1" smtClean="0"/>
              <a:t>definiuje</a:t>
            </a:r>
            <a:r>
              <a:rPr lang="en-US" dirty="0" smtClean="0"/>
              <a:t> border-radius </a:t>
            </a:r>
            <a:r>
              <a:rPr lang="en-US" b="1" dirty="0" err="1" smtClean="0"/>
              <a:t>dla</a:t>
            </a:r>
            <a:r>
              <a:rPr lang="en-US" b="1" dirty="0" smtClean="0"/>
              <a:t> </a:t>
            </a:r>
            <a:r>
              <a:rPr lang="en-US" b="1" dirty="0" err="1" smtClean="0"/>
              <a:t>różnych</a:t>
            </a:r>
            <a:r>
              <a:rPr lang="en-US" b="1" dirty="0" smtClean="0"/>
              <a:t> </a:t>
            </a:r>
            <a:r>
              <a:rPr lang="en-US" b="1" dirty="0" err="1" smtClean="0"/>
              <a:t>przeglądarek</a:t>
            </a:r>
            <a:r>
              <a:rPr lang="en-US" dirty="0" smtClean="0"/>
              <a:t>. </a:t>
            </a:r>
            <a:r>
              <a:rPr lang="en-US" dirty="0" err="1" smtClean="0"/>
              <a:t>Zastosuj</a:t>
            </a:r>
            <a:r>
              <a:rPr lang="en-US" dirty="0" smtClean="0"/>
              <a:t> go w </a:t>
            </a:r>
            <a:r>
              <a:rPr lang="en-US" dirty="0" err="1" smtClean="0"/>
              <a:t>mixinie</a:t>
            </a:r>
            <a:r>
              <a:rPr lang="en-US" dirty="0" smtClean="0"/>
              <a:t> o </a:t>
            </a:r>
            <a:r>
              <a:rPr lang="en-US" dirty="0" err="1" smtClean="0"/>
              <a:t>nazwie</a:t>
            </a:r>
            <a:r>
              <a:rPr lang="en-US" dirty="0" smtClean="0"/>
              <a:t> </a:t>
            </a:r>
            <a:r>
              <a:rPr lang="en-US" dirty="0" err="1" smtClean="0"/>
              <a:t>zaokrSekcja</a:t>
            </a:r>
            <a:r>
              <a:rPr lang="en-US" dirty="0" smtClean="0"/>
              <a:t>.</a:t>
            </a:r>
          </a:p>
          <a:p>
            <a:pPr marL="514350" indent="-514350" algn="just">
              <a:buFont typeface="+mj-lt"/>
              <a:buAutoNum type="arabicPeriod"/>
            </a:pPr>
            <a:r>
              <a:rPr lang="en-US" dirty="0"/>
              <a:t>O </a:t>
            </a:r>
            <a:r>
              <a:rPr lang="en-US" dirty="0" err="1"/>
              <a:t>nazwie</a:t>
            </a:r>
            <a:r>
              <a:rPr lang="en-US" dirty="0"/>
              <a:t> </a:t>
            </a:r>
            <a:r>
              <a:rPr lang="en-US" b="1" dirty="0" err="1" smtClean="0"/>
              <a:t>listaBezFormatowania</a:t>
            </a:r>
            <a:r>
              <a:rPr lang="en-US" b="1" dirty="0" smtClean="0"/>
              <a:t>, </a:t>
            </a:r>
            <a:r>
              <a:rPr lang="en-US" b="1" dirty="0" err="1" smtClean="0"/>
              <a:t>definujący</a:t>
            </a:r>
            <a:r>
              <a:rPr lang="en-US" b="1" dirty="0" smtClean="0"/>
              <a:t> </a:t>
            </a:r>
            <a:r>
              <a:rPr lang="en-US" b="1" dirty="0" err="1" smtClean="0"/>
              <a:t>listę</a:t>
            </a:r>
            <a:r>
              <a:rPr lang="en-US" b="1" dirty="0" smtClean="0"/>
              <a:t> </a:t>
            </a:r>
            <a:r>
              <a:rPr lang="en-US" dirty="0" smtClean="0"/>
              <a:t>bez </a:t>
            </a:r>
            <a:r>
              <a:rPr lang="en-US" dirty="0" err="1" smtClean="0"/>
              <a:t>wypunktowania</a:t>
            </a:r>
            <a:r>
              <a:rPr lang="en-US" dirty="0" smtClean="0"/>
              <a:t>, </a:t>
            </a:r>
            <a:r>
              <a:rPr lang="en-US" dirty="0" err="1" smtClean="0"/>
              <a:t>paddingów</a:t>
            </a:r>
            <a:r>
              <a:rPr lang="en-US" dirty="0" smtClean="0"/>
              <a:t>, </a:t>
            </a:r>
            <a:r>
              <a:rPr lang="en-US" dirty="0" err="1" smtClean="0"/>
              <a:t>marginesów</a:t>
            </a:r>
            <a:r>
              <a:rPr lang="en-US" dirty="0" smtClean="0"/>
              <a:t>, </a:t>
            </a:r>
            <a:r>
              <a:rPr lang="en-US" dirty="0" err="1" smtClean="0"/>
              <a:t>itp</a:t>
            </a:r>
            <a:r>
              <a:rPr lang="en-US" dirty="0" smtClean="0"/>
              <a:t>.. </a:t>
            </a:r>
            <a:r>
              <a:rPr lang="en-US" dirty="0" err="1"/>
              <a:t>Napisz</a:t>
            </a:r>
            <a:r>
              <a:rPr lang="en-US" dirty="0"/>
              <a:t> </a:t>
            </a:r>
            <a:r>
              <a:rPr lang="en-US" dirty="0" err="1"/>
              <a:t>styl</a:t>
            </a:r>
            <a:r>
              <a:rPr lang="en-US" dirty="0"/>
              <a:t> </a:t>
            </a:r>
            <a:r>
              <a:rPr lang="en-US" dirty="0" err="1" smtClean="0"/>
              <a:t>dla</a:t>
            </a:r>
            <a:r>
              <a:rPr lang="en-US" dirty="0" smtClean="0"/>
              <a:t> list (</a:t>
            </a:r>
            <a:r>
              <a:rPr lang="en-US" dirty="0" err="1" smtClean="0"/>
              <a:t>ul</a:t>
            </a:r>
            <a:r>
              <a:rPr lang="en-US" dirty="0" smtClean="0"/>
              <a:t>), </a:t>
            </a:r>
            <a:r>
              <a:rPr lang="en-US" dirty="0" err="1"/>
              <a:t>dla</a:t>
            </a:r>
            <a:r>
              <a:rPr lang="en-US" dirty="0"/>
              <a:t> </a:t>
            </a:r>
            <a:r>
              <a:rPr lang="en-US" dirty="0" err="1"/>
              <a:t>którego</a:t>
            </a:r>
            <a:r>
              <a:rPr lang="en-US" dirty="0"/>
              <a:t> </a:t>
            </a:r>
            <a:r>
              <a:rPr lang="en-US" dirty="0" err="1"/>
              <a:t>przygotowania</a:t>
            </a:r>
            <a:r>
              <a:rPr lang="en-US" dirty="0"/>
              <a:t> </a:t>
            </a:r>
            <a:r>
              <a:rPr lang="en-US" dirty="0" err="1"/>
              <a:t>zastosuj</a:t>
            </a:r>
            <a:r>
              <a:rPr lang="en-US" dirty="0"/>
              <a:t> </a:t>
            </a:r>
            <a:r>
              <a:rPr lang="en-US" dirty="0" err="1"/>
              <a:t>mixin</a:t>
            </a:r>
            <a:r>
              <a:rPr lang="en-US" dirty="0"/>
              <a:t>.</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190</a:t>
            </a:fld>
            <a:endParaRPr lang="pl-PL"/>
          </a:p>
        </p:txBody>
      </p:sp>
    </p:spTree>
    <p:extLst>
      <p:ext uri="{BB962C8B-B14F-4D97-AF65-F5344CB8AC3E}">
        <p14:creationId xmlns:p14="http://schemas.microsoft.com/office/powerpoint/2010/main" val="3094626123"/>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a:t>
            </a:r>
            <a:r>
              <a:rPr lang="en-US" dirty="0">
                <a:solidFill>
                  <a:srgbClr val="FFC000"/>
                </a:solidFill>
              </a:rPr>
              <a:t>– </a:t>
            </a:r>
            <a:r>
              <a:rPr lang="en-US" dirty="0" err="1" smtClean="0">
                <a:solidFill>
                  <a:srgbClr val="FFC000"/>
                </a:solidFill>
              </a:rPr>
              <a:t>Mixin</a:t>
            </a:r>
            <a:r>
              <a:rPr lang="en-US" dirty="0">
                <a:solidFill>
                  <a:srgbClr val="FFC000"/>
                </a:solidFill>
              </a:rPr>
              <a:t>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p>
          <a:p>
            <a:pPr marL="514350" indent="-514350" algn="just">
              <a:buAutoNum type="arabicPeriod"/>
            </a:pPr>
            <a:r>
              <a:rPr lang="en-US" dirty="0" err="1" smtClean="0"/>
              <a:t>Napisz</a:t>
            </a:r>
            <a:r>
              <a:rPr lang="en-US" dirty="0" smtClean="0"/>
              <a:t> </a:t>
            </a:r>
            <a:r>
              <a:rPr lang="en-US" b="1" dirty="0" err="1" smtClean="0"/>
              <a:t>mixin</a:t>
            </a:r>
            <a:r>
              <a:rPr lang="en-US" b="1" dirty="0" smtClean="0"/>
              <a:t>(y)</a:t>
            </a:r>
            <a:r>
              <a:rPr lang="en-US" dirty="0" smtClean="0"/>
              <a:t> </a:t>
            </a:r>
            <a:r>
              <a:rPr lang="en-US" dirty="0" err="1" smtClean="0"/>
              <a:t>przygotowujący</a:t>
            </a:r>
            <a:r>
              <a:rPr lang="en-US" dirty="0" smtClean="0"/>
              <a:t>(e) </a:t>
            </a:r>
            <a:r>
              <a:rPr lang="en-US" b="1" dirty="0" err="1" smtClean="0"/>
              <a:t>poziome</a:t>
            </a:r>
            <a:r>
              <a:rPr lang="en-US" b="1" dirty="0" smtClean="0"/>
              <a:t> menu</a:t>
            </a:r>
            <a:r>
              <a:rPr lang="en-US" dirty="0" smtClean="0"/>
              <a:t>, </a:t>
            </a:r>
            <a:r>
              <a:rPr lang="en-US" dirty="0" err="1" smtClean="0"/>
              <a:t>które</a:t>
            </a:r>
            <a:r>
              <a:rPr lang="en-US" dirty="0" smtClean="0"/>
              <a:t> </a:t>
            </a:r>
            <a:r>
              <a:rPr lang="en-US" dirty="0" err="1" smtClean="0"/>
              <a:t>zawsze</a:t>
            </a:r>
            <a:r>
              <a:rPr lang="en-US" dirty="0" smtClean="0"/>
              <a:t> jest u </a:t>
            </a:r>
            <a:r>
              <a:rPr lang="en-US" dirty="0" err="1" smtClean="0"/>
              <a:t>góry</a:t>
            </a:r>
            <a:r>
              <a:rPr lang="en-US" dirty="0" smtClean="0"/>
              <a:t> </a:t>
            </a:r>
            <a:r>
              <a:rPr lang="en-US" dirty="0" err="1" smtClean="0"/>
              <a:t>strony</a:t>
            </a:r>
            <a:r>
              <a:rPr lang="en-US" dirty="0" smtClean="0"/>
              <a:t>. </a:t>
            </a:r>
            <a:r>
              <a:rPr lang="en-US" dirty="0" err="1" smtClean="0"/>
              <a:t>Napisz</a:t>
            </a:r>
            <a:r>
              <a:rPr lang="en-US" dirty="0" smtClean="0"/>
              <a:t> </a:t>
            </a:r>
            <a:r>
              <a:rPr lang="en-US" dirty="0" err="1" smtClean="0"/>
              <a:t>klasę</a:t>
            </a:r>
            <a:r>
              <a:rPr lang="en-US" dirty="0" smtClean="0"/>
              <a:t>(y) </a:t>
            </a:r>
            <a:r>
              <a:rPr lang="en-US" dirty="0" err="1" smtClean="0"/>
              <a:t>korzystające</a:t>
            </a:r>
            <a:r>
              <a:rPr lang="en-US" dirty="0" smtClean="0"/>
              <a:t> z </a:t>
            </a:r>
            <a:r>
              <a:rPr lang="en-US" dirty="0" err="1" smtClean="0"/>
              <a:t>mixina</a:t>
            </a:r>
            <a:r>
              <a:rPr lang="en-US" dirty="0" smtClean="0"/>
              <a:t> </a:t>
            </a:r>
            <a:r>
              <a:rPr lang="en-US" dirty="0" err="1" smtClean="0"/>
              <a:t>dodatkowo</a:t>
            </a:r>
            <a:r>
              <a:rPr lang="en-US" dirty="0" smtClean="0"/>
              <a:t> </a:t>
            </a:r>
            <a:r>
              <a:rPr lang="en-US" dirty="0" err="1" smtClean="0"/>
              <a:t>stylujące</a:t>
            </a:r>
            <a:r>
              <a:rPr lang="en-US" dirty="0" smtClean="0"/>
              <a:t> menu (</a:t>
            </a:r>
            <a:r>
              <a:rPr lang="en-US" dirty="0" err="1" smtClean="0"/>
              <a:t>kolor</a:t>
            </a:r>
            <a:r>
              <a:rPr lang="en-US" dirty="0" smtClean="0"/>
              <a:t> </a:t>
            </a:r>
            <a:r>
              <a:rPr lang="en-US" dirty="0" err="1" smtClean="0"/>
              <a:t>tła</a:t>
            </a:r>
            <a:r>
              <a:rPr lang="en-US" dirty="0" smtClean="0"/>
              <a:t>, </a:t>
            </a:r>
            <a:r>
              <a:rPr lang="en-US" dirty="0" err="1" smtClean="0"/>
              <a:t>najechanie</a:t>
            </a:r>
            <a:r>
              <a:rPr lang="en-US" dirty="0" smtClean="0"/>
              <a:t>, </a:t>
            </a:r>
            <a:r>
              <a:rPr lang="en-US" dirty="0" err="1" smtClean="0"/>
              <a:t>czcionki</a:t>
            </a:r>
            <a:r>
              <a:rPr lang="en-US" dirty="0" smtClean="0"/>
              <a:t>, …).</a:t>
            </a:r>
          </a:p>
          <a:p>
            <a:pPr marL="514350" indent="-514350" algn="just">
              <a:buFont typeface="Arial" pitchFamily="34" charset="0"/>
              <a:buAutoNum type="arabicPeriod"/>
            </a:pPr>
            <a:r>
              <a:rPr lang="en-US" dirty="0" err="1" smtClean="0"/>
              <a:t>Mixiny</a:t>
            </a:r>
            <a:r>
              <a:rPr lang="en-US" dirty="0" smtClean="0"/>
              <a:t> z </a:t>
            </a:r>
            <a:r>
              <a:rPr lang="en-US" dirty="0" err="1" smtClean="0"/>
              <a:t>zadania</a:t>
            </a:r>
            <a:r>
              <a:rPr lang="en-US" dirty="0" smtClean="0"/>
              <a:t> </a:t>
            </a:r>
            <a:r>
              <a:rPr lang="en-US" dirty="0" err="1" smtClean="0"/>
              <a:t>dotyczącego</a:t>
            </a:r>
            <a:r>
              <a:rPr lang="en-US" dirty="0" smtClean="0"/>
              <a:t> </a:t>
            </a:r>
            <a:r>
              <a:rPr lang="en-US" dirty="0" err="1" smtClean="0"/>
              <a:t>dokumentu</a:t>
            </a:r>
            <a:r>
              <a:rPr lang="en-US" dirty="0" smtClean="0"/>
              <a:t> “index.html” </a:t>
            </a:r>
            <a:r>
              <a:rPr lang="en-US" dirty="0" err="1" smtClean="0"/>
              <a:t>wstaw</a:t>
            </a:r>
            <a:r>
              <a:rPr lang="en-US" dirty="0" smtClean="0"/>
              <a:t> do </a:t>
            </a:r>
            <a:r>
              <a:rPr lang="en-US" b="1" dirty="0" err="1" smtClean="0"/>
              <a:t>osobnego</a:t>
            </a:r>
            <a:r>
              <a:rPr lang="en-US" b="1" dirty="0" smtClean="0"/>
              <a:t> </a:t>
            </a:r>
            <a:r>
              <a:rPr lang="en-US" b="1" dirty="0" err="1" smtClean="0"/>
              <a:t>pliku</a:t>
            </a:r>
            <a:r>
              <a:rPr lang="en-US" b="1" dirty="0" smtClean="0"/>
              <a:t>, </a:t>
            </a:r>
            <a:r>
              <a:rPr lang="en-US" b="1" dirty="0" err="1" smtClean="0"/>
              <a:t>który</a:t>
            </a:r>
            <a:r>
              <a:rPr lang="en-US" b="1" dirty="0" smtClean="0"/>
              <a:t> </a:t>
            </a:r>
            <a:r>
              <a:rPr lang="en-US" b="1" dirty="0" err="1" smtClean="0"/>
              <a:t>zaimportuj</a:t>
            </a:r>
            <a:r>
              <a:rPr lang="en-US" dirty="0"/>
              <a:t>.</a:t>
            </a:r>
            <a:r>
              <a:rPr lang="en-US" dirty="0" smtClean="0"/>
              <a:t> </a:t>
            </a:r>
            <a:r>
              <a:rPr lang="en-US" dirty="0" err="1" smtClean="0"/>
              <a:t>Następnie</a:t>
            </a:r>
            <a:r>
              <a:rPr lang="en-US" dirty="0" smtClean="0"/>
              <a:t> </a:t>
            </a:r>
            <a:r>
              <a:rPr lang="en-US" dirty="0" err="1" smtClean="0"/>
              <a:t>wykorzystaj</a:t>
            </a:r>
            <a:r>
              <a:rPr lang="en-US" dirty="0" smtClean="0"/>
              <a:t> </a:t>
            </a:r>
            <a:r>
              <a:rPr lang="en-US" dirty="0" err="1" smtClean="0"/>
              <a:t>mixin</a:t>
            </a:r>
            <a:r>
              <a:rPr lang="en-US" dirty="0" smtClean="0"/>
              <a:t> o </a:t>
            </a:r>
            <a:r>
              <a:rPr lang="en-US" dirty="0" err="1"/>
              <a:t>nazwie</a:t>
            </a:r>
            <a:r>
              <a:rPr lang="en-US" dirty="0"/>
              <a:t> </a:t>
            </a:r>
            <a:r>
              <a:rPr lang="en-US" dirty="0" err="1" smtClean="0"/>
              <a:t>zaokrSekcja</a:t>
            </a:r>
            <a:r>
              <a:rPr lang="en-US" dirty="0" smtClean="0"/>
              <a:t>.</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191</a:t>
            </a:fld>
            <a:endParaRPr lang="pl-PL"/>
          </a:p>
        </p:txBody>
      </p:sp>
    </p:spTree>
    <p:extLst>
      <p:ext uri="{BB962C8B-B14F-4D97-AF65-F5344CB8AC3E}">
        <p14:creationId xmlns:p14="http://schemas.microsoft.com/office/powerpoint/2010/main" val="4286737622"/>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smtClean="0"/>
              <a:t>Parameters and variables:</a:t>
            </a:r>
          </a:p>
          <a:p>
            <a:pPr lvl="1"/>
            <a:r>
              <a:rPr lang="en-US" altLang="en-US" sz="2000" dirty="0" err="1"/>
              <a:t>Mixins</a:t>
            </a:r>
            <a:r>
              <a:rPr lang="en-US" altLang="en-US" sz="2000" dirty="0"/>
              <a:t> support parameters</a:t>
            </a:r>
          </a:p>
          <a:p>
            <a:pPr lvl="1"/>
            <a:r>
              <a:rPr lang="en-US" altLang="en-US" sz="2000" dirty="0"/>
              <a:t>Default values</a:t>
            </a:r>
          </a:p>
          <a:p>
            <a:pPr lvl="1"/>
            <a:r>
              <a:rPr lang="en-US" altLang="en-US" sz="2000" dirty="0"/>
              <a:t>Variables can be scoped within </a:t>
            </a:r>
            <a:r>
              <a:rPr lang="en-US" altLang="en-US" sz="2000" dirty="0" err="1"/>
              <a:t>mixin</a:t>
            </a:r>
            <a:r>
              <a:rPr lang="en-US" altLang="en-US" sz="2000" dirty="0"/>
              <a:t> definition</a:t>
            </a:r>
          </a:p>
          <a:p>
            <a:pPr marL="0" indent="0">
              <a:buNone/>
            </a:pPr>
            <a:endParaRPr lang="en-US" sz="2400" dirty="0" smtClean="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192</a:t>
            </a:fld>
            <a:endParaRPr lang="pl-PL"/>
          </a:p>
        </p:txBody>
      </p:sp>
      <p:pic>
        <p:nvPicPr>
          <p:cNvPr id="6"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9512" y="2837639"/>
            <a:ext cx="8888134" cy="34161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64833898"/>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smtClean="0"/>
              <a:t>Named parameters</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193</a:t>
            </a:fld>
            <a:endParaRPr lang="pl-PL"/>
          </a:p>
        </p:txBody>
      </p:sp>
      <p:pic>
        <p:nvPicPr>
          <p:cNvPr id="5" name="Obraz 4"/>
          <p:cNvPicPr>
            <a:picLocks noChangeAspect="1"/>
          </p:cNvPicPr>
          <p:nvPr/>
        </p:nvPicPr>
        <p:blipFill>
          <a:blip r:embed="rId2"/>
          <a:stretch>
            <a:fillRect/>
          </a:stretch>
        </p:blipFill>
        <p:spPr>
          <a:xfrm>
            <a:off x="35496" y="2415373"/>
            <a:ext cx="4733925" cy="2581275"/>
          </a:xfrm>
          <a:prstGeom prst="rect">
            <a:avLst/>
          </a:prstGeom>
        </p:spPr>
      </p:pic>
      <p:pic>
        <p:nvPicPr>
          <p:cNvPr id="7" name="Obraz 6"/>
          <p:cNvPicPr>
            <a:picLocks noChangeAspect="1"/>
          </p:cNvPicPr>
          <p:nvPr/>
        </p:nvPicPr>
        <p:blipFill>
          <a:blip r:embed="rId3"/>
          <a:stretch>
            <a:fillRect/>
          </a:stretch>
        </p:blipFill>
        <p:spPr>
          <a:xfrm>
            <a:off x="5976955" y="2450831"/>
            <a:ext cx="2483477" cy="2472137"/>
          </a:xfrm>
          <a:prstGeom prst="rect">
            <a:avLst/>
          </a:prstGeom>
        </p:spPr>
      </p:pic>
    </p:spTree>
    <p:extLst>
      <p:ext uri="{BB962C8B-B14F-4D97-AF65-F5344CB8AC3E}">
        <p14:creationId xmlns:p14="http://schemas.microsoft.com/office/powerpoint/2010/main" val="155869959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Mixin</a:t>
            </a:r>
            <a:r>
              <a:rPr lang="en-US" dirty="0" smtClean="0">
                <a:solidFill>
                  <a:srgbClr val="FFC000"/>
                </a:solidFill>
              </a:rPr>
              <a:t> Parameters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Zmodyfikuj</a:t>
            </a:r>
            <a:r>
              <a:rPr lang="en-US" dirty="0" smtClean="0"/>
              <a:t> </a:t>
            </a:r>
            <a:r>
              <a:rPr lang="en-US" dirty="0" err="1"/>
              <a:t>mixin</a:t>
            </a:r>
            <a:r>
              <a:rPr lang="en-US" dirty="0"/>
              <a:t> </a:t>
            </a:r>
            <a:r>
              <a:rPr lang="en-US" dirty="0" smtClean="0"/>
              <a:t>o </a:t>
            </a:r>
            <a:r>
              <a:rPr lang="en-US" dirty="0" err="1" smtClean="0"/>
              <a:t>nazwie</a:t>
            </a:r>
            <a:r>
              <a:rPr lang="en-US" dirty="0" smtClean="0"/>
              <a:t> </a:t>
            </a:r>
            <a:r>
              <a:rPr lang="en-US" dirty="0" err="1" smtClean="0"/>
              <a:t>zaokrSekcja</a:t>
            </a:r>
            <a:r>
              <a:rPr lang="en-US" dirty="0" smtClean="0"/>
              <a:t>, aby </a:t>
            </a:r>
            <a:r>
              <a:rPr lang="en-US" b="1" dirty="0" err="1" smtClean="0"/>
              <a:t>wartości</a:t>
            </a:r>
            <a:r>
              <a:rPr lang="en-US" b="1" dirty="0" smtClean="0"/>
              <a:t> </a:t>
            </a:r>
            <a:r>
              <a:rPr lang="en-US" b="1" dirty="0" err="1" smtClean="0"/>
              <a:t>pobierane</a:t>
            </a:r>
            <a:r>
              <a:rPr lang="en-US" b="1" dirty="0" smtClean="0"/>
              <a:t> </a:t>
            </a:r>
            <a:r>
              <a:rPr lang="en-US" b="1" dirty="0" err="1" smtClean="0"/>
              <a:t>były</a:t>
            </a:r>
            <a:r>
              <a:rPr lang="en-US" b="1" dirty="0" smtClean="0"/>
              <a:t> </a:t>
            </a:r>
            <a:r>
              <a:rPr lang="en-US" b="1" dirty="0" err="1" smtClean="0"/>
              <a:t>jako</a:t>
            </a:r>
            <a:r>
              <a:rPr lang="en-US" b="1" dirty="0" smtClean="0"/>
              <a:t> </a:t>
            </a:r>
            <a:r>
              <a:rPr lang="en-US" b="1" dirty="0" err="1" smtClean="0"/>
              <a:t>parametry</a:t>
            </a:r>
            <a:r>
              <a:rPr lang="en-US" b="1" dirty="0" smtClean="0"/>
              <a:t> </a:t>
            </a:r>
            <a:r>
              <a:rPr lang="en-US" dirty="0" smtClean="0"/>
              <a:t> - </a:t>
            </a:r>
            <a:r>
              <a:rPr lang="en-US" dirty="0" err="1" smtClean="0"/>
              <a:t>część</a:t>
            </a:r>
            <a:r>
              <a:rPr lang="en-US" dirty="0" smtClean="0"/>
              <a:t> z </a:t>
            </a:r>
            <a:r>
              <a:rPr lang="en-US" dirty="0" err="1" smtClean="0"/>
              <a:t>nich</a:t>
            </a:r>
            <a:r>
              <a:rPr lang="en-US" dirty="0" smtClean="0"/>
              <a:t> </a:t>
            </a:r>
            <a:r>
              <a:rPr lang="en-US" dirty="0" err="1" smtClean="0"/>
              <a:t>niech</a:t>
            </a:r>
            <a:r>
              <a:rPr lang="en-US" dirty="0" smtClean="0"/>
              <a:t> </a:t>
            </a:r>
            <a:r>
              <a:rPr lang="en-US" dirty="0" err="1" smtClean="0"/>
              <a:t>posiada</a:t>
            </a:r>
            <a:r>
              <a:rPr lang="en-US" dirty="0" smtClean="0"/>
              <a:t> </a:t>
            </a:r>
            <a:r>
              <a:rPr lang="en-US" dirty="0" err="1" smtClean="0"/>
              <a:t>wartości</a:t>
            </a:r>
            <a:r>
              <a:rPr lang="en-US" dirty="0" smtClean="0"/>
              <a:t> </a:t>
            </a:r>
            <a:r>
              <a:rPr lang="en-US" dirty="0" err="1" smtClean="0"/>
              <a:t>domyślne</a:t>
            </a:r>
            <a:r>
              <a:rPr lang="en-US" dirty="0" smtClean="0"/>
              <a:t>. </a:t>
            </a:r>
            <a:r>
              <a:rPr lang="en-US" dirty="0" err="1" smtClean="0"/>
              <a:t>Zmodyfikuj</a:t>
            </a:r>
            <a:r>
              <a:rPr lang="en-US" dirty="0" smtClean="0"/>
              <a:t> </a:t>
            </a:r>
            <a:r>
              <a:rPr lang="en-US" dirty="0" err="1" smtClean="0"/>
              <a:t>styl</a:t>
            </a:r>
            <a:r>
              <a:rPr lang="en-US" dirty="0" smtClean="0"/>
              <a:t> </a:t>
            </a:r>
            <a:r>
              <a:rPr lang="en-US" dirty="0" err="1" smtClean="0"/>
              <a:t>dla</a:t>
            </a:r>
            <a:r>
              <a:rPr lang="en-US" dirty="0"/>
              <a:t> </a:t>
            </a:r>
            <a:r>
              <a:rPr lang="en-US" dirty="0" err="1" smtClean="0"/>
              <a:t>nagłówka</a:t>
            </a:r>
            <a:r>
              <a:rPr lang="en-US" dirty="0" smtClean="0"/>
              <a:t> (header), </a:t>
            </a:r>
            <a:r>
              <a:rPr lang="en-US" dirty="0" err="1" smtClean="0"/>
              <a:t>dla</a:t>
            </a:r>
            <a:r>
              <a:rPr lang="en-US" dirty="0" smtClean="0"/>
              <a:t> </a:t>
            </a:r>
            <a:r>
              <a:rPr lang="en-US" dirty="0" err="1" smtClean="0"/>
              <a:t>którego</a:t>
            </a:r>
            <a:r>
              <a:rPr lang="en-US" dirty="0" smtClean="0"/>
              <a:t> </a:t>
            </a:r>
            <a:r>
              <a:rPr lang="en-US" dirty="0" err="1" smtClean="0"/>
              <a:t>zastosowano</a:t>
            </a:r>
            <a:r>
              <a:rPr lang="en-US" dirty="0" smtClean="0"/>
              <a:t> </a:t>
            </a:r>
            <a:r>
              <a:rPr lang="en-US" dirty="0" err="1" smtClean="0"/>
              <a:t>mixin</a:t>
            </a:r>
            <a:r>
              <a:rPr lang="en-US" dirty="0" smtClean="0"/>
              <a:t>, aby </a:t>
            </a:r>
            <a:r>
              <a:rPr lang="en-US" dirty="0" err="1" smtClean="0"/>
              <a:t>wywołanie</a:t>
            </a:r>
            <a:r>
              <a:rPr lang="en-US" dirty="0" smtClean="0"/>
              <a:t> </a:t>
            </a:r>
            <a:r>
              <a:rPr lang="en-US" dirty="0" err="1" smtClean="0"/>
              <a:t>mixina</a:t>
            </a:r>
            <a:r>
              <a:rPr lang="en-US" dirty="0" smtClean="0"/>
              <a:t> </a:t>
            </a:r>
            <a:r>
              <a:rPr lang="en-US" dirty="0" err="1" smtClean="0"/>
              <a:t>zawierało</a:t>
            </a:r>
            <a:r>
              <a:rPr lang="en-US" dirty="0" smtClean="0"/>
              <a:t> </a:t>
            </a:r>
            <a:r>
              <a:rPr lang="en-US" dirty="0" err="1" smtClean="0"/>
              <a:t>parametry</a:t>
            </a:r>
            <a:r>
              <a:rPr lang="en-US" dirty="0" smtClean="0"/>
              <a:t>.</a:t>
            </a:r>
          </a:p>
          <a:p>
            <a:pPr marL="514350" indent="-514350">
              <a:buFont typeface="+mj-lt"/>
              <a:buAutoNum type="arabicPeriod"/>
            </a:pP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194</a:t>
            </a:fld>
            <a:endParaRPr lang="pl-PL"/>
          </a:p>
        </p:txBody>
      </p:sp>
    </p:spTree>
    <p:extLst>
      <p:ext uri="{BB962C8B-B14F-4D97-AF65-F5344CB8AC3E}">
        <p14:creationId xmlns:p14="http://schemas.microsoft.com/office/powerpoint/2010/main" val="332551706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a:t>
            </a:r>
            <a:r>
              <a:rPr lang="en-US" dirty="0" err="1" smtClean="0">
                <a:solidFill>
                  <a:srgbClr val="FFC000"/>
                </a:solidFill>
              </a:rPr>
              <a:t>Mixin</a:t>
            </a:r>
            <a:r>
              <a:rPr lang="en-US" dirty="0" smtClean="0">
                <a:solidFill>
                  <a:srgbClr val="FFC000"/>
                </a:solidFill>
              </a:rPr>
              <a:t> </a:t>
            </a:r>
            <a:r>
              <a:rPr lang="en-US" dirty="0">
                <a:solidFill>
                  <a:srgbClr val="FFC000"/>
                </a:solidFill>
              </a:rPr>
              <a:t>Parameters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p>
          <a:p>
            <a:pPr marL="514350" indent="-514350" algn="just">
              <a:buAutoNum type="arabicPeriod"/>
            </a:pPr>
            <a:r>
              <a:rPr lang="en-US" dirty="0" err="1" smtClean="0"/>
              <a:t>Zmodyfikuj</a:t>
            </a:r>
            <a:r>
              <a:rPr lang="en-US" dirty="0" smtClean="0"/>
              <a:t> </a:t>
            </a:r>
            <a:r>
              <a:rPr lang="en-US" dirty="0" err="1" smtClean="0"/>
              <a:t>mixin</a:t>
            </a:r>
            <a:r>
              <a:rPr lang="en-US" dirty="0" smtClean="0"/>
              <a:t> </a:t>
            </a:r>
            <a:r>
              <a:rPr lang="en-US" dirty="0" err="1" smtClean="0"/>
              <a:t>przygotowujący</a:t>
            </a:r>
            <a:r>
              <a:rPr lang="en-US" dirty="0" smtClean="0"/>
              <a:t> </a:t>
            </a:r>
            <a:r>
              <a:rPr lang="en-US" dirty="0" err="1" smtClean="0"/>
              <a:t>poziome</a:t>
            </a:r>
            <a:r>
              <a:rPr lang="en-US" dirty="0" smtClean="0"/>
              <a:t> menu, </a:t>
            </a:r>
            <a:r>
              <a:rPr lang="en-US" dirty="0"/>
              <a:t>aby </a:t>
            </a:r>
            <a:r>
              <a:rPr lang="en-US" b="1" dirty="0" err="1"/>
              <a:t>wartości</a:t>
            </a:r>
            <a:r>
              <a:rPr lang="en-US" b="1" dirty="0"/>
              <a:t> </a:t>
            </a:r>
            <a:r>
              <a:rPr lang="en-US" b="1" dirty="0" err="1"/>
              <a:t>pobierane</a:t>
            </a:r>
            <a:r>
              <a:rPr lang="en-US" b="1" dirty="0"/>
              <a:t> </a:t>
            </a:r>
            <a:r>
              <a:rPr lang="en-US" b="1" dirty="0" err="1"/>
              <a:t>były</a:t>
            </a:r>
            <a:r>
              <a:rPr lang="en-US" b="1" dirty="0"/>
              <a:t> </a:t>
            </a:r>
            <a:r>
              <a:rPr lang="en-US" b="1" dirty="0" err="1"/>
              <a:t>jako</a:t>
            </a:r>
            <a:r>
              <a:rPr lang="en-US" b="1" dirty="0"/>
              <a:t> </a:t>
            </a:r>
            <a:r>
              <a:rPr lang="en-US" b="1" dirty="0" err="1"/>
              <a:t>parametry</a:t>
            </a:r>
            <a:r>
              <a:rPr lang="en-US" dirty="0" smtClean="0"/>
              <a:t>. </a:t>
            </a:r>
            <a:r>
              <a:rPr lang="en-US" dirty="0" err="1" smtClean="0"/>
              <a:t>Zmodyfikuj</a:t>
            </a:r>
            <a:r>
              <a:rPr lang="en-US" dirty="0" smtClean="0"/>
              <a:t> </a:t>
            </a:r>
            <a:r>
              <a:rPr lang="en-US" dirty="0" err="1" smtClean="0"/>
              <a:t>klasę</a:t>
            </a:r>
            <a:r>
              <a:rPr lang="en-US" dirty="0" smtClean="0"/>
              <a:t>(y) </a:t>
            </a:r>
            <a:r>
              <a:rPr lang="en-US" dirty="0" err="1" smtClean="0"/>
              <a:t>korzystające</a:t>
            </a:r>
            <a:r>
              <a:rPr lang="en-US" dirty="0" smtClean="0"/>
              <a:t> z </a:t>
            </a:r>
            <a:r>
              <a:rPr lang="en-US" dirty="0" err="1" smtClean="0"/>
              <a:t>mixina</a:t>
            </a:r>
            <a:r>
              <a:rPr lang="en-US" dirty="0" smtClean="0"/>
              <a:t>, </a:t>
            </a:r>
            <a:r>
              <a:rPr lang="en-US" dirty="0"/>
              <a:t>aby </a:t>
            </a:r>
            <a:r>
              <a:rPr lang="en-US" dirty="0" err="1" smtClean="0"/>
              <a:t>stosowały</a:t>
            </a:r>
            <a:r>
              <a:rPr lang="en-US" dirty="0" smtClean="0"/>
              <a:t> one </a:t>
            </a:r>
            <a:r>
              <a:rPr lang="en-US" dirty="0" err="1"/>
              <a:t>parametry</a:t>
            </a:r>
            <a:r>
              <a:rPr lang="en-US" dirty="0" smtClean="0"/>
              <a:t>.</a:t>
            </a:r>
          </a:p>
          <a:p>
            <a:pPr marL="514350" indent="-514350">
              <a:buAutoNum type="arabicPeriod"/>
            </a:pPr>
            <a:endParaRPr lang="en-US" dirty="0"/>
          </a:p>
          <a:p>
            <a:pPr marL="514350" indent="-514350">
              <a:buAutoNum type="arabicPeriod"/>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195</a:t>
            </a:fld>
            <a:endParaRPr lang="pl-PL"/>
          </a:p>
        </p:txBody>
      </p:sp>
    </p:spTree>
    <p:extLst>
      <p:ext uri="{BB962C8B-B14F-4D97-AF65-F5344CB8AC3E}">
        <p14:creationId xmlns:p14="http://schemas.microsoft.com/office/powerpoint/2010/main" val="64422772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a:t>@arguments </a:t>
            </a:r>
            <a:r>
              <a:rPr lang="en-US" altLang="en-US" sz="2400" b="1" dirty="0" smtClean="0"/>
              <a:t>Variable: </a:t>
            </a:r>
          </a:p>
          <a:p>
            <a:pPr lvl="1"/>
            <a:r>
              <a:rPr lang="en-US" sz="2000" dirty="0"/>
              <a:t>When </a:t>
            </a:r>
            <a:r>
              <a:rPr lang="en-US" sz="2000" dirty="0" err="1"/>
              <a:t>mixin</a:t>
            </a:r>
            <a:r>
              <a:rPr lang="en-US" sz="2000" dirty="0"/>
              <a:t> was called, the @arguments includes all the passed arguments. </a:t>
            </a:r>
            <a:endParaRPr lang="en-US" sz="2000" dirty="0" smtClean="0"/>
          </a:p>
          <a:p>
            <a:pPr lvl="1"/>
            <a:r>
              <a:rPr lang="en-US" sz="2000" dirty="0" smtClean="0"/>
              <a:t>The </a:t>
            </a:r>
            <a:r>
              <a:rPr lang="en-US" sz="2000" dirty="0"/>
              <a:t>@arguments variable is useful when you don't want to work with individual </a:t>
            </a:r>
            <a:r>
              <a:rPr lang="en-US" sz="2000" dirty="0" smtClean="0"/>
              <a:t>parameters</a:t>
            </a:r>
            <a:r>
              <a:rPr lang="en-US" sz="2000"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196</a:t>
            </a:fld>
            <a:endParaRPr lang="pl-PL"/>
          </a:p>
        </p:txBody>
      </p:sp>
      <p:pic>
        <p:nvPicPr>
          <p:cNvPr id="6" name="Obraz 5"/>
          <p:cNvPicPr>
            <a:picLocks noChangeAspect="1"/>
          </p:cNvPicPr>
          <p:nvPr/>
        </p:nvPicPr>
        <p:blipFill>
          <a:blip r:embed="rId2"/>
          <a:stretch>
            <a:fillRect/>
          </a:stretch>
        </p:blipFill>
        <p:spPr>
          <a:xfrm>
            <a:off x="1907703" y="3212976"/>
            <a:ext cx="5800725" cy="1933575"/>
          </a:xfrm>
          <a:prstGeom prst="rect">
            <a:avLst/>
          </a:prstGeom>
        </p:spPr>
      </p:pic>
      <p:pic>
        <p:nvPicPr>
          <p:cNvPr id="8" name="Obraz 7"/>
          <p:cNvPicPr>
            <a:picLocks noChangeAspect="1"/>
          </p:cNvPicPr>
          <p:nvPr/>
        </p:nvPicPr>
        <p:blipFill>
          <a:blip r:embed="rId3"/>
          <a:stretch>
            <a:fillRect/>
          </a:stretch>
        </p:blipFill>
        <p:spPr>
          <a:xfrm>
            <a:off x="2712566" y="5505450"/>
            <a:ext cx="4191000" cy="1352550"/>
          </a:xfrm>
          <a:prstGeom prst="rect">
            <a:avLst/>
          </a:prstGeom>
        </p:spPr>
      </p:pic>
    </p:spTree>
    <p:extLst>
      <p:ext uri="{BB962C8B-B14F-4D97-AF65-F5344CB8AC3E}">
        <p14:creationId xmlns:p14="http://schemas.microsoft.com/office/powerpoint/2010/main" val="385206467"/>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a:t>Advanced Arguments and @rest Variable: </a:t>
            </a:r>
          </a:p>
          <a:p>
            <a:pPr lvl="1"/>
            <a:r>
              <a:rPr lang="en-US" sz="2000" dirty="0" err="1"/>
              <a:t>Mixin</a:t>
            </a:r>
            <a:r>
              <a:rPr lang="en-US" sz="2000" dirty="0"/>
              <a:t> takes variable number of arguments by using .... </a:t>
            </a:r>
            <a:endParaRPr lang="en-US" sz="2000" dirty="0" smtClean="0"/>
          </a:p>
          <a:p>
            <a:pPr lvl="1"/>
            <a:r>
              <a:rPr lang="en-US" sz="2000" dirty="0" smtClean="0"/>
              <a:t>You </a:t>
            </a:r>
            <a:r>
              <a:rPr lang="en-US" sz="2000" dirty="0"/>
              <a:t>can assign arguments to the variable by placing ... after the variable name.</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197</a:t>
            </a:fld>
            <a:endParaRPr lang="pl-PL"/>
          </a:p>
        </p:txBody>
      </p:sp>
      <p:pic>
        <p:nvPicPr>
          <p:cNvPr id="5" name="Obraz 4"/>
          <p:cNvPicPr>
            <a:picLocks noChangeAspect="1"/>
          </p:cNvPicPr>
          <p:nvPr/>
        </p:nvPicPr>
        <p:blipFill>
          <a:blip r:embed="rId2"/>
          <a:stretch>
            <a:fillRect/>
          </a:stretch>
        </p:blipFill>
        <p:spPr>
          <a:xfrm>
            <a:off x="611560" y="3140968"/>
            <a:ext cx="7188614" cy="1512168"/>
          </a:xfrm>
          <a:prstGeom prst="rect">
            <a:avLst/>
          </a:prstGeom>
        </p:spPr>
      </p:pic>
      <p:pic>
        <p:nvPicPr>
          <p:cNvPr id="7" name="Obraz 6"/>
          <p:cNvPicPr>
            <a:picLocks noChangeAspect="1"/>
          </p:cNvPicPr>
          <p:nvPr/>
        </p:nvPicPr>
        <p:blipFill>
          <a:blip r:embed="rId3"/>
          <a:stretch>
            <a:fillRect/>
          </a:stretch>
        </p:blipFill>
        <p:spPr>
          <a:xfrm>
            <a:off x="742956" y="5192714"/>
            <a:ext cx="6667500" cy="1076325"/>
          </a:xfrm>
          <a:prstGeom prst="rect">
            <a:avLst/>
          </a:prstGeom>
        </p:spPr>
      </p:pic>
    </p:spTree>
    <p:extLst>
      <p:ext uri="{BB962C8B-B14F-4D97-AF65-F5344CB8AC3E}">
        <p14:creationId xmlns:p14="http://schemas.microsoft.com/office/powerpoint/2010/main" val="30636226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smtClean="0"/>
              <a:t>Return values</a:t>
            </a:r>
            <a:r>
              <a:rPr lang="en-US" altLang="en-US" sz="2400" b="1" dirty="0"/>
              <a:t> </a:t>
            </a:r>
            <a:r>
              <a:rPr lang="en-US" altLang="en-US" sz="2400" b="1" dirty="0" smtClean="0"/>
              <a:t>- </a:t>
            </a:r>
            <a:r>
              <a:rPr lang="en-US" sz="2000" dirty="0" err="1" smtClean="0"/>
              <a:t>Mixins</a:t>
            </a:r>
            <a:r>
              <a:rPr lang="en-US" sz="2000" dirty="0" smtClean="0"/>
              <a:t> </a:t>
            </a:r>
            <a:r>
              <a:rPr lang="en-US" sz="2000" dirty="0"/>
              <a:t>are similar to functions and the variables that are defined in a </a:t>
            </a:r>
            <a:r>
              <a:rPr lang="en-US" sz="2000" dirty="0" err="1"/>
              <a:t>mixin</a:t>
            </a:r>
            <a:r>
              <a:rPr lang="en-US" sz="2000" dirty="0"/>
              <a:t> will behave as its return values</a:t>
            </a:r>
            <a:r>
              <a:rPr lang="en-US" sz="2000" dirty="0" smtClean="0"/>
              <a:t>.</a:t>
            </a:r>
          </a:p>
          <a:p>
            <a:endParaRPr lang="en-US" sz="2000" dirty="0"/>
          </a:p>
          <a:p>
            <a:pPr marL="0" indent="0">
              <a:buNone/>
            </a:pPr>
            <a:endParaRPr lang="en-US" sz="20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198</a:t>
            </a:fld>
            <a:endParaRPr lang="pl-PL"/>
          </a:p>
        </p:txBody>
      </p:sp>
      <p:pic>
        <p:nvPicPr>
          <p:cNvPr id="6" name="Obraz 5"/>
          <p:cNvPicPr>
            <a:picLocks noChangeAspect="1"/>
          </p:cNvPicPr>
          <p:nvPr/>
        </p:nvPicPr>
        <p:blipFill>
          <a:blip r:embed="rId2"/>
          <a:stretch>
            <a:fillRect/>
          </a:stretch>
        </p:blipFill>
        <p:spPr>
          <a:xfrm>
            <a:off x="35960" y="2492896"/>
            <a:ext cx="5210175" cy="2085975"/>
          </a:xfrm>
          <a:prstGeom prst="rect">
            <a:avLst/>
          </a:prstGeom>
        </p:spPr>
      </p:pic>
      <p:pic>
        <p:nvPicPr>
          <p:cNvPr id="9" name="Obraz 8"/>
          <p:cNvPicPr>
            <a:picLocks noChangeAspect="1"/>
          </p:cNvPicPr>
          <p:nvPr/>
        </p:nvPicPr>
        <p:blipFill>
          <a:blip r:embed="rId3"/>
          <a:stretch>
            <a:fillRect/>
          </a:stretch>
        </p:blipFill>
        <p:spPr>
          <a:xfrm>
            <a:off x="5796136" y="2852936"/>
            <a:ext cx="3189816" cy="1224136"/>
          </a:xfrm>
          <a:prstGeom prst="rect">
            <a:avLst/>
          </a:prstGeom>
        </p:spPr>
      </p:pic>
    </p:spTree>
    <p:extLst>
      <p:ext uri="{BB962C8B-B14F-4D97-AF65-F5344CB8AC3E}">
        <p14:creationId xmlns:p14="http://schemas.microsoft.com/office/powerpoint/2010/main" val="2145743584"/>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a:t>Pattern matching:</a:t>
            </a:r>
            <a:endParaRPr lang="en-US" altLang="en-US" sz="2400" b="1" dirty="0" smtClean="0"/>
          </a:p>
          <a:p>
            <a:pPr lvl="1"/>
            <a:r>
              <a:rPr lang="en-US" altLang="en-US" sz="2000" dirty="0" err="1"/>
              <a:t>Mixins</a:t>
            </a:r>
            <a:r>
              <a:rPr lang="en-US" altLang="en-US" sz="2000" dirty="0"/>
              <a:t> matched based on </a:t>
            </a:r>
            <a:r>
              <a:rPr lang="en-US" altLang="en-US" sz="2000" dirty="0" err="1"/>
              <a:t>critera</a:t>
            </a:r>
            <a:endParaRPr lang="en-US" altLang="en-US" sz="2000" dirty="0"/>
          </a:p>
          <a:p>
            <a:pPr lvl="1"/>
            <a:r>
              <a:rPr lang="en-US" altLang="en-US" sz="2000" dirty="0"/>
              <a:t>@_ for any value, will always be included</a:t>
            </a:r>
          </a:p>
          <a:p>
            <a:pPr lvl="1"/>
            <a:r>
              <a:rPr lang="en-US" altLang="en-US" sz="2000" dirty="0"/>
              <a:t>Match on parameter count</a:t>
            </a:r>
          </a:p>
          <a:p>
            <a:pPr marL="0" indent="0">
              <a:buNone/>
            </a:pPr>
            <a:endParaRPr lang="en-US" sz="2400" dirty="0" smtClean="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199</a:t>
            </a:fld>
            <a:endParaRPr lang="pl-PL"/>
          </a:p>
        </p:txBody>
      </p:sp>
      <p:pic>
        <p:nvPicPr>
          <p:cNvPr id="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5102" y="2996952"/>
            <a:ext cx="8673796" cy="3024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2031074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normAutofit fontScale="90000"/>
          </a:bodyPr>
          <a:lstStyle/>
          <a:p>
            <a:r>
              <a:rPr lang="pl-PL" dirty="0" smtClean="0">
                <a:solidFill>
                  <a:srgbClr val="FFB601"/>
                </a:solidFill>
              </a:rPr>
              <a:t>Agenda</a:t>
            </a:r>
            <a:endParaRPr lang="pl-PL" dirty="0"/>
          </a:p>
        </p:txBody>
      </p:sp>
      <p:sp>
        <p:nvSpPr>
          <p:cNvPr id="3" name="Symbol zastępczy zawartości 2"/>
          <p:cNvSpPr>
            <a:spLocks noGrp="1"/>
          </p:cNvSpPr>
          <p:nvPr>
            <p:ph idx="1"/>
          </p:nvPr>
        </p:nvSpPr>
        <p:spPr/>
        <p:txBody>
          <a:bodyPr>
            <a:normAutofit/>
          </a:bodyPr>
          <a:lstStyle/>
          <a:p>
            <a:pPr marL="514350" indent="-514350">
              <a:buFont typeface="+mj-lt"/>
              <a:buAutoNum type="arabicPeriod"/>
            </a:pPr>
            <a:r>
              <a:rPr lang="en-US" dirty="0" smtClean="0"/>
              <a:t>Introduction</a:t>
            </a:r>
          </a:p>
          <a:p>
            <a:pPr marL="514350" indent="-514350">
              <a:buFont typeface="+mj-lt"/>
              <a:buAutoNum type="arabicPeriod"/>
            </a:pPr>
            <a:r>
              <a:rPr lang="en-US" dirty="0" smtClean="0"/>
              <a:t>SASS</a:t>
            </a:r>
          </a:p>
          <a:p>
            <a:pPr marL="514350" indent="-514350">
              <a:buFont typeface="+mj-lt"/>
              <a:buAutoNum type="arabicPeriod"/>
            </a:pPr>
            <a:r>
              <a:rPr lang="en-US" dirty="0" smtClean="0"/>
              <a:t>LESS</a:t>
            </a:r>
            <a:endParaRPr lang="pl-PL" dirty="0"/>
          </a:p>
          <a:p>
            <a:pPr marL="0" indent="0">
              <a:buNone/>
            </a:pPr>
            <a:endParaRPr lang="pl-PL" dirty="0"/>
          </a:p>
        </p:txBody>
      </p:sp>
      <p:sp>
        <p:nvSpPr>
          <p:cNvPr id="6" name="Symbol zastępczy numeru slajdu 5"/>
          <p:cNvSpPr>
            <a:spLocks noGrp="1"/>
          </p:cNvSpPr>
          <p:nvPr>
            <p:ph type="sldNum" sz="quarter" idx="12"/>
          </p:nvPr>
        </p:nvSpPr>
        <p:spPr/>
        <p:txBody>
          <a:bodyPr/>
          <a:lstStyle/>
          <a:p>
            <a:fld id="{5BE6FE46-3B9B-4206-82B5-759EAD36C801}" type="slidenum">
              <a:rPr lang="pl-PL" smtClean="0"/>
              <a:pPr/>
              <a:t>2</a:t>
            </a:fld>
            <a:endParaRPr lang="pl-PL" dirty="0"/>
          </a:p>
        </p:txBody>
      </p:sp>
      <p:sp>
        <p:nvSpPr>
          <p:cNvPr id="4" name="pole tekstowe 3"/>
          <p:cNvSpPr txBox="1"/>
          <p:nvPr/>
        </p:nvSpPr>
        <p:spPr>
          <a:xfrm>
            <a:off x="125760" y="4516132"/>
            <a:ext cx="8892480" cy="1461939"/>
          </a:xfrm>
          <a:prstGeom prst="rect">
            <a:avLst/>
          </a:prstGeom>
          <a:noFill/>
        </p:spPr>
        <p:txBody>
          <a:bodyPr wrap="square" rtlCol="0">
            <a:spAutoFit/>
          </a:bodyPr>
          <a:lstStyle/>
          <a:p>
            <a:r>
              <a:rPr lang="pl-PL" sz="1000" dirty="0" err="1" smtClean="0"/>
              <a:t>Referenced</a:t>
            </a:r>
            <a:r>
              <a:rPr lang="pl-PL" sz="1000" dirty="0" smtClean="0"/>
              <a:t> materials:</a:t>
            </a:r>
          </a:p>
          <a:p>
            <a:pPr marL="228600" indent="-228600">
              <a:buFont typeface="+mj-lt"/>
              <a:buAutoNum type="arabicPeriod"/>
            </a:pPr>
            <a:r>
              <a:rPr lang="en-US" sz="1000" dirty="0" err="1" smtClean="0"/>
              <a:t>Kianosh</a:t>
            </a:r>
            <a:r>
              <a:rPr lang="en-US" sz="1000" dirty="0" smtClean="0"/>
              <a:t> </a:t>
            </a:r>
            <a:r>
              <a:rPr lang="en-US" sz="1000" dirty="0" err="1" smtClean="0"/>
              <a:t>Pourian</a:t>
            </a:r>
            <a:r>
              <a:rPr lang="en-US" sz="1000" dirty="0" smtClean="0"/>
              <a:t> &amp; Dale Sande, </a:t>
            </a:r>
            <a:r>
              <a:rPr lang="en-US" sz="1000" i="1" dirty="0" smtClean="0"/>
              <a:t>Sass in the Real World, </a:t>
            </a:r>
            <a:r>
              <a:rPr lang="en-US" sz="1000" i="1" dirty="0" err="1" smtClean="0"/>
              <a:t>GitBook</a:t>
            </a:r>
            <a:r>
              <a:rPr lang="en-US" sz="1000" dirty="0" smtClean="0"/>
              <a:t>, 2014</a:t>
            </a:r>
          </a:p>
          <a:p>
            <a:pPr marL="228600" indent="-228600">
              <a:buFont typeface="+mj-lt"/>
              <a:buAutoNum type="arabicPeriod"/>
            </a:pPr>
            <a:r>
              <a:rPr lang="en-US" sz="1000" dirty="0"/>
              <a:t>Wynn </a:t>
            </a:r>
            <a:r>
              <a:rPr lang="en-US" sz="1000" dirty="0" smtClean="0"/>
              <a:t>Netherland  Nathan </a:t>
            </a:r>
            <a:r>
              <a:rPr lang="en-US" sz="1000" dirty="0" err="1" smtClean="0"/>
              <a:t>Weizenbaum</a:t>
            </a:r>
            <a:r>
              <a:rPr lang="en-US" sz="1000" dirty="0" smtClean="0"/>
              <a:t>, Chris </a:t>
            </a:r>
            <a:r>
              <a:rPr lang="en-US" sz="1000" dirty="0" err="1" smtClean="0"/>
              <a:t>Eppstein</a:t>
            </a:r>
            <a:r>
              <a:rPr lang="en-US" sz="1000" dirty="0" smtClean="0"/>
              <a:t>, Brandon </a:t>
            </a:r>
            <a:r>
              <a:rPr lang="en-US" sz="1000" dirty="0"/>
              <a:t>Mathis </a:t>
            </a:r>
            <a:r>
              <a:rPr lang="en-US" sz="1000" dirty="0" smtClean="0"/>
              <a:t>, Sass and </a:t>
            </a:r>
            <a:r>
              <a:rPr lang="en-US" sz="1000" dirty="0" err="1" smtClean="0"/>
              <a:t>Compas</a:t>
            </a:r>
            <a:r>
              <a:rPr lang="en-US" sz="1000" dirty="0" smtClean="0"/>
              <a:t> in Action, </a:t>
            </a:r>
            <a:r>
              <a:rPr lang="pt-BR" sz="1000" dirty="0" smtClean="0"/>
              <a:t>MANNING 2013</a:t>
            </a:r>
          </a:p>
          <a:p>
            <a:pPr marL="228600" indent="-228600">
              <a:buFont typeface="+mj-lt"/>
              <a:buAutoNum type="arabicPeriod"/>
            </a:pPr>
            <a:r>
              <a:rPr lang="en-US" sz="1000" dirty="0"/>
              <a:t>Bass </a:t>
            </a:r>
            <a:r>
              <a:rPr lang="en-US" sz="1000" dirty="0" err="1" smtClean="0"/>
              <a:t>Jobsen</a:t>
            </a:r>
            <a:r>
              <a:rPr lang="en-US" sz="1000" dirty="0"/>
              <a:t>, Less Web </a:t>
            </a:r>
            <a:r>
              <a:rPr lang="en-US" sz="1000" dirty="0" smtClean="0"/>
              <a:t>Development Essentials, </a:t>
            </a:r>
            <a:r>
              <a:rPr lang="en-US" sz="1000" dirty="0" err="1" smtClean="0"/>
              <a:t>Packt</a:t>
            </a:r>
            <a:r>
              <a:rPr lang="en-US" sz="1000" dirty="0" smtClean="0"/>
              <a:t> Publishing 2014</a:t>
            </a:r>
          </a:p>
          <a:p>
            <a:pPr marL="228600" indent="-228600">
              <a:buFont typeface="+mj-lt"/>
              <a:buAutoNum type="arabicPeriod"/>
            </a:pPr>
            <a:r>
              <a:rPr lang="pl-PL" sz="1000" dirty="0" err="1"/>
              <a:t>Keith</a:t>
            </a:r>
            <a:r>
              <a:rPr lang="pl-PL" sz="1000" dirty="0"/>
              <a:t> </a:t>
            </a:r>
            <a:r>
              <a:rPr lang="pl-PL" sz="1000" dirty="0" err="1"/>
              <a:t>Zantow</a:t>
            </a:r>
            <a:r>
              <a:rPr lang="en-US" sz="1000" dirty="0"/>
              <a:t>, Using LESS for more maintainable, semantic, and lean web sites, </a:t>
            </a:r>
            <a:r>
              <a:rPr lang="en-US" sz="1000" dirty="0" err="1"/>
              <a:t>Etix</a:t>
            </a:r>
            <a:endParaRPr lang="en-US" sz="1000" dirty="0"/>
          </a:p>
          <a:p>
            <a:pPr marL="228600" indent="-228600">
              <a:buFont typeface="+mj-lt"/>
              <a:buAutoNum type="arabicPeriod"/>
            </a:pPr>
            <a:r>
              <a:rPr lang="pl-PL" sz="1000" dirty="0" smtClean="0"/>
              <a:t>https</a:t>
            </a:r>
            <a:r>
              <a:rPr lang="pl-PL" sz="1000" dirty="0"/>
              <a:t>://</a:t>
            </a:r>
            <a:r>
              <a:rPr lang="pl-PL" sz="1000" dirty="0" smtClean="0"/>
              <a:t>www.keycdn.com/blog/sass-vs-less</a:t>
            </a:r>
            <a:endParaRPr lang="en-US" sz="1000" dirty="0" smtClean="0"/>
          </a:p>
          <a:p>
            <a:pPr marL="228600" indent="-228600">
              <a:buFont typeface="+mj-lt"/>
              <a:buAutoNum type="arabicPeriod"/>
            </a:pPr>
            <a:r>
              <a:rPr lang="pl-PL" sz="1000" dirty="0"/>
              <a:t>http://</a:t>
            </a:r>
            <a:r>
              <a:rPr lang="pl-PL" sz="1000" dirty="0" smtClean="0"/>
              <a:t>sass-lang.com</a:t>
            </a:r>
            <a:r>
              <a:rPr lang="en-US" sz="1000" dirty="0" smtClean="0"/>
              <a:t> </a:t>
            </a:r>
          </a:p>
          <a:p>
            <a:pPr marL="228600" indent="-228600">
              <a:buFont typeface="+mj-lt"/>
              <a:buAutoNum type="arabicPeriod"/>
            </a:pPr>
            <a:r>
              <a:rPr lang="pl-PL" sz="1000" dirty="0"/>
              <a:t>https://</a:t>
            </a:r>
            <a:r>
              <a:rPr lang="pl-PL" sz="1000" dirty="0" smtClean="0"/>
              <a:t>www.tutorialspoint.com/sass</a:t>
            </a:r>
            <a:r>
              <a:rPr lang="en-US" sz="1000" dirty="0" smtClean="0"/>
              <a:t> </a:t>
            </a:r>
          </a:p>
          <a:p>
            <a:pPr marL="228600" indent="-228600">
              <a:buFont typeface="+mj-lt"/>
              <a:buAutoNum type="arabicPeriod"/>
            </a:pPr>
            <a:endParaRPr lang="pl-PL" sz="900" dirty="0"/>
          </a:p>
        </p:txBody>
      </p:sp>
    </p:spTree>
    <p:extLst>
      <p:ext uri="{BB962C8B-B14F-4D97-AF65-F5344CB8AC3E}">
        <p14:creationId xmlns:p14="http://schemas.microsoft.com/office/powerpoint/2010/main" val="193609969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solidFill>
                  <a:srgbClr val="FFC000"/>
                </a:solidFill>
              </a:rPr>
              <a:t>SASS - Deprecated </a:t>
            </a:r>
            <a:r>
              <a:rPr lang="en-US" dirty="0" smtClean="0">
                <a:solidFill>
                  <a:srgbClr val="FFC000"/>
                </a:solidFill>
              </a:rPr>
              <a:t>Syntax</a:t>
            </a:r>
            <a:endParaRPr lang="en-US" sz="3600" dirty="0">
              <a:solidFill>
                <a:srgbClr val="FFC000"/>
              </a:solidFill>
            </a:endParaRPr>
          </a:p>
        </p:txBody>
      </p:sp>
      <p:pic>
        <p:nvPicPr>
          <p:cNvPr id="5" name="Obraz 4"/>
          <p:cNvPicPr>
            <a:picLocks noChangeAspect="1"/>
          </p:cNvPicPr>
          <p:nvPr/>
        </p:nvPicPr>
        <p:blipFill>
          <a:blip r:embed="rId2"/>
          <a:stretch>
            <a:fillRect/>
          </a:stretch>
        </p:blipFill>
        <p:spPr>
          <a:xfrm>
            <a:off x="827584" y="1146184"/>
            <a:ext cx="7286625" cy="4762500"/>
          </a:xfrm>
          <a:prstGeom prst="rect">
            <a:avLst/>
          </a:prstGeom>
        </p:spPr>
      </p:pic>
    </p:spTree>
    <p:extLst>
      <p:ext uri="{BB962C8B-B14F-4D97-AF65-F5344CB8AC3E}">
        <p14:creationId xmlns:p14="http://schemas.microsoft.com/office/powerpoint/2010/main" val="811277707"/>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a:t>!important </a:t>
            </a:r>
            <a:r>
              <a:rPr lang="en-US" altLang="en-US" sz="2400" b="1" dirty="0" smtClean="0"/>
              <a:t>keyword</a:t>
            </a:r>
            <a:r>
              <a:rPr lang="en-US" altLang="en-US" sz="2400" dirty="0"/>
              <a:t> </a:t>
            </a:r>
            <a:r>
              <a:rPr lang="en-US" altLang="en-US" sz="2400" b="1" dirty="0" smtClean="0"/>
              <a:t>- </a:t>
            </a:r>
            <a:r>
              <a:rPr lang="en-US" sz="2400" dirty="0"/>
              <a:t>When it is placed after </a:t>
            </a:r>
            <a:r>
              <a:rPr lang="en-US" sz="2400" dirty="0" err="1"/>
              <a:t>mixin</a:t>
            </a:r>
            <a:r>
              <a:rPr lang="en-US" sz="2400" dirty="0"/>
              <a:t> call, it marks all inherited properties as </a:t>
            </a:r>
            <a:r>
              <a:rPr lang="en-US" sz="2400" i="1" dirty="0"/>
              <a:t>!important</a:t>
            </a:r>
            <a:r>
              <a:rPr lang="en-US" sz="2400" dirty="0" smtClean="0"/>
              <a:t>.</a:t>
            </a:r>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200</a:t>
            </a:fld>
            <a:endParaRPr lang="pl-PL"/>
          </a:p>
        </p:txBody>
      </p:sp>
      <p:pic>
        <p:nvPicPr>
          <p:cNvPr id="5" name="Obraz 4"/>
          <p:cNvPicPr>
            <a:picLocks noChangeAspect="1"/>
          </p:cNvPicPr>
          <p:nvPr/>
        </p:nvPicPr>
        <p:blipFill>
          <a:blip r:embed="rId2"/>
          <a:stretch>
            <a:fillRect/>
          </a:stretch>
        </p:blipFill>
        <p:spPr>
          <a:xfrm>
            <a:off x="457200" y="2420136"/>
            <a:ext cx="2849060" cy="2881072"/>
          </a:xfrm>
          <a:prstGeom prst="rect">
            <a:avLst/>
          </a:prstGeom>
        </p:spPr>
      </p:pic>
      <p:pic>
        <p:nvPicPr>
          <p:cNvPr id="6" name="Obraz 5"/>
          <p:cNvPicPr>
            <a:picLocks noChangeAspect="1"/>
          </p:cNvPicPr>
          <p:nvPr/>
        </p:nvPicPr>
        <p:blipFill>
          <a:blip r:embed="rId3"/>
          <a:stretch>
            <a:fillRect/>
          </a:stretch>
        </p:blipFill>
        <p:spPr>
          <a:xfrm>
            <a:off x="4932040" y="2723087"/>
            <a:ext cx="3940918" cy="2275169"/>
          </a:xfrm>
          <a:prstGeom prst="rect">
            <a:avLst/>
          </a:prstGeom>
        </p:spPr>
      </p:pic>
    </p:spTree>
    <p:extLst>
      <p:ext uri="{BB962C8B-B14F-4D97-AF65-F5344CB8AC3E}">
        <p14:creationId xmlns:p14="http://schemas.microsoft.com/office/powerpoint/2010/main" val="3987887118"/>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err="1"/>
              <a:t>Mixin</a:t>
            </a:r>
            <a:r>
              <a:rPr lang="en-US" altLang="en-US" sz="2400" b="1" dirty="0"/>
              <a:t> inside </a:t>
            </a:r>
            <a:r>
              <a:rPr lang="en-US" altLang="en-US" sz="2400" b="1" dirty="0" err="1" smtClean="0"/>
              <a:t>mixin</a:t>
            </a:r>
            <a:r>
              <a:rPr lang="en-US" altLang="en-US" sz="2400" b="1" dirty="0" smtClean="0"/>
              <a:t> </a:t>
            </a:r>
            <a:r>
              <a:rPr lang="en-US" altLang="en-US" sz="2400" b="1" dirty="0"/>
              <a:t>- </a:t>
            </a:r>
            <a:r>
              <a:rPr lang="en-US" altLang="en-US" sz="2400" dirty="0" smtClean="0"/>
              <a:t>whenever </a:t>
            </a:r>
            <a:r>
              <a:rPr lang="en-US" altLang="en-US" sz="2400" dirty="0"/>
              <a:t>a </a:t>
            </a:r>
            <a:r>
              <a:rPr lang="en-US" altLang="en-US" sz="2400" dirty="0" err="1"/>
              <a:t>mixin</a:t>
            </a:r>
            <a:r>
              <a:rPr lang="en-US" altLang="en-US" sz="2400" dirty="0"/>
              <a:t> is defined inside another </a:t>
            </a:r>
            <a:r>
              <a:rPr lang="en-US" altLang="en-US" sz="2400" dirty="0" err="1"/>
              <a:t>mixin</a:t>
            </a:r>
            <a:r>
              <a:rPr lang="en-US" altLang="en-US" sz="2400" dirty="0"/>
              <a:t>, it can be used as return value too</a:t>
            </a:r>
            <a:r>
              <a:rPr lang="en-US" altLang="en-US" sz="2400" dirty="0" smtClean="0"/>
              <a:t>.</a:t>
            </a:r>
            <a:endParaRPr lang="en-US" sz="2400" dirty="0" smtClean="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201</a:t>
            </a:fld>
            <a:endParaRPr lang="pl-PL"/>
          </a:p>
        </p:txBody>
      </p:sp>
      <p:pic>
        <p:nvPicPr>
          <p:cNvPr id="9" name="Obraz 8"/>
          <p:cNvPicPr>
            <a:picLocks noChangeAspect="1"/>
          </p:cNvPicPr>
          <p:nvPr/>
        </p:nvPicPr>
        <p:blipFill>
          <a:blip r:embed="rId2"/>
          <a:stretch>
            <a:fillRect/>
          </a:stretch>
        </p:blipFill>
        <p:spPr>
          <a:xfrm>
            <a:off x="457200" y="2524910"/>
            <a:ext cx="3000192" cy="2776297"/>
          </a:xfrm>
          <a:prstGeom prst="rect">
            <a:avLst/>
          </a:prstGeom>
        </p:spPr>
      </p:pic>
      <p:pic>
        <p:nvPicPr>
          <p:cNvPr id="10" name="Obraz 9"/>
          <p:cNvPicPr>
            <a:picLocks noChangeAspect="1"/>
          </p:cNvPicPr>
          <p:nvPr/>
        </p:nvPicPr>
        <p:blipFill>
          <a:blip r:embed="rId3"/>
          <a:stretch>
            <a:fillRect/>
          </a:stretch>
        </p:blipFill>
        <p:spPr>
          <a:xfrm>
            <a:off x="5148064" y="3140968"/>
            <a:ext cx="2016224" cy="1024285"/>
          </a:xfrm>
          <a:prstGeom prst="rect">
            <a:avLst/>
          </a:prstGeom>
        </p:spPr>
      </p:pic>
    </p:spTree>
    <p:extLst>
      <p:ext uri="{BB962C8B-B14F-4D97-AF65-F5344CB8AC3E}">
        <p14:creationId xmlns:p14="http://schemas.microsoft.com/office/powerpoint/2010/main" val="1582730830"/>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a:t>Passing </a:t>
            </a:r>
            <a:r>
              <a:rPr lang="en-US" altLang="en-US" sz="2400" b="1" dirty="0" smtClean="0"/>
              <a:t>Rulesets: </a:t>
            </a:r>
          </a:p>
          <a:p>
            <a:pPr lvl="1" algn="just"/>
            <a:r>
              <a:rPr lang="en-US" sz="2000" dirty="0"/>
              <a:t>Detached ruleset contains an ordinary ruleset such as properties, nested rulesets, variables declaration, </a:t>
            </a:r>
            <a:r>
              <a:rPr lang="en-US" sz="2000" dirty="0" err="1"/>
              <a:t>mixins</a:t>
            </a:r>
            <a:r>
              <a:rPr lang="en-US" sz="2000" dirty="0"/>
              <a:t> etc. </a:t>
            </a:r>
            <a:endParaRPr lang="en-US" sz="2000" dirty="0" smtClean="0"/>
          </a:p>
          <a:p>
            <a:pPr lvl="1" algn="just"/>
            <a:r>
              <a:rPr lang="en-US" sz="2000" dirty="0" smtClean="0"/>
              <a:t>It </a:t>
            </a:r>
            <a:r>
              <a:rPr lang="en-US" sz="2000" dirty="0"/>
              <a:t>is stored in a variable and included into other structure where all its properties of the ruleset will get copied to that structure.</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202</a:t>
            </a:fld>
            <a:endParaRPr lang="pl-PL"/>
          </a:p>
        </p:txBody>
      </p:sp>
      <p:pic>
        <p:nvPicPr>
          <p:cNvPr id="7" name="Obraz 6"/>
          <p:cNvPicPr>
            <a:picLocks noChangeAspect="1"/>
          </p:cNvPicPr>
          <p:nvPr/>
        </p:nvPicPr>
        <p:blipFill>
          <a:blip r:embed="rId2"/>
          <a:stretch>
            <a:fillRect/>
          </a:stretch>
        </p:blipFill>
        <p:spPr>
          <a:xfrm>
            <a:off x="395536" y="3298825"/>
            <a:ext cx="3914775" cy="3057525"/>
          </a:xfrm>
          <a:prstGeom prst="rect">
            <a:avLst/>
          </a:prstGeom>
        </p:spPr>
      </p:pic>
      <p:pic>
        <p:nvPicPr>
          <p:cNvPr id="8" name="Obraz 7"/>
          <p:cNvPicPr>
            <a:picLocks noChangeAspect="1"/>
          </p:cNvPicPr>
          <p:nvPr/>
        </p:nvPicPr>
        <p:blipFill>
          <a:blip r:embed="rId3"/>
          <a:stretch>
            <a:fillRect/>
          </a:stretch>
        </p:blipFill>
        <p:spPr>
          <a:xfrm>
            <a:off x="5605214" y="4005064"/>
            <a:ext cx="3143250" cy="1104900"/>
          </a:xfrm>
          <a:prstGeom prst="rect">
            <a:avLst/>
          </a:prstGeom>
        </p:spPr>
      </p:pic>
    </p:spTree>
    <p:extLst>
      <p:ext uri="{BB962C8B-B14F-4D97-AF65-F5344CB8AC3E}">
        <p14:creationId xmlns:p14="http://schemas.microsoft.com/office/powerpoint/2010/main" val="955845434"/>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Namespaces and </a:t>
            </a:r>
            <a:r>
              <a:rPr lang="en-US" dirty="0" err="1">
                <a:solidFill>
                  <a:srgbClr val="FFC000"/>
                </a:solidFill>
              </a:rPr>
              <a:t>Accessors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sz="2400" dirty="0"/>
              <a:t>Using namespaces you can avoid conflict in name and encapsulate group of </a:t>
            </a:r>
            <a:r>
              <a:rPr lang="en-US" sz="2400" dirty="0" err="1"/>
              <a:t>mixins</a:t>
            </a:r>
            <a:r>
              <a:rPr lang="en-US" sz="2400" dirty="0"/>
              <a:t> from outside.</a:t>
            </a:r>
            <a:endParaRPr lang="en-US" sz="2400" dirty="0" smtClean="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203</a:t>
            </a:fld>
            <a:endParaRPr lang="pl-PL"/>
          </a:p>
        </p:txBody>
      </p:sp>
      <p:pic>
        <p:nvPicPr>
          <p:cNvPr id="5" name="Obraz 4"/>
          <p:cNvPicPr>
            <a:picLocks noChangeAspect="1"/>
          </p:cNvPicPr>
          <p:nvPr/>
        </p:nvPicPr>
        <p:blipFill>
          <a:blip r:embed="rId2"/>
          <a:stretch>
            <a:fillRect/>
          </a:stretch>
        </p:blipFill>
        <p:spPr>
          <a:xfrm>
            <a:off x="179512" y="2564904"/>
            <a:ext cx="3743325" cy="2905125"/>
          </a:xfrm>
          <a:prstGeom prst="rect">
            <a:avLst/>
          </a:prstGeom>
        </p:spPr>
      </p:pic>
      <p:pic>
        <p:nvPicPr>
          <p:cNvPr id="6" name="Obraz 5"/>
          <p:cNvPicPr>
            <a:picLocks noChangeAspect="1"/>
          </p:cNvPicPr>
          <p:nvPr/>
        </p:nvPicPr>
        <p:blipFill>
          <a:blip r:embed="rId3"/>
          <a:stretch>
            <a:fillRect/>
          </a:stretch>
        </p:blipFill>
        <p:spPr>
          <a:xfrm>
            <a:off x="5652120" y="3148798"/>
            <a:ext cx="2305050" cy="1114425"/>
          </a:xfrm>
          <a:prstGeom prst="rect">
            <a:avLst/>
          </a:prstGeom>
        </p:spPr>
      </p:pic>
    </p:spTree>
    <p:extLst>
      <p:ext uri="{BB962C8B-B14F-4D97-AF65-F5344CB8AC3E}">
        <p14:creationId xmlns:p14="http://schemas.microsoft.com/office/powerpoint/2010/main" val="3613605058"/>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Mixin</a:t>
            </a:r>
            <a:r>
              <a:rPr lang="en-US" dirty="0" smtClean="0">
                <a:solidFill>
                  <a:srgbClr val="FFC000"/>
                </a:solidFill>
              </a:rPr>
              <a:t> Nesting</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Napisz</a:t>
            </a:r>
            <a:r>
              <a:rPr lang="en-US" dirty="0" smtClean="0"/>
              <a:t> </a:t>
            </a:r>
            <a:r>
              <a:rPr lang="en-US" dirty="0" err="1" smtClean="0"/>
              <a:t>mixin</a:t>
            </a:r>
            <a:r>
              <a:rPr lang="en-US" dirty="0" smtClean="0"/>
              <a:t> o </a:t>
            </a:r>
            <a:r>
              <a:rPr lang="en-US" dirty="0" err="1" smtClean="0"/>
              <a:t>nazwie</a:t>
            </a:r>
            <a:r>
              <a:rPr lang="en-US" dirty="0" smtClean="0"/>
              <a:t> </a:t>
            </a:r>
            <a:r>
              <a:rPr lang="en-US" b="1" dirty="0" err="1" smtClean="0"/>
              <a:t>stylNaglowek</a:t>
            </a:r>
            <a:r>
              <a:rPr lang="en-US" dirty="0" smtClean="0"/>
              <a:t> z </a:t>
            </a:r>
            <a:r>
              <a:rPr lang="en-US" dirty="0" err="1" smtClean="0"/>
              <a:t>parametrami</a:t>
            </a:r>
            <a:r>
              <a:rPr lang="en-US" dirty="0" smtClean="0"/>
              <a:t>: </a:t>
            </a:r>
            <a:r>
              <a:rPr lang="en-US" dirty="0" err="1" smtClean="0"/>
              <a:t>naglowek</a:t>
            </a:r>
            <a:r>
              <a:rPr lang="en-US" dirty="0" smtClean="0"/>
              <a:t> (h1-h6), </a:t>
            </a:r>
            <a:r>
              <a:rPr lang="en-US" dirty="0" err="1" smtClean="0"/>
              <a:t>klasa</a:t>
            </a:r>
            <a:r>
              <a:rPr lang="en-US" dirty="0"/>
              <a:t> </a:t>
            </a:r>
            <a:r>
              <a:rPr lang="en-US" dirty="0" smtClean="0"/>
              <a:t>(np. “</a:t>
            </a:r>
            <a:r>
              <a:rPr lang="en-US" dirty="0" err="1" smtClean="0"/>
              <a:t>wazne</a:t>
            </a:r>
            <a:r>
              <a:rPr lang="en-US" dirty="0" smtClean="0"/>
              <a:t>”), </a:t>
            </a:r>
            <a:r>
              <a:rPr lang="en-US" dirty="0" err="1" smtClean="0"/>
              <a:t>kolor</a:t>
            </a:r>
            <a:r>
              <a:rPr lang="en-US" dirty="0" smtClean="0"/>
              <a:t> (np. “green”). </a:t>
            </a:r>
            <a:r>
              <a:rPr lang="en-US" dirty="0" err="1" smtClean="0"/>
              <a:t>Zgodnie</a:t>
            </a:r>
            <a:r>
              <a:rPr lang="en-US" dirty="0" smtClean="0"/>
              <a:t> z </a:t>
            </a:r>
            <a:r>
              <a:rPr lang="en-US" dirty="0" err="1" smtClean="0"/>
              <a:t>parametrami</a:t>
            </a:r>
            <a:r>
              <a:rPr lang="en-US" dirty="0" smtClean="0"/>
              <a:t> </a:t>
            </a:r>
            <a:r>
              <a:rPr lang="en-US" dirty="0" err="1" smtClean="0"/>
              <a:t>mixin</a:t>
            </a:r>
            <a:r>
              <a:rPr lang="en-US" dirty="0" smtClean="0"/>
              <a:t> ma </a:t>
            </a:r>
            <a:r>
              <a:rPr lang="en-US" b="1" dirty="0" err="1" smtClean="0"/>
              <a:t>przygotować</a:t>
            </a:r>
            <a:r>
              <a:rPr lang="en-US" b="1" dirty="0" smtClean="0"/>
              <a:t> </a:t>
            </a:r>
            <a:r>
              <a:rPr lang="en-US" b="1" dirty="0" err="1" smtClean="0"/>
              <a:t>klasę</a:t>
            </a:r>
            <a:r>
              <a:rPr lang="en-US" b="1" dirty="0" smtClean="0"/>
              <a:t> </a:t>
            </a:r>
            <a:r>
              <a:rPr lang="en-US" dirty="0" smtClean="0"/>
              <a:t>o </a:t>
            </a:r>
            <a:r>
              <a:rPr lang="en-US" dirty="0" err="1" smtClean="0"/>
              <a:t>formie</a:t>
            </a:r>
            <a:r>
              <a:rPr lang="en-US" dirty="0" smtClean="0"/>
              <a:t> </a:t>
            </a:r>
            <a:r>
              <a:rPr lang="en-US" b="1" i="1" dirty="0" err="1" smtClean="0"/>
              <a:t>nagłówek.klasa</a:t>
            </a:r>
            <a:r>
              <a:rPr lang="en-US" i="1" dirty="0" smtClean="0"/>
              <a:t> </a:t>
            </a:r>
            <a:r>
              <a:rPr lang="en-US" dirty="0" smtClean="0"/>
              <a:t> (np. h2.wazne).</a:t>
            </a:r>
          </a:p>
          <a:p>
            <a:pPr marL="514350" indent="-514350" algn="just">
              <a:buFont typeface="+mj-lt"/>
              <a:buAutoNum type="arabicPeriod"/>
            </a:pPr>
            <a:r>
              <a:rPr lang="en-US" dirty="0" err="1" smtClean="0"/>
              <a:t>Poprzez</a:t>
            </a:r>
            <a:r>
              <a:rPr lang="en-US" dirty="0" smtClean="0"/>
              <a:t> </a:t>
            </a:r>
            <a:r>
              <a:rPr lang="en-US" dirty="0" err="1" smtClean="0"/>
              <a:t>mixin</a:t>
            </a:r>
            <a:r>
              <a:rPr lang="en-US" dirty="0" smtClean="0"/>
              <a:t> </a:t>
            </a:r>
            <a:r>
              <a:rPr lang="en-US" dirty="0" err="1" smtClean="0"/>
              <a:t>przygotuj</a:t>
            </a:r>
            <a:r>
              <a:rPr lang="en-US" dirty="0" smtClean="0"/>
              <a:t> </a:t>
            </a:r>
            <a:r>
              <a:rPr lang="en-US" dirty="0" err="1" smtClean="0"/>
              <a:t>kilka</a:t>
            </a:r>
            <a:r>
              <a:rPr lang="en-US" dirty="0" smtClean="0"/>
              <a:t> </a:t>
            </a:r>
            <a:r>
              <a:rPr lang="en-US" dirty="0" err="1" smtClean="0"/>
              <a:t>klas</a:t>
            </a:r>
            <a:r>
              <a:rPr lang="en-US" dirty="0"/>
              <a:t> </a:t>
            </a:r>
            <a:r>
              <a:rPr lang="en-US" dirty="0" err="1" smtClean="0"/>
              <a:t>oraz</a:t>
            </a:r>
            <a:r>
              <a:rPr lang="en-US" dirty="0" smtClean="0"/>
              <a:t> </a:t>
            </a:r>
            <a:r>
              <a:rPr lang="en-US" dirty="0" err="1" smtClean="0"/>
              <a:t>zastosuj</a:t>
            </a:r>
            <a:r>
              <a:rPr lang="en-US" dirty="0" smtClean="0"/>
              <a:t> je </a:t>
            </a:r>
            <a:r>
              <a:rPr lang="en-US" dirty="0" err="1" smtClean="0"/>
              <a:t>dla</a:t>
            </a:r>
            <a:r>
              <a:rPr lang="en-US" dirty="0" smtClean="0"/>
              <a:t> </a:t>
            </a:r>
            <a:r>
              <a:rPr lang="en-US" dirty="0" err="1" smtClean="0"/>
              <a:t>nagłówków</a:t>
            </a:r>
            <a:r>
              <a:rPr lang="en-US" dirty="0" smtClean="0"/>
              <a:t>.</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204</a:t>
            </a:fld>
            <a:endParaRPr lang="pl-PL"/>
          </a:p>
        </p:txBody>
      </p:sp>
    </p:spTree>
    <p:extLst>
      <p:ext uri="{BB962C8B-B14F-4D97-AF65-F5344CB8AC3E}">
        <p14:creationId xmlns:p14="http://schemas.microsoft.com/office/powerpoint/2010/main" val="34987680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Mixin</a:t>
            </a:r>
            <a:r>
              <a:rPr lang="en-US" dirty="0" smtClean="0">
                <a:solidFill>
                  <a:srgbClr val="FFC000"/>
                </a:solidFill>
              </a:rPr>
              <a:t> </a:t>
            </a:r>
            <a:r>
              <a:rPr lang="en-US" dirty="0">
                <a:solidFill>
                  <a:srgbClr val="FFC000"/>
                </a:solidFill>
              </a:rPr>
              <a:t>Nesting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smtClean="0"/>
              <a:t>Napisz</a:t>
            </a:r>
            <a:r>
              <a:rPr lang="en-US" dirty="0" smtClean="0"/>
              <a:t> </a:t>
            </a:r>
            <a:r>
              <a:rPr lang="en-US" dirty="0" err="1" smtClean="0"/>
              <a:t>mixin</a:t>
            </a:r>
            <a:r>
              <a:rPr lang="en-US" dirty="0" smtClean="0"/>
              <a:t> o </a:t>
            </a:r>
            <a:r>
              <a:rPr lang="en-US" dirty="0" err="1" smtClean="0"/>
              <a:t>nazwie</a:t>
            </a:r>
            <a:r>
              <a:rPr lang="en-US" dirty="0" smtClean="0"/>
              <a:t> </a:t>
            </a:r>
            <a:r>
              <a:rPr lang="en-US" b="1" dirty="0" err="1" smtClean="0"/>
              <a:t>stylDiv</a:t>
            </a:r>
            <a:r>
              <a:rPr lang="en-US" dirty="0" smtClean="0"/>
              <a:t> z </a:t>
            </a:r>
            <a:r>
              <a:rPr lang="en-US" dirty="0" err="1" smtClean="0"/>
              <a:t>parametrami</a:t>
            </a:r>
            <a:r>
              <a:rPr lang="en-US" dirty="0" smtClean="0"/>
              <a:t>: </a:t>
            </a:r>
            <a:r>
              <a:rPr lang="en-US" dirty="0" err="1" smtClean="0"/>
              <a:t>klasa</a:t>
            </a:r>
            <a:r>
              <a:rPr lang="en-US" dirty="0"/>
              <a:t> </a:t>
            </a:r>
            <a:r>
              <a:rPr lang="en-US" dirty="0" smtClean="0"/>
              <a:t>(np. “</a:t>
            </a:r>
            <a:r>
              <a:rPr lang="en-US" dirty="0" err="1" smtClean="0"/>
              <a:t>zwrocUwage</a:t>
            </a:r>
            <a:r>
              <a:rPr lang="en-US" dirty="0" smtClean="0"/>
              <a:t>”), </a:t>
            </a:r>
            <a:r>
              <a:rPr lang="en-US" dirty="0" err="1" smtClean="0"/>
              <a:t>kolor</a:t>
            </a:r>
            <a:r>
              <a:rPr lang="en-US" dirty="0" smtClean="0"/>
              <a:t> (np. “green”), </a:t>
            </a:r>
            <a:r>
              <a:rPr lang="en-US" dirty="0" err="1" smtClean="0"/>
              <a:t>czcionka</a:t>
            </a:r>
            <a:r>
              <a:rPr lang="en-US" dirty="0" smtClean="0"/>
              <a:t>, </a:t>
            </a:r>
            <a:r>
              <a:rPr lang="en-US" dirty="0" err="1" smtClean="0"/>
              <a:t>rozmiar</a:t>
            </a:r>
            <a:r>
              <a:rPr lang="en-US" dirty="0" smtClean="0"/>
              <a:t>, padding, </a:t>
            </a:r>
            <a:r>
              <a:rPr lang="en-US" dirty="0" err="1" smtClean="0"/>
              <a:t>margines</a:t>
            </a:r>
            <a:r>
              <a:rPr lang="en-US" dirty="0" smtClean="0"/>
              <a:t>, float </a:t>
            </a:r>
            <a:r>
              <a:rPr lang="en-US" dirty="0" err="1" smtClean="0"/>
              <a:t>i</a:t>
            </a:r>
            <a:r>
              <a:rPr lang="en-US" dirty="0" smtClean="0"/>
              <a:t>  </a:t>
            </a:r>
            <a:r>
              <a:rPr lang="en-US" dirty="0" err="1" smtClean="0"/>
              <a:t>ew</a:t>
            </a:r>
            <a:r>
              <a:rPr lang="en-US" dirty="0" smtClean="0"/>
              <a:t>. </a:t>
            </a:r>
            <a:r>
              <a:rPr lang="en-US" dirty="0" err="1" smtClean="0"/>
              <a:t>inne</a:t>
            </a:r>
            <a:r>
              <a:rPr lang="en-US" dirty="0" smtClean="0"/>
              <a:t>. </a:t>
            </a:r>
            <a:r>
              <a:rPr lang="en-US" dirty="0" err="1"/>
              <a:t>Zgodnie</a:t>
            </a:r>
            <a:r>
              <a:rPr lang="en-US" dirty="0"/>
              <a:t> z </a:t>
            </a:r>
            <a:r>
              <a:rPr lang="en-US" dirty="0" err="1"/>
              <a:t>parametrami</a:t>
            </a:r>
            <a:r>
              <a:rPr lang="en-US" dirty="0"/>
              <a:t> </a:t>
            </a:r>
            <a:r>
              <a:rPr lang="en-US" dirty="0" err="1"/>
              <a:t>mixin</a:t>
            </a:r>
            <a:r>
              <a:rPr lang="en-US" dirty="0"/>
              <a:t> ma </a:t>
            </a:r>
            <a:r>
              <a:rPr lang="en-US" b="1" dirty="0" err="1"/>
              <a:t>przygotować</a:t>
            </a:r>
            <a:r>
              <a:rPr lang="en-US" b="1" dirty="0"/>
              <a:t> </a:t>
            </a:r>
            <a:r>
              <a:rPr lang="en-US" b="1" dirty="0" err="1"/>
              <a:t>klasę</a:t>
            </a:r>
            <a:r>
              <a:rPr lang="en-US" b="1" dirty="0"/>
              <a:t> </a:t>
            </a:r>
            <a:r>
              <a:rPr lang="en-US" dirty="0"/>
              <a:t>o </a:t>
            </a:r>
            <a:r>
              <a:rPr lang="en-US" dirty="0" err="1"/>
              <a:t>formie</a:t>
            </a:r>
            <a:r>
              <a:rPr lang="en-US" dirty="0"/>
              <a:t> </a:t>
            </a:r>
            <a:r>
              <a:rPr lang="en-US" b="1" i="1" dirty="0" err="1" smtClean="0"/>
              <a:t>div.klasa</a:t>
            </a:r>
            <a:r>
              <a:rPr lang="en-US" i="1" dirty="0" smtClean="0"/>
              <a:t> </a:t>
            </a:r>
            <a:r>
              <a:rPr lang="en-US" dirty="0" smtClean="0"/>
              <a:t> </a:t>
            </a:r>
            <a:r>
              <a:rPr lang="en-US" dirty="0"/>
              <a:t>(np. </a:t>
            </a:r>
            <a:r>
              <a:rPr lang="en-US" dirty="0" err="1" smtClean="0"/>
              <a:t>div.wazne</a:t>
            </a:r>
            <a:r>
              <a:rPr lang="en-US" dirty="0"/>
              <a:t>).</a:t>
            </a:r>
          </a:p>
          <a:p>
            <a:pPr marL="514350" indent="-514350" algn="just">
              <a:buFont typeface="+mj-lt"/>
              <a:buAutoNum type="arabicPeriod"/>
            </a:pPr>
            <a:r>
              <a:rPr lang="en-US" dirty="0" err="1" smtClean="0"/>
              <a:t>Poprzez</a:t>
            </a:r>
            <a:r>
              <a:rPr lang="en-US" dirty="0" smtClean="0"/>
              <a:t> </a:t>
            </a:r>
            <a:r>
              <a:rPr lang="en-US" dirty="0" err="1" smtClean="0"/>
              <a:t>mixin</a:t>
            </a:r>
            <a:r>
              <a:rPr lang="en-US" dirty="0" smtClean="0"/>
              <a:t> </a:t>
            </a:r>
            <a:r>
              <a:rPr lang="en-US" dirty="0" err="1" smtClean="0"/>
              <a:t>przygotuj</a:t>
            </a:r>
            <a:r>
              <a:rPr lang="en-US" dirty="0" smtClean="0"/>
              <a:t> </a:t>
            </a:r>
            <a:r>
              <a:rPr lang="en-US" dirty="0" err="1" smtClean="0"/>
              <a:t>kilka</a:t>
            </a:r>
            <a:r>
              <a:rPr lang="en-US" dirty="0" smtClean="0"/>
              <a:t> </a:t>
            </a:r>
            <a:r>
              <a:rPr lang="en-US" dirty="0" err="1" smtClean="0"/>
              <a:t>klas</a:t>
            </a:r>
            <a:r>
              <a:rPr lang="en-US" dirty="0"/>
              <a:t> </a:t>
            </a:r>
            <a:r>
              <a:rPr lang="en-US" dirty="0" err="1" smtClean="0"/>
              <a:t>oraz</a:t>
            </a:r>
            <a:r>
              <a:rPr lang="en-US" dirty="0" smtClean="0"/>
              <a:t> </a:t>
            </a:r>
            <a:r>
              <a:rPr lang="en-US" dirty="0" err="1" smtClean="0"/>
              <a:t>zastosuj</a:t>
            </a:r>
            <a:r>
              <a:rPr lang="en-US" dirty="0" smtClean="0"/>
              <a:t> je </a:t>
            </a:r>
            <a:r>
              <a:rPr lang="en-US" dirty="0" err="1" smtClean="0"/>
              <a:t>dla</a:t>
            </a:r>
            <a:r>
              <a:rPr lang="en-US" dirty="0" smtClean="0"/>
              <a:t> </a:t>
            </a:r>
            <a:r>
              <a:rPr lang="en-US" dirty="0" err="1" smtClean="0"/>
              <a:t>sekcji</a:t>
            </a:r>
            <a:r>
              <a:rPr lang="en-US" dirty="0" smtClean="0"/>
              <a:t>. </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205</a:t>
            </a:fld>
            <a:endParaRPr lang="pl-PL"/>
          </a:p>
        </p:txBody>
      </p:sp>
    </p:spTree>
    <p:extLst>
      <p:ext uri="{BB962C8B-B14F-4D97-AF65-F5344CB8AC3E}">
        <p14:creationId xmlns:p14="http://schemas.microsoft.com/office/powerpoint/2010/main" val="346806685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Guards</a:t>
            </a:r>
          </a:p>
        </p:txBody>
      </p:sp>
      <p:sp>
        <p:nvSpPr>
          <p:cNvPr id="3" name="Symbol zastępczy zawartości 2"/>
          <p:cNvSpPr>
            <a:spLocks noGrp="1"/>
          </p:cNvSpPr>
          <p:nvPr>
            <p:ph idx="1"/>
          </p:nvPr>
        </p:nvSpPr>
        <p:spPr/>
        <p:txBody>
          <a:bodyPr>
            <a:normAutofit/>
          </a:bodyPr>
          <a:lstStyle/>
          <a:p>
            <a:r>
              <a:rPr lang="en-US" altLang="en-US" sz="2400" dirty="0"/>
              <a:t>Basic inclusion/exclusion rules for </a:t>
            </a:r>
            <a:r>
              <a:rPr lang="en-US" altLang="en-US" sz="2400" dirty="0" err="1"/>
              <a:t>mixins</a:t>
            </a:r>
            <a:endParaRPr lang="en-US" altLang="en-US" sz="2400" dirty="0"/>
          </a:p>
          <a:p>
            <a:r>
              <a:rPr lang="en-US" altLang="en-US" sz="2400" dirty="0"/>
              <a:t>Uses the </a:t>
            </a:r>
            <a:r>
              <a:rPr lang="en-US" altLang="en-US" sz="2400" b="1" dirty="0"/>
              <a:t>when</a:t>
            </a:r>
            <a:r>
              <a:rPr lang="en-US" altLang="en-US" sz="2400" dirty="0"/>
              <a:t> keyword after </a:t>
            </a:r>
            <a:r>
              <a:rPr lang="en-US" altLang="en-US" sz="2400" dirty="0" err="1"/>
              <a:t>mixin</a:t>
            </a:r>
            <a:r>
              <a:rPr lang="en-US" altLang="en-US" sz="2400" dirty="0"/>
              <a:t> </a:t>
            </a:r>
            <a:r>
              <a:rPr lang="en-US" altLang="en-US" sz="2400" dirty="0" smtClean="0"/>
              <a:t>declaration</a:t>
            </a:r>
          </a:p>
          <a:p>
            <a:r>
              <a:rPr lang="en-US" sz="2400" dirty="0"/>
              <a:t>LESS contains five guard comparison operators: &lt;, &gt;, &lt;=, &gt;= and =. </a:t>
            </a:r>
            <a:endParaRPr lang="en-US" altLang="en-US" sz="2400" dirty="0"/>
          </a:p>
          <a:p>
            <a:r>
              <a:rPr lang="en-US" altLang="en-US" sz="2400" dirty="0"/>
              <a:t>Also: </a:t>
            </a:r>
            <a:r>
              <a:rPr lang="en-US" altLang="en-US" sz="2400" i="1" dirty="0"/>
              <a:t>when (</a:t>
            </a:r>
            <a:r>
              <a:rPr lang="en-US" altLang="en-US" sz="2400" i="1" dirty="0" err="1"/>
              <a:t>isnumber</a:t>
            </a:r>
            <a:r>
              <a:rPr lang="en-US" altLang="en-US" sz="2400" i="1" dirty="0"/>
              <a:t>(@a)) </a:t>
            </a:r>
            <a:r>
              <a:rPr lang="en-US" altLang="en-US" sz="2400" b="1" i="1" dirty="0"/>
              <a:t>and</a:t>
            </a:r>
            <a:r>
              <a:rPr lang="en-US" altLang="en-US" sz="2400" i="1" dirty="0"/>
              <a:t> (@a &gt; 0) { ... </a:t>
            </a:r>
            <a:r>
              <a:rPr lang="en-US" altLang="en-US" sz="2400" i="1" dirty="0" smtClean="0"/>
              <a:t>}</a:t>
            </a:r>
            <a:endParaRPr lang="en-US" altLang="en-US" sz="2400" dirty="0"/>
          </a:p>
          <a:p>
            <a:endParaRPr lang="en-US" sz="2400" dirty="0"/>
          </a:p>
          <a:p>
            <a:pPr marL="0" indent="0">
              <a:buNone/>
            </a:pPr>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206</a:t>
            </a:fld>
            <a:endParaRPr lang="pl-PL"/>
          </a:p>
        </p:txBody>
      </p:sp>
      <p:pic>
        <p:nvPicPr>
          <p:cNvPr id="6"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3528" y="3573016"/>
            <a:ext cx="8674582" cy="30963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57112670"/>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Guards</a:t>
            </a:r>
          </a:p>
        </p:txBody>
      </p:sp>
      <p:sp>
        <p:nvSpPr>
          <p:cNvPr id="3" name="Symbol zastępczy zawartości 2"/>
          <p:cNvSpPr>
            <a:spLocks noGrp="1"/>
          </p:cNvSpPr>
          <p:nvPr>
            <p:ph idx="1"/>
          </p:nvPr>
        </p:nvSpPr>
        <p:spPr>
          <a:xfrm>
            <a:off x="457200" y="1285860"/>
            <a:ext cx="8579296" cy="4840303"/>
          </a:xfrm>
        </p:spPr>
        <p:txBody>
          <a:bodyPr>
            <a:normAutofit/>
          </a:bodyPr>
          <a:lstStyle/>
          <a:p>
            <a:r>
              <a:rPr lang="en-US" sz="2400" b="1" dirty="0"/>
              <a:t>Logical </a:t>
            </a:r>
            <a:r>
              <a:rPr lang="en-US" sz="2400" b="1" dirty="0" smtClean="0"/>
              <a:t>Operators </a:t>
            </a:r>
            <a:r>
              <a:rPr lang="en-US" sz="2400" dirty="0" smtClean="0"/>
              <a:t>- combine </a:t>
            </a:r>
            <a:r>
              <a:rPr lang="en-US" sz="2400" dirty="0"/>
              <a:t>the guard </a:t>
            </a:r>
            <a:r>
              <a:rPr lang="en-US" sz="2400" dirty="0" smtClean="0"/>
              <a:t>conditions using </a:t>
            </a:r>
            <a:r>
              <a:rPr lang="en-US" sz="2400" i="1" dirty="0" smtClean="0"/>
              <a:t>and</a:t>
            </a:r>
            <a:r>
              <a:rPr lang="en-US" sz="2400" dirty="0" smtClean="0"/>
              <a:t> keyword </a:t>
            </a:r>
            <a:r>
              <a:rPr lang="en-US" sz="2400" dirty="0"/>
              <a:t>and negate the conditions using </a:t>
            </a:r>
            <a:r>
              <a:rPr lang="en-US" sz="2400" i="1" dirty="0"/>
              <a:t>not</a:t>
            </a:r>
            <a:r>
              <a:rPr lang="en-US" sz="2400" dirty="0"/>
              <a:t> keyword.</a:t>
            </a:r>
            <a:endParaRPr lang="en-US" sz="2400" b="1" dirty="0"/>
          </a:p>
          <a:p>
            <a:endParaRPr lang="en-US" altLang="en-US" sz="2400" dirty="0"/>
          </a:p>
          <a:p>
            <a:endParaRPr lang="en-US" sz="2400" dirty="0"/>
          </a:p>
          <a:p>
            <a:pPr marL="0" indent="0">
              <a:buNone/>
            </a:pPr>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207</a:t>
            </a:fld>
            <a:endParaRPr lang="pl-PL"/>
          </a:p>
        </p:txBody>
      </p:sp>
      <p:pic>
        <p:nvPicPr>
          <p:cNvPr id="5" name="Obraz 4"/>
          <p:cNvPicPr>
            <a:picLocks noChangeAspect="1"/>
          </p:cNvPicPr>
          <p:nvPr/>
        </p:nvPicPr>
        <p:blipFill>
          <a:blip r:embed="rId2"/>
          <a:stretch>
            <a:fillRect/>
          </a:stretch>
        </p:blipFill>
        <p:spPr>
          <a:xfrm>
            <a:off x="107504" y="2420888"/>
            <a:ext cx="5553075" cy="3019425"/>
          </a:xfrm>
          <a:prstGeom prst="rect">
            <a:avLst/>
          </a:prstGeom>
        </p:spPr>
      </p:pic>
      <p:pic>
        <p:nvPicPr>
          <p:cNvPr id="7" name="Obraz 6"/>
          <p:cNvPicPr>
            <a:picLocks noChangeAspect="1"/>
          </p:cNvPicPr>
          <p:nvPr/>
        </p:nvPicPr>
        <p:blipFill>
          <a:blip r:embed="rId3"/>
          <a:stretch>
            <a:fillRect/>
          </a:stretch>
        </p:blipFill>
        <p:spPr>
          <a:xfrm>
            <a:off x="6356314" y="2708920"/>
            <a:ext cx="2314600" cy="2455867"/>
          </a:xfrm>
          <a:prstGeom prst="rect">
            <a:avLst/>
          </a:prstGeom>
        </p:spPr>
      </p:pic>
    </p:spTree>
    <p:extLst>
      <p:ext uri="{BB962C8B-B14F-4D97-AF65-F5344CB8AC3E}">
        <p14:creationId xmlns:p14="http://schemas.microsoft.com/office/powerpoint/2010/main" val="1731638405"/>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Guards</a:t>
            </a:r>
          </a:p>
        </p:txBody>
      </p:sp>
      <p:sp>
        <p:nvSpPr>
          <p:cNvPr id="3" name="Symbol zastępczy zawartości 2"/>
          <p:cNvSpPr>
            <a:spLocks noGrp="1"/>
          </p:cNvSpPr>
          <p:nvPr>
            <p:ph idx="1"/>
          </p:nvPr>
        </p:nvSpPr>
        <p:spPr>
          <a:xfrm>
            <a:off x="457200" y="1285860"/>
            <a:ext cx="8579296" cy="4840303"/>
          </a:xfrm>
        </p:spPr>
        <p:txBody>
          <a:bodyPr>
            <a:normAutofit/>
          </a:bodyPr>
          <a:lstStyle/>
          <a:p>
            <a:r>
              <a:rPr lang="en-US" sz="2400" b="1" dirty="0" smtClean="0"/>
              <a:t>Type Checking Functions </a:t>
            </a:r>
            <a:r>
              <a:rPr lang="en-US" sz="2400" dirty="0"/>
              <a:t>- available functions: </a:t>
            </a:r>
            <a:r>
              <a:rPr lang="en-US" sz="2400" dirty="0" err="1" smtClean="0"/>
              <a:t>iscolor</a:t>
            </a:r>
            <a:r>
              <a:rPr lang="en-US" sz="2400" dirty="0" smtClean="0"/>
              <a:t>, </a:t>
            </a:r>
            <a:r>
              <a:rPr lang="en-US" sz="2400" dirty="0" err="1" smtClean="0"/>
              <a:t>isnumber</a:t>
            </a:r>
            <a:r>
              <a:rPr lang="en-US" sz="2400" dirty="0" smtClean="0"/>
              <a:t>, </a:t>
            </a:r>
            <a:r>
              <a:rPr lang="en-US" sz="2400" dirty="0" err="1" smtClean="0"/>
              <a:t>isstring</a:t>
            </a:r>
            <a:r>
              <a:rPr lang="en-US" sz="2400" dirty="0" smtClean="0"/>
              <a:t>, </a:t>
            </a:r>
            <a:r>
              <a:rPr lang="en-US" sz="2400" dirty="0" err="1" smtClean="0"/>
              <a:t>iskeyword</a:t>
            </a:r>
            <a:r>
              <a:rPr lang="en-US" sz="2400" dirty="0" smtClean="0"/>
              <a:t>, </a:t>
            </a:r>
            <a:r>
              <a:rPr lang="en-US" sz="2400" dirty="0" err="1" smtClean="0"/>
              <a:t>isurl</a:t>
            </a:r>
            <a:r>
              <a:rPr lang="en-US" sz="2400" dirty="0" smtClean="0"/>
              <a:t>, </a:t>
            </a:r>
            <a:r>
              <a:rPr lang="en-US" sz="2400" dirty="0" err="1" smtClean="0"/>
              <a:t>ispixel</a:t>
            </a:r>
            <a:r>
              <a:rPr lang="en-US" sz="2400" dirty="0" smtClean="0"/>
              <a:t>, </a:t>
            </a:r>
            <a:r>
              <a:rPr lang="en-US" sz="2400" dirty="0" err="1" smtClean="0"/>
              <a:t>ispercentage</a:t>
            </a:r>
            <a:r>
              <a:rPr lang="en-US" sz="2400" dirty="0" smtClean="0"/>
              <a:t>, </a:t>
            </a:r>
            <a:r>
              <a:rPr lang="en-US" sz="2400" dirty="0" err="1" smtClean="0"/>
              <a:t>isem</a:t>
            </a:r>
            <a:r>
              <a:rPr lang="en-US" sz="2400" dirty="0" smtClean="0"/>
              <a:t>, </a:t>
            </a:r>
            <a:r>
              <a:rPr lang="en-US" sz="2400" dirty="0" err="1" smtClean="0"/>
              <a:t>isunit</a:t>
            </a:r>
            <a:r>
              <a:rPr lang="en-US" sz="2400" dirty="0" smtClean="0"/>
              <a:t>.</a:t>
            </a:r>
            <a:endParaRPr lang="en-US" sz="2400" dirty="0"/>
          </a:p>
          <a:p>
            <a:pPr marL="0" indent="0">
              <a:buNone/>
            </a:pPr>
            <a:endParaRPr lang="en-US" sz="2400" b="1" dirty="0" smtClean="0"/>
          </a:p>
          <a:p>
            <a:endParaRPr lang="en-US" altLang="en-US" sz="2400" dirty="0"/>
          </a:p>
          <a:p>
            <a:endParaRPr lang="en-US" sz="2400" dirty="0"/>
          </a:p>
          <a:p>
            <a:pPr marL="0" indent="0">
              <a:buNone/>
            </a:pPr>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208</a:t>
            </a:fld>
            <a:endParaRPr lang="pl-PL"/>
          </a:p>
        </p:txBody>
      </p:sp>
      <p:pic>
        <p:nvPicPr>
          <p:cNvPr id="6" name="Obraz 5"/>
          <p:cNvPicPr>
            <a:picLocks noChangeAspect="1"/>
          </p:cNvPicPr>
          <p:nvPr/>
        </p:nvPicPr>
        <p:blipFill>
          <a:blip r:embed="rId2"/>
          <a:stretch>
            <a:fillRect/>
          </a:stretch>
        </p:blipFill>
        <p:spPr>
          <a:xfrm>
            <a:off x="395536" y="2669159"/>
            <a:ext cx="4972544" cy="2073703"/>
          </a:xfrm>
          <a:prstGeom prst="rect">
            <a:avLst/>
          </a:prstGeom>
        </p:spPr>
      </p:pic>
      <p:pic>
        <p:nvPicPr>
          <p:cNvPr id="8" name="Obraz 7"/>
          <p:cNvPicPr>
            <a:picLocks noChangeAspect="1"/>
          </p:cNvPicPr>
          <p:nvPr/>
        </p:nvPicPr>
        <p:blipFill>
          <a:blip r:embed="rId3"/>
          <a:stretch>
            <a:fillRect/>
          </a:stretch>
        </p:blipFill>
        <p:spPr>
          <a:xfrm>
            <a:off x="6084168" y="2996952"/>
            <a:ext cx="2532281" cy="1368152"/>
          </a:xfrm>
          <a:prstGeom prst="rect">
            <a:avLst/>
          </a:prstGeom>
        </p:spPr>
      </p:pic>
    </p:spTree>
    <p:extLst>
      <p:ext uri="{BB962C8B-B14F-4D97-AF65-F5344CB8AC3E}">
        <p14:creationId xmlns:p14="http://schemas.microsoft.com/office/powerpoint/2010/main" val="3030461412"/>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Guards</a:t>
            </a:r>
          </a:p>
        </p:txBody>
      </p:sp>
      <p:sp>
        <p:nvSpPr>
          <p:cNvPr id="3" name="Symbol zastępczy zawartości 2"/>
          <p:cNvSpPr>
            <a:spLocks noGrp="1"/>
          </p:cNvSpPr>
          <p:nvPr>
            <p:ph idx="1"/>
          </p:nvPr>
        </p:nvSpPr>
        <p:spPr>
          <a:xfrm>
            <a:off x="457200" y="1285860"/>
            <a:ext cx="8579296" cy="4840303"/>
          </a:xfrm>
        </p:spPr>
        <p:txBody>
          <a:bodyPr>
            <a:normAutofit/>
          </a:bodyPr>
          <a:lstStyle/>
          <a:p>
            <a:r>
              <a:rPr lang="en-US" sz="2400" b="1" dirty="0" smtClean="0"/>
              <a:t>Conditional </a:t>
            </a:r>
            <a:r>
              <a:rPr lang="en-US" sz="2400" b="1" dirty="0" err="1" smtClean="0"/>
              <a:t>mixins</a:t>
            </a:r>
            <a:r>
              <a:rPr lang="en-US" sz="2400" dirty="0" smtClean="0"/>
              <a:t>.</a:t>
            </a:r>
            <a:endParaRPr lang="en-US" sz="2400" dirty="0"/>
          </a:p>
          <a:p>
            <a:pPr marL="0" indent="0">
              <a:buNone/>
            </a:pPr>
            <a:endParaRPr lang="en-US" sz="2400" b="1" dirty="0" smtClean="0"/>
          </a:p>
          <a:p>
            <a:endParaRPr lang="en-US" altLang="en-US" sz="2400" dirty="0"/>
          </a:p>
          <a:p>
            <a:endParaRPr lang="en-US" sz="2400" dirty="0"/>
          </a:p>
          <a:p>
            <a:pPr marL="0" indent="0">
              <a:buNone/>
            </a:pPr>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209</a:t>
            </a:fld>
            <a:endParaRPr lang="pl-PL"/>
          </a:p>
        </p:txBody>
      </p:sp>
      <p:pic>
        <p:nvPicPr>
          <p:cNvPr id="5" name="Obraz 4"/>
          <p:cNvPicPr>
            <a:picLocks noChangeAspect="1"/>
          </p:cNvPicPr>
          <p:nvPr/>
        </p:nvPicPr>
        <p:blipFill>
          <a:blip r:embed="rId2"/>
          <a:stretch>
            <a:fillRect/>
          </a:stretch>
        </p:blipFill>
        <p:spPr>
          <a:xfrm>
            <a:off x="323527" y="1844824"/>
            <a:ext cx="3754473" cy="3672408"/>
          </a:xfrm>
          <a:prstGeom prst="rect">
            <a:avLst/>
          </a:prstGeom>
        </p:spPr>
      </p:pic>
      <p:pic>
        <p:nvPicPr>
          <p:cNvPr id="7" name="Obraz 6"/>
          <p:cNvPicPr>
            <a:picLocks noChangeAspect="1"/>
          </p:cNvPicPr>
          <p:nvPr/>
        </p:nvPicPr>
        <p:blipFill>
          <a:blip r:embed="rId3"/>
          <a:stretch>
            <a:fillRect/>
          </a:stretch>
        </p:blipFill>
        <p:spPr>
          <a:xfrm>
            <a:off x="5580112" y="2688346"/>
            <a:ext cx="2421632" cy="1383790"/>
          </a:xfrm>
          <a:prstGeom prst="rect">
            <a:avLst/>
          </a:prstGeom>
        </p:spPr>
      </p:pic>
    </p:spTree>
    <p:extLst>
      <p:ext uri="{BB962C8B-B14F-4D97-AF65-F5344CB8AC3E}">
        <p14:creationId xmlns:p14="http://schemas.microsoft.com/office/powerpoint/2010/main" val="359622331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Installing SASS</a:t>
            </a:r>
            <a:endParaRPr lang="en-US" dirty="0">
              <a:solidFill>
                <a:srgbClr val="FFC000"/>
              </a:solidFill>
            </a:endParaRPr>
          </a:p>
        </p:txBody>
      </p:sp>
      <p:sp>
        <p:nvSpPr>
          <p:cNvPr id="3" name="Symbol zastępczy zawartości 2"/>
          <p:cNvSpPr>
            <a:spLocks noGrp="1"/>
          </p:cNvSpPr>
          <p:nvPr>
            <p:ph idx="1"/>
          </p:nvPr>
        </p:nvSpPr>
        <p:spPr/>
        <p:txBody>
          <a:bodyPr>
            <a:normAutofit fontScale="92500" lnSpcReduction="20000"/>
          </a:bodyPr>
          <a:lstStyle/>
          <a:p>
            <a:r>
              <a:rPr lang="en-US" b="1" dirty="0" smtClean="0"/>
              <a:t>General solution </a:t>
            </a:r>
            <a:r>
              <a:rPr lang="en-US" dirty="0" smtClean="0"/>
              <a:t>– </a:t>
            </a:r>
            <a:r>
              <a:rPr lang="en-US" dirty="0" err="1" smtClean="0"/>
              <a:t>Rubby</a:t>
            </a:r>
            <a:r>
              <a:rPr lang="en-US" dirty="0" smtClean="0"/>
              <a:t> and console </a:t>
            </a:r>
            <a:r>
              <a:rPr lang="en-US" dirty="0" smtClean="0">
                <a:hlinkClick r:id="rId2"/>
              </a:rPr>
              <a:t>https</a:t>
            </a:r>
            <a:r>
              <a:rPr lang="en-US" dirty="0">
                <a:hlinkClick r:id="rId2"/>
              </a:rPr>
              <a:t>://</a:t>
            </a:r>
            <a:r>
              <a:rPr lang="en-US" dirty="0" smtClean="0">
                <a:hlinkClick r:id="rId2"/>
              </a:rPr>
              <a:t>www.tutorialspoint.com/sass/sass_installation.htm</a:t>
            </a:r>
            <a:endParaRPr lang="en-US" dirty="0" smtClean="0"/>
          </a:p>
          <a:p>
            <a:r>
              <a:rPr lang="en-US" b="1" dirty="0" smtClean="0"/>
              <a:t>Third party:</a:t>
            </a:r>
            <a:r>
              <a:rPr lang="en-US" dirty="0" smtClean="0"/>
              <a:t> </a:t>
            </a:r>
          </a:p>
          <a:p>
            <a:pPr lvl="1"/>
            <a:r>
              <a:rPr lang="en-US" dirty="0" smtClean="0"/>
              <a:t>Visual studio – extensions:</a:t>
            </a:r>
          </a:p>
          <a:p>
            <a:pPr lvl="2"/>
            <a:r>
              <a:rPr lang="en-US" dirty="0" smtClean="0"/>
              <a:t>Web Essentials - </a:t>
            </a:r>
            <a:r>
              <a:rPr lang="en-US" dirty="0" smtClean="0">
                <a:hlinkClick r:id="rId3"/>
              </a:rPr>
              <a:t>http</a:t>
            </a:r>
            <a:r>
              <a:rPr lang="en-US" dirty="0">
                <a:hlinkClick r:id="rId3"/>
              </a:rPr>
              <a:t>://</a:t>
            </a:r>
            <a:r>
              <a:rPr lang="en-US" dirty="0" smtClean="0">
                <a:hlinkClick r:id="rId3"/>
              </a:rPr>
              <a:t>vswebessentials.com</a:t>
            </a:r>
            <a:r>
              <a:rPr lang="en-US" dirty="0" smtClean="0"/>
              <a:t> </a:t>
            </a:r>
          </a:p>
          <a:p>
            <a:pPr lvl="2"/>
            <a:r>
              <a:rPr lang="en-US" dirty="0"/>
              <a:t>Web Compiler - </a:t>
            </a:r>
            <a:r>
              <a:rPr lang="en-US" dirty="0">
                <a:hlinkClick r:id="rId4"/>
              </a:rPr>
              <a:t>https://</a:t>
            </a:r>
            <a:r>
              <a:rPr lang="en-US" dirty="0" smtClean="0">
                <a:hlinkClick r:id="rId4"/>
              </a:rPr>
              <a:t>marketplace.visualstudio.com/items?itemName=MadsKristensen.WebCompiler</a:t>
            </a:r>
            <a:r>
              <a:rPr lang="en-US" dirty="0" smtClean="0"/>
              <a:t> </a:t>
            </a:r>
          </a:p>
          <a:p>
            <a:pPr lvl="1"/>
            <a:r>
              <a:rPr lang="en-US" dirty="0" smtClean="0"/>
              <a:t>Visual Studio Code </a:t>
            </a:r>
            <a:r>
              <a:rPr lang="en-US" sz="1900" dirty="0" smtClean="0"/>
              <a:t>(</a:t>
            </a:r>
            <a:r>
              <a:rPr lang="en-US" sz="1900" dirty="0">
                <a:hlinkClick r:id="rId5"/>
              </a:rPr>
              <a:t>https://</a:t>
            </a:r>
            <a:r>
              <a:rPr lang="en-US" sz="1900" dirty="0" smtClean="0">
                <a:hlinkClick r:id="rId5"/>
              </a:rPr>
              <a:t>code.visualstudio.com/docs/languages/css</a:t>
            </a:r>
            <a:r>
              <a:rPr lang="en-US" sz="1900" dirty="0" smtClean="0"/>
              <a:t>)</a:t>
            </a:r>
            <a:r>
              <a:rPr lang="en-US" dirty="0" smtClean="0"/>
              <a:t> – extensions:</a:t>
            </a:r>
          </a:p>
          <a:p>
            <a:pPr lvl="2"/>
            <a:r>
              <a:rPr lang="en-US" dirty="0" smtClean="0">
                <a:hlinkClick r:id="rId6"/>
              </a:rPr>
              <a:t>https</a:t>
            </a:r>
            <a:r>
              <a:rPr lang="en-US" dirty="0">
                <a:hlinkClick r:id="rId6"/>
              </a:rPr>
              <a:t>://</a:t>
            </a:r>
            <a:r>
              <a:rPr lang="en-US" dirty="0" smtClean="0">
                <a:hlinkClick r:id="rId6"/>
              </a:rPr>
              <a:t>marketplace.visualstudio.com/items?itemName=spook.easysass</a:t>
            </a:r>
            <a:r>
              <a:rPr lang="en-US" dirty="0" smtClean="0"/>
              <a:t> </a:t>
            </a:r>
          </a:p>
          <a:p>
            <a:pPr lvl="1"/>
            <a:r>
              <a:rPr lang="en-US" dirty="0" smtClean="0"/>
              <a:t>Others: </a:t>
            </a:r>
            <a:r>
              <a:rPr lang="en-US" dirty="0" err="1" smtClean="0"/>
              <a:t>CodeKit</a:t>
            </a:r>
            <a:r>
              <a:rPr lang="en-US" dirty="0"/>
              <a:t>, Koala … - </a:t>
            </a:r>
            <a:r>
              <a:rPr lang="en-US" dirty="0">
                <a:hlinkClick r:id="rId7"/>
              </a:rPr>
              <a:t>https://</a:t>
            </a:r>
            <a:r>
              <a:rPr lang="en-US" dirty="0" smtClean="0">
                <a:hlinkClick r:id="rId7"/>
              </a:rPr>
              <a:t>graygrids.com/best-tools-resources-compile-manage-sass-less-stylus-css-preprocessors</a:t>
            </a:r>
            <a:r>
              <a:rPr lang="en-US" dirty="0" smtClean="0"/>
              <a:t> </a:t>
            </a:r>
          </a:p>
          <a:p>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a:t>
            </a:fld>
            <a:endParaRPr lang="pl-PL"/>
          </a:p>
        </p:txBody>
      </p:sp>
    </p:spTree>
    <p:extLst>
      <p:ext uri="{BB962C8B-B14F-4D97-AF65-F5344CB8AC3E}">
        <p14:creationId xmlns:p14="http://schemas.microsoft.com/office/powerpoint/2010/main" val="1093350577"/>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Guards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Napisz</a:t>
            </a:r>
            <a:r>
              <a:rPr lang="en-US" dirty="0" smtClean="0"/>
              <a:t> </a:t>
            </a:r>
            <a:r>
              <a:rPr lang="en-US" b="1" dirty="0" err="1" smtClean="0"/>
              <a:t>mixin</a:t>
            </a:r>
            <a:r>
              <a:rPr lang="en-US" dirty="0" smtClean="0"/>
              <a:t>, </a:t>
            </a:r>
            <a:r>
              <a:rPr lang="en-US" dirty="0" err="1" smtClean="0"/>
              <a:t>który</a:t>
            </a:r>
            <a:r>
              <a:rPr lang="en-US" dirty="0" smtClean="0"/>
              <a:t> </a:t>
            </a:r>
            <a:r>
              <a:rPr lang="en-US" dirty="0" err="1" smtClean="0"/>
              <a:t>jako</a:t>
            </a:r>
            <a:r>
              <a:rPr lang="en-US" dirty="0" smtClean="0"/>
              <a:t> </a:t>
            </a:r>
            <a:r>
              <a:rPr lang="en-US" dirty="0" err="1" smtClean="0"/>
              <a:t>parametry</a:t>
            </a:r>
            <a:r>
              <a:rPr lang="en-US" dirty="0" smtClean="0"/>
              <a:t> </a:t>
            </a:r>
            <a:r>
              <a:rPr lang="en-US" dirty="0" err="1" smtClean="0"/>
              <a:t>otrzymuje</a:t>
            </a:r>
            <a:r>
              <a:rPr lang="en-US" dirty="0" smtClean="0"/>
              <a:t> </a:t>
            </a:r>
            <a:r>
              <a:rPr lang="en-US" dirty="0" err="1" smtClean="0"/>
              <a:t>kolor</a:t>
            </a:r>
            <a:r>
              <a:rPr lang="en-US" dirty="0" smtClean="0"/>
              <a:t> </a:t>
            </a:r>
            <a:r>
              <a:rPr lang="en-US" dirty="0" err="1" smtClean="0"/>
              <a:t>tła</a:t>
            </a:r>
            <a:r>
              <a:rPr lang="en-US" dirty="0" smtClean="0"/>
              <a:t> </a:t>
            </a:r>
            <a:r>
              <a:rPr lang="en-US" dirty="0" err="1" smtClean="0"/>
              <a:t>oraz</a:t>
            </a:r>
            <a:r>
              <a:rPr lang="en-US" dirty="0" smtClean="0"/>
              <a:t> </a:t>
            </a:r>
            <a:r>
              <a:rPr lang="en-US" dirty="0" err="1" smtClean="0"/>
              <a:t>rozmiar</a:t>
            </a:r>
            <a:r>
              <a:rPr lang="en-US" dirty="0" smtClean="0"/>
              <a:t> </a:t>
            </a:r>
            <a:r>
              <a:rPr lang="en-US" dirty="0" err="1" smtClean="0"/>
              <a:t>czcionki</a:t>
            </a:r>
            <a:r>
              <a:rPr lang="en-US" dirty="0"/>
              <a:t> </a:t>
            </a:r>
            <a:r>
              <a:rPr lang="en-US" dirty="0" err="1"/>
              <a:t>i</a:t>
            </a:r>
            <a:r>
              <a:rPr lang="en-US" dirty="0" smtClean="0"/>
              <a:t> </a:t>
            </a:r>
            <a:r>
              <a:rPr lang="en-US" b="1" dirty="0" smtClean="0"/>
              <a:t>“</a:t>
            </a:r>
            <a:r>
              <a:rPr lang="en-US" b="1" dirty="0" err="1" smtClean="0"/>
              <a:t>zwraca</a:t>
            </a:r>
            <a:r>
              <a:rPr lang="en-US" b="1" dirty="0" smtClean="0"/>
              <a:t>” </a:t>
            </a:r>
            <a:r>
              <a:rPr lang="en-US" b="1" dirty="0" err="1" smtClean="0"/>
              <a:t>odpowiedni</a:t>
            </a:r>
            <a:r>
              <a:rPr lang="en-US" b="1" dirty="0" smtClean="0"/>
              <a:t> </a:t>
            </a:r>
            <a:r>
              <a:rPr lang="en-US" b="1" dirty="0" err="1" smtClean="0"/>
              <a:t>kolor</a:t>
            </a:r>
            <a:r>
              <a:rPr lang="en-US" b="1" dirty="0" smtClean="0"/>
              <a:t> </a:t>
            </a:r>
            <a:r>
              <a:rPr lang="en-US" b="1" dirty="0" err="1" smtClean="0"/>
              <a:t>dla</a:t>
            </a:r>
            <a:r>
              <a:rPr lang="en-US" b="1" dirty="0" smtClean="0"/>
              <a:t> </a:t>
            </a:r>
            <a:r>
              <a:rPr lang="en-US" b="1" dirty="0" err="1" smtClean="0"/>
              <a:t>czcionki</a:t>
            </a:r>
            <a:r>
              <a:rPr lang="en-US" b="1" dirty="0" smtClean="0"/>
              <a:t> </a:t>
            </a:r>
            <a:r>
              <a:rPr lang="en-US" dirty="0" err="1" smtClean="0"/>
              <a:t>oraz</a:t>
            </a:r>
            <a:r>
              <a:rPr lang="en-US" dirty="0" smtClean="0"/>
              <a:t> </a:t>
            </a:r>
            <a:r>
              <a:rPr lang="en-US" dirty="0" err="1" smtClean="0"/>
              <a:t>wprowadza</a:t>
            </a:r>
            <a:r>
              <a:rPr lang="en-US" dirty="0" smtClean="0"/>
              <a:t> </a:t>
            </a:r>
            <a:r>
              <a:rPr lang="en-US" dirty="0" err="1" smtClean="0"/>
              <a:t>dla</a:t>
            </a:r>
            <a:r>
              <a:rPr lang="en-US" dirty="0" smtClean="0"/>
              <a:t> </a:t>
            </a:r>
            <a:r>
              <a:rPr lang="en-US" dirty="0" err="1" smtClean="0"/>
              <a:t>niej</a:t>
            </a:r>
            <a:r>
              <a:rPr lang="en-US" dirty="0" smtClean="0"/>
              <a:t> </a:t>
            </a:r>
            <a:r>
              <a:rPr lang="en-US" dirty="0" err="1" smtClean="0"/>
              <a:t>ewentualne</a:t>
            </a:r>
            <a:r>
              <a:rPr lang="en-US" dirty="0" smtClean="0"/>
              <a:t> </a:t>
            </a:r>
            <a:r>
              <a:rPr lang="en-US" dirty="0" err="1" smtClean="0"/>
              <a:t>pogrubienie</a:t>
            </a:r>
            <a:r>
              <a:rPr lang="en-US" dirty="0" smtClean="0"/>
              <a:t>.</a:t>
            </a:r>
          </a:p>
          <a:p>
            <a:pPr marL="514350" indent="-514350" algn="just">
              <a:buFont typeface="+mj-lt"/>
              <a:buAutoNum type="arabicPeriod"/>
            </a:pPr>
            <a:r>
              <a:rPr lang="en-US" dirty="0" err="1" smtClean="0"/>
              <a:t>Poprzez</a:t>
            </a:r>
            <a:r>
              <a:rPr lang="en-US" dirty="0" smtClean="0"/>
              <a:t> </a:t>
            </a:r>
            <a:r>
              <a:rPr lang="en-US" dirty="0" err="1" smtClean="0"/>
              <a:t>mixin</a:t>
            </a:r>
            <a:r>
              <a:rPr lang="en-US" dirty="0" smtClean="0"/>
              <a:t> </a:t>
            </a:r>
            <a:r>
              <a:rPr lang="en-US" dirty="0" err="1" smtClean="0"/>
              <a:t>przygotuj</a:t>
            </a:r>
            <a:r>
              <a:rPr lang="en-US" dirty="0" smtClean="0"/>
              <a:t> </a:t>
            </a:r>
            <a:r>
              <a:rPr lang="en-US" dirty="0" err="1" smtClean="0"/>
              <a:t>kilka</a:t>
            </a:r>
            <a:r>
              <a:rPr lang="en-US" dirty="0" smtClean="0"/>
              <a:t> </a:t>
            </a:r>
            <a:r>
              <a:rPr lang="en-US" dirty="0" err="1" smtClean="0"/>
              <a:t>klas</a:t>
            </a:r>
            <a:r>
              <a:rPr lang="en-US" dirty="0"/>
              <a:t> </a:t>
            </a:r>
            <a:r>
              <a:rPr lang="en-US" dirty="0" err="1" smtClean="0"/>
              <a:t>oraz</a:t>
            </a:r>
            <a:r>
              <a:rPr lang="en-US" dirty="0" smtClean="0"/>
              <a:t> </a:t>
            </a:r>
            <a:r>
              <a:rPr lang="en-US" dirty="0" err="1" smtClean="0"/>
              <a:t>zastosuj</a:t>
            </a:r>
            <a:r>
              <a:rPr lang="en-US" dirty="0" smtClean="0"/>
              <a:t> je </a:t>
            </a:r>
            <a:r>
              <a:rPr lang="en-US" dirty="0" err="1" smtClean="0"/>
              <a:t>dla</a:t>
            </a:r>
            <a:r>
              <a:rPr lang="en-US" dirty="0" smtClean="0"/>
              <a:t> </a:t>
            </a:r>
            <a:r>
              <a:rPr lang="en-US" dirty="0" err="1" smtClean="0"/>
              <a:t>nagłówków</a:t>
            </a:r>
            <a:r>
              <a:rPr lang="en-US" dirty="0" smtClean="0"/>
              <a:t>. </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210</a:t>
            </a:fld>
            <a:endParaRPr lang="pl-PL"/>
          </a:p>
        </p:txBody>
      </p:sp>
    </p:spTree>
    <p:extLst>
      <p:ext uri="{BB962C8B-B14F-4D97-AF65-F5344CB8AC3E}">
        <p14:creationId xmlns:p14="http://schemas.microsoft.com/office/powerpoint/2010/main" val="396696767"/>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Guards (</a:t>
            </a:r>
            <a:r>
              <a:rPr lang="en-US" dirty="0" err="1" smtClean="0">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a:t>Napisz</a:t>
            </a:r>
            <a:r>
              <a:rPr lang="en-US" dirty="0"/>
              <a:t> </a:t>
            </a:r>
            <a:r>
              <a:rPr lang="en-US" b="1" dirty="0" err="1"/>
              <a:t>mixin</a:t>
            </a:r>
            <a:r>
              <a:rPr lang="en-US" dirty="0"/>
              <a:t> </a:t>
            </a:r>
            <a:r>
              <a:rPr lang="en-US" dirty="0" err="1"/>
              <a:t>który</a:t>
            </a:r>
            <a:r>
              <a:rPr lang="en-US" dirty="0"/>
              <a:t> </a:t>
            </a:r>
            <a:r>
              <a:rPr lang="en-US" dirty="0" err="1"/>
              <a:t>jako</a:t>
            </a:r>
            <a:r>
              <a:rPr lang="en-US" dirty="0"/>
              <a:t> </a:t>
            </a:r>
            <a:r>
              <a:rPr lang="en-US" dirty="0" err="1"/>
              <a:t>parametry</a:t>
            </a:r>
            <a:r>
              <a:rPr lang="en-US" dirty="0"/>
              <a:t> </a:t>
            </a:r>
            <a:r>
              <a:rPr lang="en-US" dirty="0" err="1"/>
              <a:t>otrzymuje</a:t>
            </a:r>
            <a:r>
              <a:rPr lang="en-US" dirty="0"/>
              <a:t> </a:t>
            </a:r>
            <a:r>
              <a:rPr lang="en-US" dirty="0" err="1"/>
              <a:t>kolor</a:t>
            </a:r>
            <a:r>
              <a:rPr lang="en-US" dirty="0"/>
              <a:t> </a:t>
            </a:r>
            <a:r>
              <a:rPr lang="en-US" dirty="0" err="1"/>
              <a:t>tła</a:t>
            </a:r>
            <a:r>
              <a:rPr lang="en-US" dirty="0"/>
              <a:t> </a:t>
            </a:r>
            <a:r>
              <a:rPr lang="en-US" dirty="0" err="1"/>
              <a:t>oraz</a:t>
            </a:r>
            <a:r>
              <a:rPr lang="en-US" dirty="0"/>
              <a:t> </a:t>
            </a:r>
            <a:r>
              <a:rPr lang="en-US" dirty="0" err="1"/>
              <a:t>rozmiar</a:t>
            </a:r>
            <a:r>
              <a:rPr lang="en-US" dirty="0"/>
              <a:t> </a:t>
            </a:r>
            <a:r>
              <a:rPr lang="en-US" dirty="0" err="1"/>
              <a:t>czcionki</a:t>
            </a:r>
            <a:r>
              <a:rPr lang="en-US" dirty="0"/>
              <a:t> </a:t>
            </a:r>
            <a:r>
              <a:rPr lang="en-US" dirty="0" err="1"/>
              <a:t>i</a:t>
            </a:r>
            <a:r>
              <a:rPr lang="en-US" dirty="0"/>
              <a:t> </a:t>
            </a:r>
            <a:r>
              <a:rPr lang="en-US" b="1" dirty="0"/>
              <a:t>“</a:t>
            </a:r>
            <a:r>
              <a:rPr lang="en-US" b="1" dirty="0" err="1"/>
              <a:t>zwraca</a:t>
            </a:r>
            <a:r>
              <a:rPr lang="en-US" b="1" dirty="0"/>
              <a:t>” </a:t>
            </a:r>
            <a:r>
              <a:rPr lang="en-US" b="1" dirty="0" err="1"/>
              <a:t>odpowiedni</a:t>
            </a:r>
            <a:r>
              <a:rPr lang="en-US" b="1" dirty="0"/>
              <a:t> </a:t>
            </a:r>
            <a:r>
              <a:rPr lang="en-US" b="1" dirty="0" err="1"/>
              <a:t>kolor</a:t>
            </a:r>
            <a:r>
              <a:rPr lang="en-US" b="1" dirty="0"/>
              <a:t> </a:t>
            </a:r>
            <a:r>
              <a:rPr lang="en-US" b="1" dirty="0" err="1"/>
              <a:t>dla</a:t>
            </a:r>
            <a:r>
              <a:rPr lang="en-US" b="1" dirty="0"/>
              <a:t> </a:t>
            </a:r>
            <a:r>
              <a:rPr lang="en-US" b="1" dirty="0" err="1"/>
              <a:t>czcionki</a:t>
            </a:r>
            <a:r>
              <a:rPr lang="en-US" b="1" dirty="0"/>
              <a:t> </a:t>
            </a:r>
            <a:r>
              <a:rPr lang="en-US" dirty="0" err="1"/>
              <a:t>oraz</a:t>
            </a:r>
            <a:r>
              <a:rPr lang="en-US" dirty="0"/>
              <a:t> </a:t>
            </a:r>
            <a:r>
              <a:rPr lang="en-US" dirty="0" err="1"/>
              <a:t>wprowadza</a:t>
            </a:r>
            <a:r>
              <a:rPr lang="en-US" dirty="0"/>
              <a:t> </a:t>
            </a:r>
            <a:r>
              <a:rPr lang="en-US" dirty="0" err="1"/>
              <a:t>dla</a:t>
            </a:r>
            <a:r>
              <a:rPr lang="en-US" dirty="0"/>
              <a:t> </a:t>
            </a:r>
            <a:r>
              <a:rPr lang="en-US" dirty="0" err="1"/>
              <a:t>niej</a:t>
            </a:r>
            <a:r>
              <a:rPr lang="en-US" dirty="0"/>
              <a:t> </a:t>
            </a:r>
            <a:r>
              <a:rPr lang="en-US" dirty="0" err="1"/>
              <a:t>ewentualne</a:t>
            </a:r>
            <a:r>
              <a:rPr lang="en-US" dirty="0"/>
              <a:t> </a:t>
            </a:r>
            <a:r>
              <a:rPr lang="en-US" dirty="0" err="1"/>
              <a:t>pogrubienie</a:t>
            </a:r>
            <a:r>
              <a:rPr lang="en-US" dirty="0"/>
              <a:t>.</a:t>
            </a:r>
          </a:p>
          <a:p>
            <a:pPr marL="514350" indent="-514350" algn="just">
              <a:buFont typeface="+mj-lt"/>
              <a:buAutoNum type="arabicPeriod"/>
            </a:pPr>
            <a:r>
              <a:rPr lang="en-US" dirty="0" err="1"/>
              <a:t>Poprzez</a:t>
            </a:r>
            <a:r>
              <a:rPr lang="en-US" dirty="0"/>
              <a:t> </a:t>
            </a:r>
            <a:r>
              <a:rPr lang="en-US" dirty="0" err="1"/>
              <a:t>mixin</a:t>
            </a:r>
            <a:r>
              <a:rPr lang="en-US" dirty="0"/>
              <a:t> </a:t>
            </a:r>
            <a:r>
              <a:rPr lang="en-US" dirty="0" err="1"/>
              <a:t>przygotuj</a:t>
            </a:r>
            <a:r>
              <a:rPr lang="en-US" dirty="0"/>
              <a:t> </a:t>
            </a:r>
            <a:r>
              <a:rPr lang="en-US" dirty="0" err="1"/>
              <a:t>kilka</a:t>
            </a:r>
            <a:r>
              <a:rPr lang="en-US" dirty="0"/>
              <a:t> </a:t>
            </a:r>
            <a:r>
              <a:rPr lang="en-US" dirty="0" err="1"/>
              <a:t>klas</a:t>
            </a:r>
            <a:r>
              <a:rPr lang="en-US" dirty="0"/>
              <a:t> </a:t>
            </a:r>
            <a:r>
              <a:rPr lang="en-US" dirty="0" err="1"/>
              <a:t>oraz</a:t>
            </a:r>
            <a:r>
              <a:rPr lang="en-US" dirty="0"/>
              <a:t> </a:t>
            </a:r>
            <a:r>
              <a:rPr lang="en-US" dirty="0" err="1"/>
              <a:t>zastosuj</a:t>
            </a:r>
            <a:r>
              <a:rPr lang="en-US" dirty="0"/>
              <a:t> je </a:t>
            </a:r>
            <a:r>
              <a:rPr lang="en-US" dirty="0" err="1"/>
              <a:t>dla</a:t>
            </a:r>
            <a:r>
              <a:rPr lang="en-US" dirty="0"/>
              <a:t> </a:t>
            </a:r>
            <a:r>
              <a:rPr lang="en-US" dirty="0" err="1" smtClean="0"/>
              <a:t>sekcji</a:t>
            </a:r>
            <a:r>
              <a:rPr lang="en-US" dirty="0" smtClean="0"/>
              <a:t>. </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211</a:t>
            </a:fld>
            <a:endParaRPr lang="pl-PL"/>
          </a:p>
        </p:txBody>
      </p:sp>
    </p:spTree>
    <p:extLst>
      <p:ext uri="{BB962C8B-B14F-4D97-AF65-F5344CB8AC3E}">
        <p14:creationId xmlns:p14="http://schemas.microsoft.com/office/powerpoint/2010/main" val="2811568518"/>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Loops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sz="2000" dirty="0"/>
              <a:t>Loops statement allows us to execute a statement or group of statements multiple times. </a:t>
            </a:r>
            <a:endParaRPr lang="en-US" sz="2000" dirty="0" smtClean="0"/>
          </a:p>
          <a:p>
            <a:r>
              <a:rPr lang="en-US" sz="2000" dirty="0" smtClean="0"/>
              <a:t>Various </a:t>
            </a:r>
            <a:r>
              <a:rPr lang="en-US" sz="2000" dirty="0"/>
              <a:t>iterative/loop structures can be created when recursive </a:t>
            </a:r>
            <a:r>
              <a:rPr lang="en-US" sz="2000" dirty="0" err="1"/>
              <a:t>mixin</a:t>
            </a:r>
            <a:r>
              <a:rPr lang="en-US" sz="2000" dirty="0"/>
              <a:t> combined with </a:t>
            </a:r>
            <a:r>
              <a:rPr lang="en-US" sz="2000" b="1" dirty="0"/>
              <a:t>Guard Expressions</a:t>
            </a:r>
            <a:r>
              <a:rPr lang="en-US" sz="2000" dirty="0"/>
              <a:t> and </a:t>
            </a:r>
            <a:r>
              <a:rPr lang="en-US" sz="2000" b="1" dirty="0"/>
              <a:t>Pattern Matching</a:t>
            </a:r>
            <a:r>
              <a:rPr lang="en-US" sz="2000" dirty="0"/>
              <a:t>.</a:t>
            </a:r>
            <a:endParaRPr lang="en-US" altLang="en-US" sz="2000" dirty="0"/>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212</a:t>
            </a:fld>
            <a:endParaRPr lang="pl-PL"/>
          </a:p>
        </p:txBody>
      </p:sp>
      <p:pic>
        <p:nvPicPr>
          <p:cNvPr id="5" name="Obraz 4"/>
          <p:cNvPicPr>
            <a:picLocks noChangeAspect="1"/>
          </p:cNvPicPr>
          <p:nvPr/>
        </p:nvPicPr>
        <p:blipFill>
          <a:blip r:embed="rId2"/>
          <a:stretch>
            <a:fillRect/>
          </a:stretch>
        </p:blipFill>
        <p:spPr>
          <a:xfrm>
            <a:off x="107504" y="2996952"/>
            <a:ext cx="4666787" cy="2376264"/>
          </a:xfrm>
          <a:prstGeom prst="rect">
            <a:avLst/>
          </a:prstGeom>
        </p:spPr>
      </p:pic>
      <p:pic>
        <p:nvPicPr>
          <p:cNvPr id="7" name="Obraz 6"/>
          <p:cNvPicPr>
            <a:picLocks noChangeAspect="1"/>
          </p:cNvPicPr>
          <p:nvPr/>
        </p:nvPicPr>
        <p:blipFill>
          <a:blip r:embed="rId3"/>
          <a:stretch>
            <a:fillRect/>
          </a:stretch>
        </p:blipFill>
        <p:spPr>
          <a:xfrm>
            <a:off x="6156176" y="2708920"/>
            <a:ext cx="2251086" cy="2950107"/>
          </a:xfrm>
          <a:prstGeom prst="rect">
            <a:avLst/>
          </a:prstGeom>
        </p:spPr>
      </p:pic>
    </p:spTree>
    <p:extLst>
      <p:ext uri="{BB962C8B-B14F-4D97-AF65-F5344CB8AC3E}">
        <p14:creationId xmlns:p14="http://schemas.microsoft.com/office/powerpoint/2010/main" val="337433647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Imports</a:t>
            </a:r>
          </a:p>
        </p:txBody>
      </p:sp>
      <p:sp>
        <p:nvSpPr>
          <p:cNvPr id="3" name="Symbol zastępczy zawartości 2"/>
          <p:cNvSpPr>
            <a:spLocks noGrp="1"/>
          </p:cNvSpPr>
          <p:nvPr>
            <p:ph idx="1"/>
          </p:nvPr>
        </p:nvSpPr>
        <p:spPr/>
        <p:txBody>
          <a:bodyPr>
            <a:normAutofit/>
          </a:bodyPr>
          <a:lstStyle/>
          <a:p>
            <a:r>
              <a:rPr lang="en-US" altLang="en-US" sz="2000" b="1" dirty="0"/>
              <a:t>@import </a:t>
            </a:r>
            <a:r>
              <a:rPr lang="en-US" altLang="en-US" sz="2000" dirty="0"/>
              <a:t>both CSS and LESS files</a:t>
            </a:r>
          </a:p>
          <a:p>
            <a:r>
              <a:rPr lang="en-US" altLang="en-US" sz="2000" dirty="0"/>
              <a:t>Omit .less extension, if desired, for LESS </a:t>
            </a:r>
            <a:r>
              <a:rPr lang="en-US" altLang="en-US" sz="2000" dirty="0" smtClean="0"/>
              <a:t>files</a:t>
            </a:r>
          </a:p>
          <a:p>
            <a:r>
              <a:rPr lang="en-US" sz="2000" dirty="0"/>
              <a:t>Order </a:t>
            </a:r>
            <a:r>
              <a:rPr lang="en-US" sz="2000" dirty="0" smtClean="0"/>
              <a:t>matters</a:t>
            </a:r>
            <a:endParaRPr lang="en-US" sz="2000" dirty="0"/>
          </a:p>
          <a:p>
            <a:r>
              <a:rPr lang="en-US" altLang="en-US" sz="2000" dirty="0" smtClean="0"/>
              <a:t>CSS </a:t>
            </a:r>
            <a:r>
              <a:rPr lang="en-US" altLang="en-US" sz="2000" dirty="0"/>
              <a:t>files not processed</a:t>
            </a:r>
          </a:p>
          <a:p>
            <a:r>
              <a:rPr lang="en-US" sz="2000" dirty="0"/>
              <a:t>All variables and </a:t>
            </a:r>
            <a:r>
              <a:rPr lang="en-US" sz="2000" dirty="0" err="1"/>
              <a:t>mixins</a:t>
            </a:r>
            <a:r>
              <a:rPr lang="en-US" sz="2000" dirty="0"/>
              <a:t> are available to main file or files imported after </a:t>
            </a:r>
            <a:r>
              <a:rPr lang="en-US" sz="2000" dirty="0" smtClean="0"/>
              <a:t>declarations</a:t>
            </a:r>
            <a:endParaRPr lang="en-US" sz="20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213</a:t>
            </a:fld>
            <a:endParaRPr lang="pl-PL"/>
          </a:p>
        </p:txBody>
      </p:sp>
      <p:pic>
        <p:nvPicPr>
          <p:cNvPr id="7"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291190"/>
            <a:ext cx="4968552" cy="35668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Obraz 4"/>
          <p:cNvPicPr>
            <a:picLocks noChangeAspect="1"/>
          </p:cNvPicPr>
          <p:nvPr/>
        </p:nvPicPr>
        <p:blipFill>
          <a:blip r:embed="rId3"/>
          <a:stretch>
            <a:fillRect/>
          </a:stretch>
        </p:blipFill>
        <p:spPr>
          <a:xfrm>
            <a:off x="600104" y="447675"/>
            <a:ext cx="8115300" cy="6410325"/>
          </a:xfrm>
          <a:prstGeom prst="rect">
            <a:avLst/>
          </a:prstGeom>
        </p:spPr>
      </p:pic>
    </p:spTree>
    <p:extLst>
      <p:ext uri="{BB962C8B-B14F-4D97-AF65-F5344CB8AC3E}">
        <p14:creationId xmlns:p14="http://schemas.microsoft.com/office/powerpoint/2010/main" val="414535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Partials, Import</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buFont typeface="+mj-lt"/>
              <a:buAutoNum type="arabicPeriod"/>
            </a:pPr>
            <a:r>
              <a:rPr lang="en-US" dirty="0" err="1" smtClean="0"/>
              <a:t>Wszystkie</a:t>
            </a:r>
            <a:r>
              <a:rPr lang="en-US" dirty="0" smtClean="0"/>
              <a:t> </a:t>
            </a:r>
            <a:r>
              <a:rPr lang="en-US" dirty="0" err="1" smtClean="0"/>
              <a:t>zmienne</a:t>
            </a:r>
            <a:r>
              <a:rPr lang="en-US" dirty="0" smtClean="0"/>
              <a:t> </a:t>
            </a:r>
            <a:r>
              <a:rPr lang="en-US" dirty="0" err="1" smtClean="0"/>
              <a:t>wstaw</a:t>
            </a:r>
            <a:r>
              <a:rPr lang="en-US" dirty="0" smtClean="0"/>
              <a:t> do </a:t>
            </a:r>
            <a:r>
              <a:rPr lang="en-US" dirty="0" err="1" smtClean="0"/>
              <a:t>pliku</a:t>
            </a:r>
            <a:r>
              <a:rPr lang="en-US" dirty="0"/>
              <a:t> </a:t>
            </a:r>
            <a:r>
              <a:rPr lang="en-US" b="1" dirty="0" err="1" smtClean="0"/>
              <a:t>zmienne.less</a:t>
            </a:r>
            <a:r>
              <a:rPr lang="en-US" dirty="0" smtClean="0"/>
              <a:t>.</a:t>
            </a:r>
          </a:p>
          <a:p>
            <a:pPr marL="514350" indent="-514350">
              <a:buFont typeface="+mj-lt"/>
              <a:buAutoNum type="arabicPeriod"/>
            </a:pPr>
            <a:r>
              <a:rPr lang="en-US" b="1" dirty="0" err="1" smtClean="0"/>
              <a:t>Zaimportuj</a:t>
            </a:r>
            <a:r>
              <a:rPr lang="en-US" dirty="0" smtClean="0"/>
              <a:t> </a:t>
            </a:r>
            <a:r>
              <a:rPr lang="en-US" dirty="0" err="1" smtClean="0"/>
              <a:t>plik</a:t>
            </a:r>
            <a:r>
              <a:rPr lang="en-US" dirty="0" smtClean="0"/>
              <a:t> </a:t>
            </a:r>
            <a:r>
              <a:rPr lang="en-US" dirty="0" err="1" smtClean="0"/>
              <a:t>zmienne.less</a:t>
            </a:r>
            <a:r>
              <a:rPr lang="en-US" dirty="0" smtClean="0"/>
              <a:t>.</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214</a:t>
            </a:fld>
            <a:endParaRPr lang="pl-PL"/>
          </a:p>
        </p:txBody>
      </p:sp>
    </p:spTree>
    <p:extLst>
      <p:ext uri="{BB962C8B-B14F-4D97-AF65-F5344CB8AC3E}">
        <p14:creationId xmlns:p14="http://schemas.microsoft.com/office/powerpoint/2010/main" val="253350458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Import </a:t>
            </a:r>
            <a:r>
              <a:rPr lang="en-US" dirty="0">
                <a:solidFill>
                  <a:srgbClr val="FFC000"/>
                </a:solidFill>
              </a:rPr>
              <a:t>(</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buFont typeface="+mj-lt"/>
              <a:buAutoNum type="arabicPeriod"/>
            </a:pPr>
            <a:r>
              <a:rPr lang="en-US" dirty="0" err="1"/>
              <a:t>Wszystkie</a:t>
            </a:r>
            <a:r>
              <a:rPr lang="en-US" dirty="0"/>
              <a:t> </a:t>
            </a:r>
            <a:r>
              <a:rPr lang="en-US" dirty="0" err="1"/>
              <a:t>zmienne</a:t>
            </a:r>
            <a:r>
              <a:rPr lang="en-US" dirty="0"/>
              <a:t> </a:t>
            </a:r>
            <a:r>
              <a:rPr lang="en-US" dirty="0" err="1"/>
              <a:t>wstaw</a:t>
            </a:r>
            <a:r>
              <a:rPr lang="en-US" dirty="0"/>
              <a:t> do </a:t>
            </a:r>
            <a:r>
              <a:rPr lang="en-US" dirty="0" err="1"/>
              <a:t>pliku</a:t>
            </a:r>
            <a:r>
              <a:rPr lang="en-US" dirty="0"/>
              <a:t> </a:t>
            </a:r>
            <a:r>
              <a:rPr lang="en-US" b="1" dirty="0" err="1" smtClean="0"/>
              <a:t>zmienne.less</a:t>
            </a:r>
            <a:r>
              <a:rPr lang="en-US" dirty="0" smtClean="0"/>
              <a:t>.</a:t>
            </a:r>
            <a:endParaRPr lang="en-US" dirty="0"/>
          </a:p>
          <a:p>
            <a:pPr marL="514350" indent="-514350">
              <a:buFont typeface="+mj-lt"/>
              <a:buAutoNum type="arabicPeriod"/>
            </a:pPr>
            <a:r>
              <a:rPr lang="en-US" b="1" dirty="0" err="1"/>
              <a:t>Zaimportuj</a:t>
            </a:r>
            <a:r>
              <a:rPr lang="en-US" dirty="0"/>
              <a:t> </a:t>
            </a:r>
            <a:r>
              <a:rPr lang="en-US" dirty="0" err="1"/>
              <a:t>plik</a:t>
            </a:r>
            <a:r>
              <a:rPr lang="en-US" dirty="0"/>
              <a:t> </a:t>
            </a:r>
            <a:r>
              <a:rPr lang="en-US" dirty="0" err="1" smtClean="0"/>
              <a:t>zmienne.less</a:t>
            </a:r>
            <a:r>
              <a:rPr lang="en-US" dirty="0" smtClean="0"/>
              <a:t>.</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215</a:t>
            </a:fld>
            <a:endParaRPr lang="pl-PL"/>
          </a:p>
        </p:txBody>
      </p:sp>
    </p:spTree>
    <p:extLst>
      <p:ext uri="{BB962C8B-B14F-4D97-AF65-F5344CB8AC3E}">
        <p14:creationId xmlns:p14="http://schemas.microsoft.com/office/powerpoint/2010/main" val="3821309039"/>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dirty="0">
                <a:solidFill>
                  <a:srgbClr val="000000"/>
                </a:solidFill>
              </a:rPr>
              <a:t>Joins to existing style rules </a:t>
            </a:r>
            <a:r>
              <a:rPr lang="en-US" altLang="en-US" sz="2400" dirty="0" smtClean="0">
                <a:solidFill>
                  <a:srgbClr val="000000"/>
                </a:solidFill>
              </a:rPr>
              <a:t>by </a:t>
            </a:r>
            <a:r>
              <a:rPr lang="en-US" altLang="en-US" sz="2400" dirty="0">
                <a:solidFill>
                  <a:srgbClr val="000000"/>
                </a:solidFill>
              </a:rPr>
              <a:t>adding selectors to parent </a:t>
            </a:r>
            <a:r>
              <a:rPr lang="en-US" altLang="en-US" sz="2400" dirty="0" smtClean="0">
                <a:solidFill>
                  <a:srgbClr val="000000"/>
                </a:solidFill>
              </a:rPr>
              <a:t>definition</a:t>
            </a:r>
          </a:p>
          <a:p>
            <a:r>
              <a:rPr lang="en-US" altLang="en-US" sz="2400" dirty="0"/>
              <a:t>Can’t have parameters like </a:t>
            </a:r>
            <a:r>
              <a:rPr lang="en-US" altLang="en-US" sz="2400" dirty="0" err="1" smtClean="0"/>
              <a:t>mixins</a:t>
            </a:r>
            <a:endParaRPr lang="en-US" altLang="en-US" sz="1800" dirty="0">
              <a:solidFill>
                <a:srgbClr val="000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216</a:t>
            </a:fld>
            <a:endParaRPr lang="pl-PL"/>
          </a:p>
        </p:txBody>
      </p:sp>
      <p:pic>
        <p:nvPicPr>
          <p:cNvPr id="5"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9585" y="2924944"/>
            <a:ext cx="8884830" cy="31256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1677551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sz="2400" b="1" dirty="0" smtClean="0">
                <a:solidFill>
                  <a:srgbClr val="000000"/>
                </a:solidFill>
              </a:rPr>
              <a:t>Multiple-extend</a:t>
            </a:r>
            <a:endParaRPr lang="en-US" altLang="en-US" sz="1800" b="1" dirty="0">
              <a:solidFill>
                <a:srgbClr val="000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217</a:t>
            </a:fld>
            <a:endParaRPr lang="pl-PL"/>
          </a:p>
        </p:txBody>
      </p:sp>
      <p:pic>
        <p:nvPicPr>
          <p:cNvPr id="6" name="Obraz 5"/>
          <p:cNvPicPr>
            <a:picLocks noChangeAspect="1"/>
          </p:cNvPicPr>
          <p:nvPr/>
        </p:nvPicPr>
        <p:blipFill>
          <a:blip r:embed="rId2"/>
          <a:stretch>
            <a:fillRect/>
          </a:stretch>
        </p:blipFill>
        <p:spPr>
          <a:xfrm>
            <a:off x="395536" y="2276872"/>
            <a:ext cx="3550307" cy="2592288"/>
          </a:xfrm>
          <a:prstGeom prst="rect">
            <a:avLst/>
          </a:prstGeom>
        </p:spPr>
      </p:pic>
      <p:pic>
        <p:nvPicPr>
          <p:cNvPr id="7" name="Obraz 6"/>
          <p:cNvPicPr>
            <a:picLocks noChangeAspect="1"/>
          </p:cNvPicPr>
          <p:nvPr/>
        </p:nvPicPr>
        <p:blipFill>
          <a:blip r:embed="rId3"/>
          <a:stretch>
            <a:fillRect/>
          </a:stretch>
        </p:blipFill>
        <p:spPr>
          <a:xfrm>
            <a:off x="5939436" y="2132856"/>
            <a:ext cx="2809027" cy="2952328"/>
          </a:xfrm>
          <a:prstGeom prst="rect">
            <a:avLst/>
          </a:prstGeom>
        </p:spPr>
      </p:pic>
    </p:spTree>
    <p:extLst>
      <p:ext uri="{BB962C8B-B14F-4D97-AF65-F5344CB8AC3E}">
        <p14:creationId xmlns:p14="http://schemas.microsoft.com/office/powerpoint/2010/main" val="143803696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b="1" dirty="0" smtClean="0">
                <a:solidFill>
                  <a:srgbClr val="000000"/>
                </a:solidFill>
              </a:rPr>
              <a:t>Extend </a:t>
            </a:r>
            <a:r>
              <a:rPr lang="en-US" altLang="en-US" b="1" dirty="0">
                <a:solidFill>
                  <a:srgbClr val="000000"/>
                </a:solidFill>
              </a:rPr>
              <a:t>Inside </a:t>
            </a:r>
            <a:r>
              <a:rPr lang="en-US" altLang="en-US" b="1" dirty="0" smtClean="0">
                <a:solidFill>
                  <a:srgbClr val="000000"/>
                </a:solidFill>
              </a:rPr>
              <a:t>Ruleset - </a:t>
            </a:r>
            <a:r>
              <a:rPr lang="en-US" altLang="en-US" dirty="0" smtClean="0">
                <a:solidFill>
                  <a:srgbClr val="000000"/>
                </a:solidFill>
              </a:rPr>
              <a:t>parent </a:t>
            </a:r>
            <a:r>
              <a:rPr lang="en-US" altLang="en-US" dirty="0">
                <a:solidFill>
                  <a:srgbClr val="000000"/>
                </a:solidFill>
              </a:rPr>
              <a:t>selector:</a:t>
            </a:r>
            <a:endParaRPr lang="en-US" altLang="en-US" dirty="0" smtClean="0">
              <a:solidFill>
                <a:srgbClr val="000000"/>
              </a:solidFill>
            </a:endParaRPr>
          </a:p>
          <a:p>
            <a:pPr lvl="1"/>
            <a:r>
              <a:rPr lang="en-US" altLang="en-US" dirty="0" smtClean="0"/>
              <a:t>Extend </a:t>
            </a:r>
            <a:r>
              <a:rPr lang="en-US" altLang="en-US" dirty="0"/>
              <a:t>matches all outputs of specific </a:t>
            </a:r>
            <a:r>
              <a:rPr lang="en-US" altLang="en-US" dirty="0" err="1"/>
              <a:t>params</a:t>
            </a:r>
            <a:endParaRPr lang="en-US" altLang="en-US" dirty="0"/>
          </a:p>
          <a:p>
            <a:pPr lvl="1"/>
            <a:r>
              <a:rPr lang="en-US" altLang="en-US" dirty="0"/>
              <a:t>Extend multiple comma </a:t>
            </a:r>
            <a:r>
              <a:rPr lang="en-US" altLang="en-US" dirty="0" smtClean="0"/>
              <a:t>separated</a:t>
            </a:r>
            <a:endParaRPr lang="en-US" altLang="en-US" dirty="0"/>
          </a:p>
          <a:p>
            <a:pPr lvl="1"/>
            <a:r>
              <a:rPr lang="en-US" altLang="en-US" dirty="0" smtClean="0">
                <a:solidFill>
                  <a:srgbClr val="000000"/>
                </a:solidFill>
              </a:rPr>
              <a:t>This </a:t>
            </a:r>
            <a:r>
              <a:rPr lang="en-US" altLang="en-US" dirty="0">
                <a:solidFill>
                  <a:srgbClr val="000000"/>
                </a:solidFill>
              </a:rPr>
              <a:t>is very useful for pseudo classes, such as :focus and :hover</a:t>
            </a:r>
          </a:p>
          <a:p>
            <a:endParaRPr lang="en-US" altLang="en-US" sz="1800" b="1" dirty="0">
              <a:solidFill>
                <a:srgbClr val="000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218</a:t>
            </a:fld>
            <a:endParaRPr lang="pl-PL"/>
          </a:p>
        </p:txBody>
      </p:sp>
      <p:pic>
        <p:nvPicPr>
          <p:cNvPr id="6" name="Picture 3" descr="pasted-image.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07199" y="3697139"/>
            <a:ext cx="8354624" cy="302433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03857319"/>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b="1" dirty="0">
                <a:solidFill>
                  <a:srgbClr val="000000"/>
                </a:solidFill>
              </a:rPr>
              <a:t>Extending Nested Selectors</a:t>
            </a:r>
            <a:r>
              <a:rPr lang="en-US" altLang="en-US" dirty="0" smtClean="0">
                <a:solidFill>
                  <a:srgbClr val="000000"/>
                </a:solidFill>
              </a:rPr>
              <a:t>:</a:t>
            </a:r>
            <a:r>
              <a:rPr lang="en-US" altLang="en-US" b="1" dirty="0" smtClean="0">
                <a:solidFill>
                  <a:srgbClr val="000000"/>
                </a:solidFill>
              </a:rPr>
              <a:t> </a:t>
            </a:r>
            <a:endParaRPr lang="en-US" altLang="en-US" sz="1400" b="1" dirty="0">
              <a:solidFill>
                <a:srgbClr val="000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219</a:t>
            </a:fld>
            <a:endParaRPr lang="pl-PL"/>
          </a:p>
        </p:txBody>
      </p:sp>
      <p:pic>
        <p:nvPicPr>
          <p:cNvPr id="5" name="Obraz 4"/>
          <p:cNvPicPr>
            <a:picLocks noChangeAspect="1"/>
          </p:cNvPicPr>
          <p:nvPr/>
        </p:nvPicPr>
        <p:blipFill>
          <a:blip r:embed="rId2"/>
          <a:stretch>
            <a:fillRect/>
          </a:stretch>
        </p:blipFill>
        <p:spPr>
          <a:xfrm>
            <a:off x="323528" y="2420888"/>
            <a:ext cx="3528392" cy="2114577"/>
          </a:xfrm>
          <a:prstGeom prst="rect">
            <a:avLst/>
          </a:prstGeom>
        </p:spPr>
      </p:pic>
      <p:pic>
        <p:nvPicPr>
          <p:cNvPr id="7" name="Obraz 6"/>
          <p:cNvPicPr>
            <a:picLocks noChangeAspect="1"/>
          </p:cNvPicPr>
          <p:nvPr/>
        </p:nvPicPr>
        <p:blipFill>
          <a:blip r:embed="rId3"/>
          <a:stretch>
            <a:fillRect/>
          </a:stretch>
        </p:blipFill>
        <p:spPr>
          <a:xfrm>
            <a:off x="6012160" y="2859427"/>
            <a:ext cx="2567039" cy="1237497"/>
          </a:xfrm>
          <a:prstGeom prst="rect">
            <a:avLst/>
          </a:prstGeom>
        </p:spPr>
      </p:pic>
    </p:spTree>
    <p:extLst>
      <p:ext uri="{BB962C8B-B14F-4D97-AF65-F5344CB8AC3E}">
        <p14:creationId xmlns:p14="http://schemas.microsoft.com/office/powerpoint/2010/main" val="290073024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instalacja</a:t>
            </a:r>
            <a:r>
              <a:rPr lang="en-US" dirty="0" smtClean="0">
                <a:solidFill>
                  <a:srgbClr val="FFC000"/>
                </a:solidFill>
              </a:rPr>
              <a:t> </a:t>
            </a:r>
            <a:r>
              <a:rPr lang="en-US" dirty="0" err="1" smtClean="0">
                <a:solidFill>
                  <a:srgbClr val="FFC000"/>
                </a:solidFill>
              </a:rPr>
              <a:t>środowiska</a:t>
            </a:r>
            <a:endParaRPr lang="en-US" dirty="0">
              <a:solidFill>
                <a:srgbClr val="FFC000"/>
              </a:solidFill>
            </a:endParaRPr>
          </a:p>
        </p:txBody>
      </p:sp>
      <p:sp>
        <p:nvSpPr>
          <p:cNvPr id="3" name="Symbol zastępczy zawartości 2"/>
          <p:cNvSpPr>
            <a:spLocks noGrp="1"/>
          </p:cNvSpPr>
          <p:nvPr>
            <p:ph idx="1"/>
          </p:nvPr>
        </p:nvSpPr>
        <p:spPr/>
        <p:txBody>
          <a:bodyPr>
            <a:normAutofit fontScale="92500" lnSpcReduction="20000"/>
          </a:bodyPr>
          <a:lstStyle/>
          <a:p>
            <a:pPr marL="514350" indent="-514350">
              <a:buFont typeface="+mj-lt"/>
              <a:buAutoNum type="arabicPeriod"/>
            </a:pPr>
            <a:r>
              <a:rPr lang="en-US" dirty="0" err="1" smtClean="0"/>
              <a:t>Zainstaluj</a:t>
            </a:r>
            <a:r>
              <a:rPr lang="en-US" dirty="0"/>
              <a:t> Visual Studio Code </a:t>
            </a:r>
            <a:r>
              <a:rPr lang="en-US" dirty="0" smtClean="0"/>
              <a:t>(VSC) - </a:t>
            </a:r>
            <a:r>
              <a:rPr lang="en-US" dirty="0" smtClean="0">
                <a:hlinkClick r:id="rId2"/>
              </a:rPr>
              <a:t>https</a:t>
            </a:r>
            <a:r>
              <a:rPr lang="en-US" dirty="0">
                <a:hlinkClick r:id="rId2"/>
              </a:rPr>
              <a:t>://</a:t>
            </a:r>
            <a:r>
              <a:rPr lang="en-US" dirty="0" smtClean="0">
                <a:hlinkClick r:id="rId2"/>
              </a:rPr>
              <a:t>code.visualstudio.com</a:t>
            </a:r>
            <a:endParaRPr lang="en-US" dirty="0" smtClean="0"/>
          </a:p>
          <a:p>
            <a:pPr marL="514350" indent="-514350">
              <a:buFont typeface="+mj-lt"/>
              <a:buAutoNum type="arabicPeriod"/>
            </a:pPr>
            <a:r>
              <a:rPr lang="en-US" dirty="0" smtClean="0"/>
              <a:t>W VSC </a:t>
            </a:r>
            <a:r>
              <a:rPr lang="en-US" dirty="0" err="1" smtClean="0"/>
              <a:t>zainstaluj</a:t>
            </a:r>
            <a:r>
              <a:rPr lang="en-US" dirty="0" smtClean="0"/>
              <a:t> </a:t>
            </a:r>
            <a:r>
              <a:rPr lang="en-US" dirty="0" err="1" smtClean="0"/>
              <a:t>rozszerzenia</a:t>
            </a:r>
            <a:r>
              <a:rPr lang="en-US" dirty="0" smtClean="0"/>
              <a:t>:</a:t>
            </a:r>
          </a:p>
          <a:p>
            <a:pPr marL="914400" lvl="1" indent="-514350"/>
            <a:r>
              <a:rPr lang="en-US" dirty="0"/>
              <a:t>Easy Sass - </a:t>
            </a:r>
            <a:r>
              <a:rPr lang="en-US" dirty="0">
                <a:hlinkClick r:id="rId3"/>
              </a:rPr>
              <a:t>https://</a:t>
            </a:r>
            <a:r>
              <a:rPr lang="en-US" dirty="0" smtClean="0">
                <a:hlinkClick r:id="rId3"/>
              </a:rPr>
              <a:t>marketplace.visualstudio.com/items?itemName=spook.easysass</a:t>
            </a:r>
            <a:r>
              <a:rPr lang="en-US" dirty="0" smtClean="0"/>
              <a:t> </a:t>
            </a:r>
          </a:p>
          <a:p>
            <a:pPr marL="914400" lvl="1" indent="-514350"/>
            <a:r>
              <a:rPr lang="en-US" dirty="0"/>
              <a:t>Beautify </a:t>
            </a:r>
            <a:r>
              <a:rPr lang="en-US" dirty="0" err="1" smtClean="0"/>
              <a:t>css</a:t>
            </a:r>
            <a:r>
              <a:rPr lang="en-US" dirty="0" smtClean="0"/>
              <a:t>/sass/</a:t>
            </a:r>
            <a:r>
              <a:rPr lang="en-US" dirty="0" err="1" smtClean="0"/>
              <a:t>scss</a:t>
            </a:r>
            <a:r>
              <a:rPr lang="en-US" dirty="0"/>
              <a:t>/less - </a:t>
            </a:r>
            <a:r>
              <a:rPr lang="en-US" dirty="0">
                <a:hlinkClick r:id="rId4"/>
              </a:rPr>
              <a:t>https://</a:t>
            </a:r>
            <a:r>
              <a:rPr lang="en-US" dirty="0" smtClean="0">
                <a:hlinkClick r:id="rId4"/>
              </a:rPr>
              <a:t>marketplace.visualstudio.com/items?itemName=michelemelluso.code-beautifier</a:t>
            </a:r>
            <a:endParaRPr lang="en-US" dirty="0" smtClean="0"/>
          </a:p>
          <a:p>
            <a:pPr marL="914400" lvl="1" indent="-514350"/>
            <a:r>
              <a:rPr lang="en-US" dirty="0"/>
              <a:t>SCSS IntelliSense - </a:t>
            </a:r>
            <a:r>
              <a:rPr lang="en-US" dirty="0">
                <a:hlinkClick r:id="rId5"/>
              </a:rPr>
              <a:t>https://</a:t>
            </a:r>
            <a:r>
              <a:rPr lang="en-US" dirty="0" smtClean="0">
                <a:hlinkClick r:id="rId5"/>
              </a:rPr>
              <a:t>marketplace.visualstudio.com/items?itemName=mrmlnc.vscode-scss</a:t>
            </a:r>
            <a:r>
              <a:rPr lang="en-US" dirty="0" smtClean="0"/>
              <a:t> </a:t>
            </a:r>
          </a:p>
          <a:p>
            <a:pPr marL="914400" lvl="1" indent="-514350"/>
            <a:r>
              <a:rPr lang="en-US" dirty="0"/>
              <a:t>Live HTML Previewer - </a:t>
            </a:r>
            <a:r>
              <a:rPr lang="en-US" dirty="0">
                <a:hlinkClick r:id="rId6"/>
              </a:rPr>
              <a:t>https://</a:t>
            </a:r>
            <a:r>
              <a:rPr lang="en-US" dirty="0" smtClean="0">
                <a:hlinkClick r:id="rId6"/>
              </a:rPr>
              <a:t>marketplace.visualstudio.com/items?itemName=hdg.live-html-previewer</a:t>
            </a:r>
            <a:r>
              <a:rPr lang="en-US" dirty="0" smtClean="0"/>
              <a:t> </a:t>
            </a:r>
            <a:endParaRPr lang="en-US" dirty="0"/>
          </a:p>
          <a:p>
            <a:pPr marL="914400" lvl="1" indent="-514350">
              <a:buFont typeface="+mj-lt"/>
              <a:buAutoNum type="arabicPeriod"/>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a:t>
            </a:fld>
            <a:endParaRPr lang="pl-PL"/>
          </a:p>
        </p:txBody>
      </p:sp>
    </p:spTree>
    <p:extLst>
      <p:ext uri="{BB962C8B-B14F-4D97-AF65-F5344CB8AC3E}">
        <p14:creationId xmlns:p14="http://schemas.microsoft.com/office/powerpoint/2010/main" val="1298944943"/>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b="1" dirty="0">
                <a:solidFill>
                  <a:srgbClr val="000000"/>
                </a:solidFill>
              </a:rPr>
              <a:t>Exact Matching</a:t>
            </a:r>
            <a:r>
              <a:rPr lang="en-US" altLang="en-US" dirty="0" smtClean="0">
                <a:solidFill>
                  <a:srgbClr val="000000"/>
                </a:solidFill>
              </a:rPr>
              <a:t>:</a:t>
            </a:r>
            <a:r>
              <a:rPr lang="en-US" altLang="en-US" b="1" dirty="0" smtClean="0">
                <a:solidFill>
                  <a:srgbClr val="000000"/>
                </a:solidFill>
              </a:rPr>
              <a:t> </a:t>
            </a:r>
            <a:endParaRPr lang="en-US" altLang="en-US" sz="1800" b="1" dirty="0">
              <a:solidFill>
                <a:srgbClr val="000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220</a:t>
            </a:fld>
            <a:endParaRPr lang="pl-PL"/>
          </a:p>
        </p:txBody>
      </p:sp>
      <p:pic>
        <p:nvPicPr>
          <p:cNvPr id="5" name="Obraz 4"/>
          <p:cNvPicPr>
            <a:picLocks noChangeAspect="1"/>
          </p:cNvPicPr>
          <p:nvPr/>
        </p:nvPicPr>
        <p:blipFill>
          <a:blip r:embed="rId2"/>
          <a:stretch>
            <a:fillRect/>
          </a:stretch>
        </p:blipFill>
        <p:spPr>
          <a:xfrm>
            <a:off x="299210" y="2459374"/>
            <a:ext cx="3238293" cy="1684387"/>
          </a:xfrm>
          <a:prstGeom prst="rect">
            <a:avLst/>
          </a:prstGeom>
        </p:spPr>
      </p:pic>
      <p:pic>
        <p:nvPicPr>
          <p:cNvPr id="6" name="Obraz 5"/>
          <p:cNvPicPr>
            <a:picLocks noChangeAspect="1"/>
          </p:cNvPicPr>
          <p:nvPr/>
        </p:nvPicPr>
        <p:blipFill>
          <a:blip r:embed="rId3"/>
          <a:stretch>
            <a:fillRect/>
          </a:stretch>
        </p:blipFill>
        <p:spPr>
          <a:xfrm>
            <a:off x="5503881" y="2459374"/>
            <a:ext cx="2592288" cy="1708553"/>
          </a:xfrm>
          <a:prstGeom prst="rect">
            <a:avLst/>
          </a:prstGeom>
        </p:spPr>
      </p:pic>
    </p:spTree>
    <p:extLst>
      <p:ext uri="{BB962C8B-B14F-4D97-AF65-F5344CB8AC3E}">
        <p14:creationId xmlns:p14="http://schemas.microsoft.com/office/powerpoint/2010/main" val="210877672"/>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b="1" dirty="0" smtClean="0">
                <a:solidFill>
                  <a:srgbClr val="000000"/>
                </a:solidFill>
              </a:rPr>
              <a:t>Expressions</a:t>
            </a:r>
            <a:r>
              <a:rPr lang="en-US" altLang="en-US" dirty="0" smtClean="0">
                <a:solidFill>
                  <a:srgbClr val="000000"/>
                </a:solidFill>
              </a:rPr>
              <a:t>:</a:t>
            </a:r>
          </a:p>
          <a:p>
            <a:pPr lvl="1"/>
            <a:r>
              <a:rPr lang="en-US" altLang="en-US" b="1" dirty="0">
                <a:solidFill>
                  <a:srgbClr val="000000"/>
                </a:solidFill>
              </a:rPr>
              <a:t>n</a:t>
            </a:r>
            <a:r>
              <a:rPr lang="en-US" altLang="en-US" b="1" dirty="0" smtClean="0">
                <a:solidFill>
                  <a:srgbClr val="000000"/>
                </a:solidFill>
              </a:rPr>
              <a:t>th</a:t>
            </a:r>
          </a:p>
          <a:p>
            <a:pPr lvl="1"/>
            <a:endParaRPr lang="en-US" altLang="en-US" b="1" dirty="0">
              <a:solidFill>
                <a:srgbClr val="000000"/>
              </a:solidFill>
            </a:endParaRPr>
          </a:p>
          <a:p>
            <a:pPr lvl="1"/>
            <a:endParaRPr lang="en-US" altLang="en-US" b="1" dirty="0" smtClean="0">
              <a:solidFill>
                <a:srgbClr val="000000"/>
              </a:solidFill>
            </a:endParaRPr>
          </a:p>
          <a:p>
            <a:pPr lvl="1"/>
            <a:endParaRPr lang="en-US" altLang="en-US" b="1" dirty="0">
              <a:solidFill>
                <a:srgbClr val="000000"/>
              </a:solidFill>
            </a:endParaRPr>
          </a:p>
          <a:p>
            <a:pPr lvl="1"/>
            <a:endParaRPr lang="en-US" altLang="en-US" b="1" dirty="0" smtClean="0">
              <a:solidFill>
                <a:srgbClr val="000000"/>
              </a:solidFill>
            </a:endParaRPr>
          </a:p>
          <a:p>
            <a:pPr lvl="1"/>
            <a:r>
              <a:rPr lang="en-US" altLang="en-US" b="1" dirty="0" smtClean="0">
                <a:solidFill>
                  <a:srgbClr val="000000"/>
                </a:solidFill>
              </a:rPr>
              <a:t>filter </a:t>
            </a:r>
            <a:endParaRPr lang="en-US" altLang="en-US" sz="1400" b="1" dirty="0">
              <a:solidFill>
                <a:srgbClr val="000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221</a:t>
            </a:fld>
            <a:endParaRPr lang="pl-PL"/>
          </a:p>
        </p:txBody>
      </p:sp>
      <p:pic>
        <p:nvPicPr>
          <p:cNvPr id="5" name="Obraz 4"/>
          <p:cNvPicPr>
            <a:picLocks noChangeAspect="1"/>
          </p:cNvPicPr>
          <p:nvPr/>
        </p:nvPicPr>
        <p:blipFill>
          <a:blip r:embed="rId2"/>
          <a:stretch>
            <a:fillRect/>
          </a:stretch>
        </p:blipFill>
        <p:spPr>
          <a:xfrm>
            <a:off x="2195736" y="1844824"/>
            <a:ext cx="3009900" cy="1676400"/>
          </a:xfrm>
          <a:prstGeom prst="rect">
            <a:avLst/>
          </a:prstGeom>
        </p:spPr>
      </p:pic>
      <p:pic>
        <p:nvPicPr>
          <p:cNvPr id="6" name="Obraz 5"/>
          <p:cNvPicPr>
            <a:picLocks noChangeAspect="1"/>
          </p:cNvPicPr>
          <p:nvPr/>
        </p:nvPicPr>
        <p:blipFill>
          <a:blip r:embed="rId3"/>
          <a:stretch>
            <a:fillRect/>
          </a:stretch>
        </p:blipFill>
        <p:spPr>
          <a:xfrm>
            <a:off x="6112557" y="1844824"/>
            <a:ext cx="2876550" cy="1562100"/>
          </a:xfrm>
          <a:prstGeom prst="rect">
            <a:avLst/>
          </a:prstGeom>
        </p:spPr>
      </p:pic>
      <p:pic>
        <p:nvPicPr>
          <p:cNvPr id="7" name="Obraz 6"/>
          <p:cNvPicPr>
            <a:picLocks noChangeAspect="1"/>
          </p:cNvPicPr>
          <p:nvPr/>
        </p:nvPicPr>
        <p:blipFill>
          <a:blip r:embed="rId4"/>
          <a:stretch>
            <a:fillRect/>
          </a:stretch>
        </p:blipFill>
        <p:spPr>
          <a:xfrm>
            <a:off x="2051720" y="3994657"/>
            <a:ext cx="3813551" cy="2303151"/>
          </a:xfrm>
          <a:prstGeom prst="rect">
            <a:avLst/>
          </a:prstGeom>
        </p:spPr>
      </p:pic>
      <p:pic>
        <p:nvPicPr>
          <p:cNvPr id="8" name="Obraz 7"/>
          <p:cNvPicPr>
            <a:picLocks noChangeAspect="1"/>
          </p:cNvPicPr>
          <p:nvPr/>
        </p:nvPicPr>
        <p:blipFill>
          <a:blip r:embed="rId5"/>
          <a:stretch>
            <a:fillRect/>
          </a:stretch>
        </p:blipFill>
        <p:spPr>
          <a:xfrm>
            <a:off x="6642251" y="3592160"/>
            <a:ext cx="2108024" cy="3265840"/>
          </a:xfrm>
          <a:prstGeom prst="rect">
            <a:avLst/>
          </a:prstGeom>
        </p:spPr>
      </p:pic>
    </p:spTree>
    <p:extLst>
      <p:ext uri="{BB962C8B-B14F-4D97-AF65-F5344CB8AC3E}">
        <p14:creationId xmlns:p14="http://schemas.microsoft.com/office/powerpoint/2010/main" val="3706650396"/>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b="1" dirty="0" smtClean="0">
                <a:solidFill>
                  <a:srgbClr val="000000"/>
                </a:solidFill>
              </a:rPr>
              <a:t>All</a:t>
            </a:r>
            <a:r>
              <a:rPr lang="en-US" altLang="en-US" dirty="0" smtClean="0">
                <a:solidFill>
                  <a:srgbClr val="000000"/>
                </a:solidFill>
              </a:rPr>
              <a:t>:</a:t>
            </a:r>
          </a:p>
          <a:p>
            <a:pPr lvl="1"/>
            <a:r>
              <a:rPr lang="en-US" dirty="0"/>
              <a:t>I</a:t>
            </a:r>
            <a:r>
              <a:rPr lang="en-US" dirty="0" smtClean="0"/>
              <a:t>dentified </a:t>
            </a:r>
            <a:r>
              <a:rPr lang="en-US" dirty="0"/>
              <a:t>at last in extend </a:t>
            </a:r>
            <a:r>
              <a:rPr lang="en-US" dirty="0" smtClean="0"/>
              <a:t>argument</a:t>
            </a:r>
          </a:p>
          <a:p>
            <a:pPr lvl="1"/>
            <a:r>
              <a:rPr lang="en-US" dirty="0"/>
              <a:t>LESS matches that selector as part of another </a:t>
            </a:r>
            <a:r>
              <a:rPr lang="en-US" dirty="0" smtClean="0"/>
              <a:t>selector.</a:t>
            </a:r>
          </a:p>
          <a:p>
            <a:pPr lvl="1"/>
            <a:r>
              <a:rPr lang="en-US" dirty="0"/>
              <a:t>The selector part which is matched will be replaced with extend, making a new selector.</a:t>
            </a:r>
            <a:r>
              <a:rPr lang="en-US" altLang="en-US" b="1" dirty="0" smtClean="0">
                <a:solidFill>
                  <a:srgbClr val="000000"/>
                </a:solidFill>
              </a:rPr>
              <a:t> </a:t>
            </a:r>
            <a:endParaRPr lang="en-US" altLang="en-US" sz="1400" b="1" dirty="0">
              <a:solidFill>
                <a:srgbClr val="000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222</a:t>
            </a:fld>
            <a:endParaRPr lang="pl-PL"/>
          </a:p>
        </p:txBody>
      </p:sp>
      <p:pic>
        <p:nvPicPr>
          <p:cNvPr id="5" name="Obraz 4"/>
          <p:cNvPicPr>
            <a:picLocks noChangeAspect="1"/>
          </p:cNvPicPr>
          <p:nvPr/>
        </p:nvPicPr>
        <p:blipFill>
          <a:blip r:embed="rId2"/>
          <a:stretch>
            <a:fillRect/>
          </a:stretch>
        </p:blipFill>
        <p:spPr>
          <a:xfrm>
            <a:off x="683568" y="3898801"/>
            <a:ext cx="3000375" cy="2219325"/>
          </a:xfrm>
          <a:prstGeom prst="rect">
            <a:avLst/>
          </a:prstGeom>
        </p:spPr>
      </p:pic>
      <p:pic>
        <p:nvPicPr>
          <p:cNvPr id="6" name="Obraz 5"/>
          <p:cNvPicPr>
            <a:picLocks noChangeAspect="1"/>
          </p:cNvPicPr>
          <p:nvPr/>
        </p:nvPicPr>
        <p:blipFill>
          <a:blip r:embed="rId3"/>
          <a:stretch>
            <a:fillRect/>
          </a:stretch>
        </p:blipFill>
        <p:spPr>
          <a:xfrm>
            <a:off x="5364088" y="3832125"/>
            <a:ext cx="1952625" cy="2352675"/>
          </a:xfrm>
          <a:prstGeom prst="rect">
            <a:avLst/>
          </a:prstGeom>
        </p:spPr>
      </p:pic>
    </p:spTree>
    <p:extLst>
      <p:ext uri="{BB962C8B-B14F-4D97-AF65-F5344CB8AC3E}">
        <p14:creationId xmlns:p14="http://schemas.microsoft.com/office/powerpoint/2010/main" val="4192724432"/>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b="1" dirty="0" smtClean="0">
                <a:solidFill>
                  <a:srgbClr val="000000"/>
                </a:solidFill>
              </a:rPr>
              <a:t>Selector Interpolation</a:t>
            </a:r>
            <a:r>
              <a:rPr lang="en-US" altLang="en-US" dirty="0" smtClean="0">
                <a:solidFill>
                  <a:srgbClr val="000000"/>
                </a:solidFill>
              </a:rPr>
              <a:t>:</a:t>
            </a:r>
          </a:p>
          <a:p>
            <a:pPr lvl="1"/>
            <a:r>
              <a:rPr lang="en-US" sz="2000" dirty="0" smtClean="0"/>
              <a:t>The </a:t>
            </a:r>
            <a:r>
              <a:rPr lang="en-US" sz="2000" dirty="0"/>
              <a:t>@{variable} symbol is used as part of variable name, id and class name. </a:t>
            </a:r>
            <a:endParaRPr lang="en-US" sz="2000" dirty="0" smtClean="0"/>
          </a:p>
          <a:p>
            <a:pPr lvl="1"/>
            <a:r>
              <a:rPr lang="en-US" sz="2000" dirty="0"/>
              <a:t>Extend does not have ability to match selector with variables</a:t>
            </a:r>
            <a:r>
              <a:rPr lang="en-US" sz="2000" dirty="0" smtClean="0"/>
              <a:t>.</a:t>
            </a:r>
          </a:p>
          <a:p>
            <a:pPr lvl="1"/>
            <a:r>
              <a:rPr lang="en-US" sz="2000" dirty="0" smtClean="0"/>
              <a:t>Extend </a:t>
            </a:r>
            <a:r>
              <a:rPr lang="en-US" sz="2000" dirty="0"/>
              <a:t>can be connected to interpolated selector.</a:t>
            </a:r>
            <a:endParaRPr lang="en-US" altLang="en-US" sz="1200" b="1" dirty="0">
              <a:solidFill>
                <a:srgbClr val="000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223</a:t>
            </a:fld>
            <a:endParaRPr lang="pl-PL"/>
          </a:p>
        </p:txBody>
      </p:sp>
      <p:pic>
        <p:nvPicPr>
          <p:cNvPr id="7" name="Obraz 6"/>
          <p:cNvPicPr>
            <a:picLocks noChangeAspect="1"/>
          </p:cNvPicPr>
          <p:nvPr/>
        </p:nvPicPr>
        <p:blipFill>
          <a:blip r:embed="rId2"/>
          <a:stretch>
            <a:fillRect/>
          </a:stretch>
        </p:blipFill>
        <p:spPr>
          <a:xfrm>
            <a:off x="611560" y="3854240"/>
            <a:ext cx="3390900" cy="1666875"/>
          </a:xfrm>
          <a:prstGeom prst="rect">
            <a:avLst/>
          </a:prstGeom>
        </p:spPr>
      </p:pic>
      <p:pic>
        <p:nvPicPr>
          <p:cNvPr id="8" name="Obraz 7"/>
          <p:cNvPicPr>
            <a:picLocks noChangeAspect="1"/>
          </p:cNvPicPr>
          <p:nvPr/>
        </p:nvPicPr>
        <p:blipFill>
          <a:blip r:embed="rId3"/>
          <a:stretch>
            <a:fillRect/>
          </a:stretch>
        </p:blipFill>
        <p:spPr>
          <a:xfrm>
            <a:off x="5488932" y="3978064"/>
            <a:ext cx="2590800" cy="1419225"/>
          </a:xfrm>
          <a:prstGeom prst="rect">
            <a:avLst/>
          </a:prstGeom>
        </p:spPr>
      </p:pic>
    </p:spTree>
    <p:extLst>
      <p:ext uri="{BB962C8B-B14F-4D97-AF65-F5344CB8AC3E}">
        <p14:creationId xmlns:p14="http://schemas.microsoft.com/office/powerpoint/2010/main" val="3798029111"/>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b="1" dirty="0" smtClean="0">
                <a:solidFill>
                  <a:srgbClr val="000000"/>
                </a:solidFill>
              </a:rPr>
              <a:t>Scoping</a:t>
            </a:r>
            <a:r>
              <a:rPr lang="en-US" altLang="en-US" dirty="0" smtClean="0">
                <a:solidFill>
                  <a:srgbClr val="000000"/>
                </a:solidFill>
              </a:rPr>
              <a:t>:</a:t>
            </a:r>
          </a:p>
          <a:p>
            <a:pPr lvl="1"/>
            <a:r>
              <a:rPr lang="en-US" dirty="0"/>
              <a:t>The extend matches the selector only that are present inside the same media declaration</a:t>
            </a:r>
            <a:r>
              <a:rPr lang="en-US" dirty="0" smtClean="0"/>
              <a:t>.</a:t>
            </a:r>
          </a:p>
          <a:p>
            <a:pPr lvl="1"/>
            <a:r>
              <a:rPr lang="en-US" dirty="0" smtClean="0"/>
              <a:t>Extend </a:t>
            </a:r>
            <a:r>
              <a:rPr lang="en-US" dirty="0"/>
              <a:t>present in media declaration does not matches the selector that are present inside the nested declaration.</a:t>
            </a:r>
            <a:endParaRPr lang="en-US" altLang="en-US" sz="1400" b="1" dirty="0">
              <a:solidFill>
                <a:srgbClr val="000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224</a:t>
            </a:fld>
            <a:endParaRPr lang="pl-PL"/>
          </a:p>
        </p:txBody>
      </p:sp>
      <p:pic>
        <p:nvPicPr>
          <p:cNvPr id="7" name="Obraz 6"/>
          <p:cNvPicPr>
            <a:picLocks noChangeAspect="1"/>
          </p:cNvPicPr>
          <p:nvPr/>
        </p:nvPicPr>
        <p:blipFill>
          <a:blip r:embed="rId2"/>
          <a:stretch>
            <a:fillRect/>
          </a:stretch>
        </p:blipFill>
        <p:spPr>
          <a:xfrm>
            <a:off x="452749" y="3705058"/>
            <a:ext cx="3286125" cy="2647950"/>
          </a:xfrm>
          <a:prstGeom prst="rect">
            <a:avLst/>
          </a:prstGeom>
        </p:spPr>
      </p:pic>
      <p:pic>
        <p:nvPicPr>
          <p:cNvPr id="8" name="Obraz 7"/>
          <p:cNvPicPr>
            <a:picLocks noChangeAspect="1"/>
          </p:cNvPicPr>
          <p:nvPr/>
        </p:nvPicPr>
        <p:blipFill>
          <a:blip r:embed="rId3"/>
          <a:stretch>
            <a:fillRect/>
          </a:stretch>
        </p:blipFill>
        <p:spPr>
          <a:xfrm>
            <a:off x="4716016" y="3705058"/>
            <a:ext cx="4276725" cy="2924175"/>
          </a:xfrm>
          <a:prstGeom prst="rect">
            <a:avLst/>
          </a:prstGeom>
        </p:spPr>
      </p:pic>
    </p:spTree>
    <p:extLst>
      <p:ext uri="{BB962C8B-B14F-4D97-AF65-F5344CB8AC3E}">
        <p14:creationId xmlns:p14="http://schemas.microsoft.com/office/powerpoint/2010/main" val="686061687"/>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Extend</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altLang="en-US" b="1" dirty="0">
                <a:solidFill>
                  <a:srgbClr val="000000"/>
                </a:solidFill>
              </a:rPr>
              <a:t>Duplication Detection </a:t>
            </a:r>
            <a:r>
              <a:rPr lang="en-US" altLang="en-US" dirty="0" smtClean="0">
                <a:solidFill>
                  <a:srgbClr val="000000"/>
                </a:solidFill>
              </a:rPr>
              <a:t>–</a:t>
            </a:r>
            <a:r>
              <a:rPr lang="en-US" altLang="en-US" b="1" dirty="0" smtClean="0">
                <a:solidFill>
                  <a:srgbClr val="000000"/>
                </a:solidFill>
              </a:rPr>
              <a:t> </a:t>
            </a:r>
            <a:r>
              <a:rPr lang="en-US" altLang="en-US" dirty="0" smtClean="0">
                <a:solidFill>
                  <a:srgbClr val="000000"/>
                </a:solidFill>
              </a:rPr>
              <a:t>LESS does not detect </a:t>
            </a:r>
            <a:r>
              <a:rPr lang="en-US" altLang="en-US" dirty="0">
                <a:solidFill>
                  <a:srgbClr val="000000"/>
                </a:solidFill>
              </a:rPr>
              <a:t>the duplication of selectors</a:t>
            </a:r>
            <a:r>
              <a:rPr lang="en-US" altLang="en-US" dirty="0" smtClean="0">
                <a:solidFill>
                  <a:srgbClr val="000000"/>
                </a:solidFill>
              </a:rPr>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225</a:t>
            </a:fld>
            <a:endParaRPr lang="pl-PL"/>
          </a:p>
        </p:txBody>
      </p:sp>
      <p:pic>
        <p:nvPicPr>
          <p:cNvPr id="7" name="Obraz 6"/>
          <p:cNvPicPr>
            <a:picLocks noChangeAspect="1"/>
          </p:cNvPicPr>
          <p:nvPr/>
        </p:nvPicPr>
        <p:blipFill>
          <a:blip r:embed="rId2"/>
          <a:stretch>
            <a:fillRect/>
          </a:stretch>
        </p:blipFill>
        <p:spPr>
          <a:xfrm>
            <a:off x="252820" y="2708920"/>
            <a:ext cx="3800475" cy="2257425"/>
          </a:xfrm>
          <a:prstGeom prst="rect">
            <a:avLst/>
          </a:prstGeom>
        </p:spPr>
      </p:pic>
      <p:pic>
        <p:nvPicPr>
          <p:cNvPr id="8" name="Obraz 7"/>
          <p:cNvPicPr>
            <a:picLocks noChangeAspect="1"/>
          </p:cNvPicPr>
          <p:nvPr/>
        </p:nvPicPr>
        <p:blipFill>
          <a:blip r:embed="rId3"/>
          <a:stretch>
            <a:fillRect/>
          </a:stretch>
        </p:blipFill>
        <p:spPr>
          <a:xfrm>
            <a:off x="5220072" y="2446982"/>
            <a:ext cx="3590925" cy="2781300"/>
          </a:xfrm>
          <a:prstGeom prst="rect">
            <a:avLst/>
          </a:prstGeom>
        </p:spPr>
      </p:pic>
    </p:spTree>
    <p:extLst>
      <p:ext uri="{BB962C8B-B14F-4D97-AF65-F5344CB8AC3E}">
        <p14:creationId xmlns:p14="http://schemas.microsoft.com/office/powerpoint/2010/main" val="2929048826"/>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Extend/Inheritance</a:t>
            </a: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Przygotuj</a:t>
            </a:r>
            <a:r>
              <a:rPr lang="en-US" dirty="0"/>
              <a:t> </a:t>
            </a:r>
            <a:r>
              <a:rPr lang="en-US" b="1" dirty="0" err="1" smtClean="0"/>
              <a:t>klasę</a:t>
            </a:r>
            <a:r>
              <a:rPr lang="en-US" dirty="0" smtClean="0"/>
              <a:t> o </a:t>
            </a:r>
            <a:r>
              <a:rPr lang="en-US" dirty="0" err="1" smtClean="0"/>
              <a:t>nazwie</a:t>
            </a:r>
            <a:r>
              <a:rPr lang="en-US" dirty="0" smtClean="0"/>
              <a:t> </a:t>
            </a:r>
            <a:r>
              <a:rPr lang="en-US" dirty="0" err="1" smtClean="0"/>
              <a:t>sekcja</a:t>
            </a:r>
            <a:r>
              <a:rPr lang="en-US" dirty="0" smtClean="0"/>
              <a:t> z </a:t>
            </a:r>
            <a:r>
              <a:rPr lang="en-US" dirty="0" err="1" smtClean="0"/>
              <a:t>wartościami</a:t>
            </a:r>
            <a:r>
              <a:rPr lang="en-US" dirty="0" smtClean="0"/>
              <a:t> </a:t>
            </a:r>
            <a:r>
              <a:rPr lang="en-US" dirty="0" err="1" smtClean="0"/>
              <a:t>obramowania</a:t>
            </a:r>
            <a:r>
              <a:rPr lang="en-US" dirty="0" smtClean="0"/>
              <a:t>, </a:t>
            </a:r>
            <a:r>
              <a:rPr lang="en-US" dirty="0" err="1" smtClean="0"/>
              <a:t>czcionki</a:t>
            </a:r>
            <a:r>
              <a:rPr lang="en-US" dirty="0" smtClean="0"/>
              <a:t>, </a:t>
            </a:r>
            <a:r>
              <a:rPr lang="en-US" dirty="0" err="1" smtClean="0"/>
              <a:t>kolorów</a:t>
            </a:r>
            <a:r>
              <a:rPr lang="en-US" dirty="0" smtClean="0"/>
              <a:t>, padding, </a:t>
            </a:r>
            <a:r>
              <a:rPr lang="en-US" dirty="0" err="1" smtClean="0"/>
              <a:t>margines</a:t>
            </a:r>
            <a:r>
              <a:rPr lang="en-US" dirty="0" smtClean="0"/>
              <a:t>, </a:t>
            </a:r>
            <a:r>
              <a:rPr lang="en-US" dirty="0" err="1" smtClean="0"/>
              <a:t>itp</a:t>
            </a:r>
            <a:r>
              <a:rPr lang="en-US" dirty="0" smtClean="0"/>
              <a:t>.</a:t>
            </a:r>
          </a:p>
          <a:p>
            <a:pPr marL="514350" indent="-514350" algn="just">
              <a:buFont typeface="+mj-lt"/>
              <a:buAutoNum type="arabicPeriod"/>
            </a:pPr>
            <a:r>
              <a:rPr lang="en-US" dirty="0" err="1" smtClean="0"/>
              <a:t>Zdefiniuj</a:t>
            </a:r>
            <a:r>
              <a:rPr lang="en-US" dirty="0" smtClean="0"/>
              <a:t> style </a:t>
            </a:r>
            <a:r>
              <a:rPr lang="en-US" dirty="0" err="1" smtClean="0"/>
              <a:t>dla</a:t>
            </a:r>
            <a:r>
              <a:rPr lang="en-US" dirty="0" smtClean="0"/>
              <a:t> </a:t>
            </a:r>
            <a:r>
              <a:rPr lang="en-US" dirty="0" err="1" smtClean="0"/>
              <a:t>headera</a:t>
            </a:r>
            <a:r>
              <a:rPr lang="en-US" dirty="0" smtClean="0"/>
              <a:t> </a:t>
            </a:r>
            <a:r>
              <a:rPr lang="en-US" dirty="0" err="1" smtClean="0"/>
              <a:t>oraz</a:t>
            </a:r>
            <a:r>
              <a:rPr lang="en-US" dirty="0" smtClean="0"/>
              <a:t> </a:t>
            </a:r>
            <a:r>
              <a:rPr lang="en-US" dirty="0" err="1" smtClean="0"/>
              <a:t>footera</a:t>
            </a:r>
            <a:r>
              <a:rPr lang="en-US" dirty="0" smtClean="0"/>
              <a:t> </a:t>
            </a:r>
            <a:r>
              <a:rPr lang="en-US" b="1" dirty="0" err="1" smtClean="0"/>
              <a:t>rozszerzając</a:t>
            </a:r>
            <a:r>
              <a:rPr lang="en-US" b="1" dirty="0" smtClean="0"/>
              <a:t> </a:t>
            </a:r>
            <a:r>
              <a:rPr lang="en-US" b="1" dirty="0" err="1" smtClean="0"/>
              <a:t>klasę</a:t>
            </a:r>
            <a:r>
              <a:rPr lang="en-US" dirty="0" smtClean="0"/>
              <a:t> </a:t>
            </a:r>
            <a:r>
              <a:rPr lang="en-US" dirty="0" err="1" smtClean="0"/>
              <a:t>sekcja</a:t>
            </a:r>
            <a:r>
              <a:rPr lang="en-US" dirty="0" smtClean="0"/>
              <a:t>.</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226</a:t>
            </a:fld>
            <a:endParaRPr lang="pl-PL"/>
          </a:p>
        </p:txBody>
      </p:sp>
    </p:spTree>
    <p:extLst>
      <p:ext uri="{BB962C8B-B14F-4D97-AF65-F5344CB8AC3E}">
        <p14:creationId xmlns:p14="http://schemas.microsoft.com/office/powerpoint/2010/main" val="1527404462"/>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a:t>
            </a:r>
            <a:r>
              <a:rPr lang="en-US" dirty="0">
                <a:solidFill>
                  <a:srgbClr val="FFC000"/>
                </a:solidFill>
              </a:rPr>
              <a:t>Extend/Inheritance</a:t>
            </a:r>
            <a:r>
              <a:rPr lang="en-US" dirty="0" smtClean="0">
                <a:solidFill>
                  <a:srgbClr val="FFC000"/>
                </a:solidFill>
              </a:rPr>
              <a:t> </a:t>
            </a:r>
            <a:r>
              <a:rPr lang="en-US" dirty="0">
                <a:solidFill>
                  <a:srgbClr val="FFC000"/>
                </a:solidFill>
              </a:rPr>
              <a:t>(</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p:txBody>
          <a:bodyPr>
            <a:normAutofit/>
          </a:bodyPr>
          <a:lstStyle/>
          <a:p>
            <a:pPr marL="0" indent="0">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Przygotuj</a:t>
            </a:r>
            <a:r>
              <a:rPr lang="en-US" dirty="0"/>
              <a:t> </a:t>
            </a:r>
            <a:r>
              <a:rPr lang="en-US" b="1" dirty="0" err="1"/>
              <a:t>klasę</a:t>
            </a:r>
            <a:r>
              <a:rPr lang="en-US" dirty="0"/>
              <a:t> o </a:t>
            </a:r>
            <a:r>
              <a:rPr lang="en-US" dirty="0" err="1"/>
              <a:t>nazwie</a:t>
            </a:r>
            <a:r>
              <a:rPr lang="en-US" dirty="0"/>
              <a:t> </a:t>
            </a:r>
            <a:r>
              <a:rPr lang="en-US" dirty="0" err="1"/>
              <a:t>sekcja</a:t>
            </a:r>
            <a:r>
              <a:rPr lang="en-US" dirty="0"/>
              <a:t> z </a:t>
            </a:r>
            <a:r>
              <a:rPr lang="en-US" dirty="0" err="1"/>
              <a:t>wartościami</a:t>
            </a:r>
            <a:r>
              <a:rPr lang="en-US" dirty="0"/>
              <a:t> </a:t>
            </a:r>
            <a:r>
              <a:rPr lang="en-US" dirty="0" err="1"/>
              <a:t>obramowania</a:t>
            </a:r>
            <a:r>
              <a:rPr lang="en-US" dirty="0"/>
              <a:t>, </a:t>
            </a:r>
            <a:r>
              <a:rPr lang="en-US" dirty="0" err="1"/>
              <a:t>czcionki</a:t>
            </a:r>
            <a:r>
              <a:rPr lang="en-US" dirty="0"/>
              <a:t>, </a:t>
            </a:r>
            <a:r>
              <a:rPr lang="en-US" dirty="0" err="1"/>
              <a:t>kolorów</a:t>
            </a:r>
            <a:r>
              <a:rPr lang="en-US" dirty="0"/>
              <a:t>, padding, </a:t>
            </a:r>
            <a:r>
              <a:rPr lang="en-US" dirty="0" err="1"/>
              <a:t>margines</a:t>
            </a:r>
            <a:r>
              <a:rPr lang="en-US" dirty="0"/>
              <a:t>, </a:t>
            </a:r>
            <a:r>
              <a:rPr lang="en-US" dirty="0" err="1"/>
              <a:t>itp</a:t>
            </a:r>
            <a:r>
              <a:rPr lang="en-US" dirty="0"/>
              <a:t>.</a:t>
            </a:r>
          </a:p>
          <a:p>
            <a:pPr marL="514350" indent="-514350" algn="just">
              <a:buFont typeface="+mj-lt"/>
              <a:buAutoNum type="arabicPeriod"/>
            </a:pPr>
            <a:r>
              <a:rPr lang="en-US" dirty="0" err="1"/>
              <a:t>Zdefiniuj</a:t>
            </a:r>
            <a:r>
              <a:rPr lang="en-US" dirty="0"/>
              <a:t> style </a:t>
            </a:r>
            <a:r>
              <a:rPr lang="en-US" dirty="0" err="1"/>
              <a:t>dla</a:t>
            </a:r>
            <a:r>
              <a:rPr lang="en-US" dirty="0"/>
              <a:t> </a:t>
            </a:r>
            <a:r>
              <a:rPr lang="en-US" dirty="0" err="1" smtClean="0"/>
              <a:t>sekcji</a:t>
            </a:r>
            <a:r>
              <a:rPr lang="en-US" dirty="0" smtClean="0"/>
              <a:t> </a:t>
            </a:r>
            <a:r>
              <a:rPr lang="en-US" dirty="0" err="1"/>
              <a:t>na</a:t>
            </a:r>
            <a:r>
              <a:rPr lang="en-US" dirty="0"/>
              <a:t> </a:t>
            </a:r>
            <a:r>
              <a:rPr lang="en-US" dirty="0" err="1" smtClean="0"/>
              <a:t>podstawie</a:t>
            </a:r>
            <a:r>
              <a:rPr lang="en-US" dirty="0" smtClean="0"/>
              <a:t> (</a:t>
            </a:r>
            <a:r>
              <a:rPr lang="en-US" dirty="0" err="1" smtClean="0"/>
              <a:t>rozszerzenie</a:t>
            </a:r>
            <a:r>
              <a:rPr lang="en-US" dirty="0" smtClean="0"/>
              <a:t>) </a:t>
            </a:r>
            <a:r>
              <a:rPr lang="en-US" dirty="0" err="1"/>
              <a:t>klasy</a:t>
            </a:r>
            <a:r>
              <a:rPr lang="en-US" dirty="0"/>
              <a:t> </a:t>
            </a:r>
            <a:r>
              <a:rPr lang="en-US" dirty="0" err="1" smtClean="0"/>
              <a:t>sekcja</a:t>
            </a:r>
            <a:r>
              <a:rPr lang="en-US" dirty="0" smtClean="0"/>
              <a:t>, </a:t>
            </a:r>
            <a:r>
              <a:rPr lang="en-US" dirty="0" err="1" smtClean="0"/>
              <a:t>uwzględniając</a:t>
            </a:r>
            <a:r>
              <a:rPr lang="en-US" dirty="0" smtClean="0"/>
              <a:t> </a:t>
            </a:r>
            <a:r>
              <a:rPr lang="en-US" dirty="0" err="1" smtClean="0"/>
              <a:t>również</a:t>
            </a:r>
            <a:r>
              <a:rPr lang="en-US" dirty="0" smtClean="0"/>
              <a:t> </a:t>
            </a:r>
            <a:r>
              <a:rPr lang="en-US" dirty="0" err="1" smtClean="0"/>
              <a:t>najechanie</a:t>
            </a:r>
            <a:r>
              <a:rPr lang="en-US" dirty="0" smtClean="0"/>
              <a:t> </a:t>
            </a:r>
            <a:r>
              <a:rPr lang="en-US" dirty="0" err="1" smtClean="0"/>
              <a:t>na</a:t>
            </a:r>
            <a:r>
              <a:rPr lang="en-US" dirty="0" smtClean="0"/>
              <a:t> </a:t>
            </a:r>
            <a:r>
              <a:rPr lang="en-US" dirty="0" err="1" smtClean="0"/>
              <a:t>nie</a:t>
            </a:r>
            <a:r>
              <a:rPr lang="en-US" dirty="0" smtClean="0"/>
              <a:t> (hover).</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227</a:t>
            </a:fld>
            <a:endParaRPr lang="pl-PL"/>
          </a:p>
        </p:txBody>
      </p:sp>
    </p:spTree>
    <p:extLst>
      <p:ext uri="{BB962C8B-B14F-4D97-AF65-F5344CB8AC3E}">
        <p14:creationId xmlns:p14="http://schemas.microsoft.com/office/powerpoint/2010/main" val="23366505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Operations</a:t>
            </a:r>
          </a:p>
        </p:txBody>
      </p:sp>
      <p:sp>
        <p:nvSpPr>
          <p:cNvPr id="3" name="Symbol zastępczy zawartości 2"/>
          <p:cNvSpPr>
            <a:spLocks noGrp="1"/>
          </p:cNvSpPr>
          <p:nvPr>
            <p:ph idx="1"/>
          </p:nvPr>
        </p:nvSpPr>
        <p:spPr/>
        <p:txBody>
          <a:bodyPr>
            <a:normAutofit/>
          </a:bodyPr>
          <a:lstStyle/>
          <a:p>
            <a:r>
              <a:rPr lang="en-US" altLang="en-US" dirty="0"/>
              <a:t>Units remain intact, can mix some types</a:t>
            </a:r>
          </a:p>
          <a:p>
            <a:r>
              <a:rPr lang="en-US" altLang="en-US" dirty="0"/>
              <a:t>Can use hex color values in operations</a:t>
            </a:r>
          </a:p>
          <a:p>
            <a:pPr marL="0" indent="0">
              <a:buNone/>
            </a:pPr>
            <a:endParaRPr lang="en-US" altLang="en-US" dirty="0" smtClean="0"/>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228</a:t>
            </a:fld>
            <a:endParaRPr lang="pl-PL"/>
          </a:p>
        </p:txBody>
      </p:sp>
      <p:pic>
        <p:nvPicPr>
          <p:cNvPr id="5"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520" y="2420888"/>
            <a:ext cx="8820874" cy="30830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78930067"/>
      </p:ext>
    </p:extLst>
  </p:cSld>
  <p:clrMapOvr>
    <a:masterClrMapping/>
  </p:clrMapOvr>
  <p:timing>
    <p:tnLst>
      <p:par>
        <p:cTn id="1" dur="indefinite" restart="never" nodeType="tmRoot"/>
      </p:par>
    </p:tnLst>
  </p:timing>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Operators</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a:t>Zdefiniuj</a:t>
            </a:r>
            <a:r>
              <a:rPr lang="en-US" dirty="0"/>
              <a:t>, aby &lt;div&gt; z </a:t>
            </a:r>
            <a:r>
              <a:rPr lang="en-US" dirty="0" err="1"/>
              <a:t>tekstem</a:t>
            </a:r>
            <a:r>
              <a:rPr lang="en-US" dirty="0"/>
              <a:t> “Sample paragraph of text</a:t>
            </a:r>
            <a:r>
              <a:rPr lang="en-US" dirty="0" smtClean="0"/>
              <a:t>” </a:t>
            </a:r>
            <a:r>
              <a:rPr lang="en-US" dirty="0" err="1" smtClean="0"/>
              <a:t>oraz</a:t>
            </a:r>
            <a:r>
              <a:rPr lang="en-US" dirty="0" smtClean="0"/>
              <a:t> &lt;div&gt; z </a:t>
            </a:r>
            <a:r>
              <a:rPr lang="en-US" dirty="0" err="1" smtClean="0"/>
              <a:t>listą</a:t>
            </a:r>
            <a:r>
              <a:rPr lang="en-US" dirty="0" smtClean="0"/>
              <a:t> </a:t>
            </a:r>
            <a:r>
              <a:rPr lang="en-US" dirty="0" err="1" smtClean="0"/>
              <a:t>były</a:t>
            </a:r>
            <a:r>
              <a:rPr lang="en-US" dirty="0" smtClean="0"/>
              <a:t> </a:t>
            </a:r>
            <a:r>
              <a:rPr lang="en-US" dirty="0" err="1" smtClean="0"/>
              <a:t>obok</a:t>
            </a:r>
            <a:r>
              <a:rPr lang="en-US" dirty="0" smtClean="0"/>
              <a:t> </a:t>
            </a:r>
            <a:r>
              <a:rPr lang="en-US" dirty="0" err="1" smtClean="0"/>
              <a:t>siebie</a:t>
            </a:r>
            <a:r>
              <a:rPr lang="en-US" dirty="0"/>
              <a:t> </a:t>
            </a:r>
            <a:r>
              <a:rPr lang="en-US" dirty="0" err="1" smtClean="0"/>
              <a:t>i</a:t>
            </a:r>
            <a:r>
              <a:rPr lang="en-US" dirty="0" smtClean="0"/>
              <a:t> </a:t>
            </a:r>
            <a:r>
              <a:rPr lang="en-US" dirty="0" err="1" smtClean="0"/>
              <a:t>miały</a:t>
            </a:r>
            <a:r>
              <a:rPr lang="en-US" dirty="0" smtClean="0"/>
              <a:t> </a:t>
            </a:r>
            <a:r>
              <a:rPr lang="en-US" b="1" dirty="0" err="1" smtClean="0"/>
              <a:t>procentowy</a:t>
            </a:r>
            <a:r>
              <a:rPr lang="en-US" b="1" dirty="0" smtClean="0"/>
              <a:t> </a:t>
            </a:r>
            <a:r>
              <a:rPr lang="en-US" b="1" dirty="0" err="1" smtClean="0"/>
              <a:t>rozmiar</a:t>
            </a:r>
            <a:r>
              <a:rPr lang="en-US" dirty="0" smtClean="0"/>
              <a:t>, </a:t>
            </a:r>
            <a:r>
              <a:rPr lang="en-US" dirty="0" err="1" smtClean="0"/>
              <a:t>gdzie</a:t>
            </a:r>
            <a:r>
              <a:rPr lang="en-US" dirty="0" smtClean="0"/>
              <a:t>:</a:t>
            </a:r>
          </a:p>
          <a:p>
            <a:pPr marL="914400" lvl="1" indent="-514350" algn="just"/>
            <a:r>
              <a:rPr lang="en-US" dirty="0" err="1" smtClean="0"/>
              <a:t>Pierwszy</a:t>
            </a:r>
            <a:r>
              <a:rPr lang="en-US" dirty="0" smtClean="0"/>
              <a:t> z </a:t>
            </a:r>
            <a:r>
              <a:rPr lang="en-US" dirty="0" err="1" smtClean="0"/>
              <a:t>nich</a:t>
            </a:r>
            <a:r>
              <a:rPr lang="en-US" dirty="0" smtClean="0"/>
              <a:t> ma </a:t>
            </a:r>
            <a:r>
              <a:rPr lang="en-US" dirty="0" err="1" smtClean="0"/>
              <a:t>mieć</a:t>
            </a:r>
            <a:r>
              <a:rPr lang="en-US" dirty="0" smtClean="0"/>
              <a:t> </a:t>
            </a:r>
            <a:r>
              <a:rPr lang="en-US" b="1" dirty="0" smtClean="0"/>
              <a:t>800px z 1024px</a:t>
            </a:r>
            <a:r>
              <a:rPr lang="en-US" dirty="0" smtClean="0"/>
              <a:t>.</a:t>
            </a:r>
          </a:p>
          <a:p>
            <a:pPr marL="914400" lvl="1" indent="-514350" algn="just"/>
            <a:r>
              <a:rPr lang="en-US" dirty="0" err="1" smtClean="0"/>
              <a:t>Drugi</a:t>
            </a:r>
            <a:r>
              <a:rPr lang="en-US" dirty="0" smtClean="0"/>
              <a:t> </a:t>
            </a:r>
            <a:r>
              <a:rPr lang="en-US" dirty="0"/>
              <a:t>z </a:t>
            </a:r>
            <a:r>
              <a:rPr lang="en-US" dirty="0" err="1"/>
              <a:t>nich</a:t>
            </a:r>
            <a:r>
              <a:rPr lang="en-US" dirty="0"/>
              <a:t> ma </a:t>
            </a:r>
            <a:r>
              <a:rPr lang="en-US" dirty="0" err="1"/>
              <a:t>mieć</a:t>
            </a:r>
            <a:r>
              <a:rPr lang="en-US" dirty="0"/>
              <a:t> </a:t>
            </a:r>
            <a:r>
              <a:rPr lang="en-US" b="1" dirty="0" err="1" smtClean="0"/>
              <a:t>pozostałą</a:t>
            </a:r>
            <a:r>
              <a:rPr lang="en-US" b="1" dirty="0" smtClean="0"/>
              <a:t> </a:t>
            </a:r>
            <a:r>
              <a:rPr lang="en-US" b="1" dirty="0" err="1" smtClean="0"/>
              <a:t>część</a:t>
            </a:r>
            <a:r>
              <a:rPr lang="en-US" dirty="0" smtClean="0"/>
              <a:t>.</a:t>
            </a:r>
            <a:endParaRPr lang="en-US" dirty="0"/>
          </a:p>
          <a:p>
            <a:pPr marL="400050" lvl="1" indent="0">
              <a:buNone/>
            </a:pPr>
            <a:endParaRPr lang="en-US" dirty="0"/>
          </a:p>
          <a:p>
            <a:pPr marL="0" indent="0">
              <a:buNone/>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229</a:t>
            </a:fld>
            <a:endParaRPr lang="pl-PL"/>
          </a:p>
        </p:txBody>
      </p:sp>
    </p:spTree>
    <p:extLst>
      <p:ext uri="{BB962C8B-B14F-4D97-AF65-F5344CB8AC3E}">
        <p14:creationId xmlns:p14="http://schemas.microsoft.com/office/powerpoint/2010/main" val="86569052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SASS – important features</a:t>
            </a:r>
            <a:endParaRPr lang="en-US" dirty="0">
              <a:solidFill>
                <a:srgbClr val="FFC000"/>
              </a:solidFill>
            </a:endParaRPr>
          </a:p>
        </p:txBody>
      </p:sp>
      <p:sp>
        <p:nvSpPr>
          <p:cNvPr id="3" name="Symbol zastępczy zawartości 2"/>
          <p:cNvSpPr>
            <a:spLocks noGrp="1"/>
          </p:cNvSpPr>
          <p:nvPr>
            <p:ph idx="1"/>
          </p:nvPr>
        </p:nvSpPr>
        <p:spPr/>
        <p:txBody>
          <a:bodyPr>
            <a:normAutofit fontScale="85000" lnSpcReduction="20000"/>
          </a:bodyPr>
          <a:lstStyle/>
          <a:p>
            <a:r>
              <a:rPr lang="en-US" dirty="0" smtClean="0"/>
              <a:t>Comments</a:t>
            </a:r>
          </a:p>
          <a:p>
            <a:r>
              <a:rPr lang="en-US" dirty="0" smtClean="0"/>
              <a:t>Variables</a:t>
            </a:r>
          </a:p>
          <a:p>
            <a:r>
              <a:rPr lang="en-US" dirty="0" smtClean="0"/>
              <a:t>Nesting</a:t>
            </a:r>
            <a:endParaRPr lang="en-US" dirty="0"/>
          </a:p>
          <a:p>
            <a:r>
              <a:rPr lang="en-US" dirty="0" smtClean="0"/>
              <a:t>Partials</a:t>
            </a:r>
            <a:endParaRPr lang="en-US" dirty="0"/>
          </a:p>
          <a:p>
            <a:r>
              <a:rPr lang="en-US" dirty="0" smtClean="0"/>
              <a:t>Import</a:t>
            </a:r>
          </a:p>
          <a:p>
            <a:r>
              <a:rPr lang="en-US" dirty="0" err="1" smtClean="0"/>
              <a:t>Mixins</a:t>
            </a:r>
            <a:endParaRPr lang="en-US" dirty="0" smtClean="0"/>
          </a:p>
          <a:p>
            <a:r>
              <a:rPr lang="en-US" dirty="0" smtClean="0"/>
              <a:t>Functions</a:t>
            </a:r>
            <a:endParaRPr lang="en-US" dirty="0"/>
          </a:p>
          <a:p>
            <a:r>
              <a:rPr lang="en-US" dirty="0" smtClean="0"/>
              <a:t>Extend/Inheritance</a:t>
            </a:r>
            <a:endParaRPr lang="en-US" dirty="0"/>
          </a:p>
          <a:p>
            <a:r>
              <a:rPr lang="en-US" dirty="0" smtClean="0"/>
              <a:t>Operators</a:t>
            </a:r>
          </a:p>
          <a:p>
            <a:r>
              <a:rPr lang="en-US" dirty="0" smtClean="0"/>
              <a:t>Scripts</a:t>
            </a:r>
          </a:p>
          <a:p>
            <a:r>
              <a:rPr lang="en-US" dirty="0" smtClean="0"/>
              <a:t>Directives</a:t>
            </a:r>
          </a:p>
          <a:p>
            <a:r>
              <a:rPr lang="en-US" dirty="0"/>
              <a:t>Control </a:t>
            </a:r>
            <a:r>
              <a:rPr lang="en-US" dirty="0" smtClean="0"/>
              <a:t>Directives</a:t>
            </a:r>
          </a:p>
          <a:p>
            <a:r>
              <a:rPr lang="en-US" dirty="0" smtClean="0"/>
              <a:t>Output styles</a:t>
            </a: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23</a:t>
            </a:fld>
            <a:endParaRPr lang="pl-PL"/>
          </a:p>
        </p:txBody>
      </p:sp>
    </p:spTree>
    <p:extLst>
      <p:ext uri="{BB962C8B-B14F-4D97-AF65-F5344CB8AC3E}">
        <p14:creationId xmlns:p14="http://schemas.microsoft.com/office/powerpoint/2010/main" val="1729635115"/>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651304" cy="571504"/>
          </a:xfrm>
        </p:spPr>
        <p:txBody>
          <a:bodyPr/>
          <a:lstStyle/>
          <a:p>
            <a:r>
              <a:rPr lang="en-US" dirty="0" smtClean="0">
                <a:solidFill>
                  <a:srgbClr val="FFC000"/>
                </a:solidFill>
              </a:rPr>
              <a:t>ZADANIE – Operators (</a:t>
            </a:r>
            <a:r>
              <a:rPr lang="en-US" dirty="0" err="1" smtClean="0">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541025"/>
            <a:ext cx="8229600" cy="4840303"/>
          </a:xfrm>
        </p:spPr>
        <p:txBody>
          <a:bodyPr>
            <a:normAutofit/>
          </a:bodyPr>
          <a:lstStyle/>
          <a:p>
            <a:pPr marL="0" indent="0" algn="just">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Zdefiniuj</a:t>
            </a:r>
            <a:r>
              <a:rPr lang="en-US" dirty="0"/>
              <a:t>, aby </a:t>
            </a:r>
            <a:r>
              <a:rPr lang="en-US" dirty="0" err="1"/>
              <a:t>dane</a:t>
            </a:r>
            <a:r>
              <a:rPr lang="en-US" dirty="0"/>
              <a:t> </a:t>
            </a:r>
            <a:r>
              <a:rPr lang="en-US" dirty="0" smtClean="0"/>
              <a:t>w </a:t>
            </a:r>
            <a:r>
              <a:rPr lang="en-US" dirty="0" err="1"/>
              <a:t>sekcjach</a:t>
            </a:r>
            <a:r>
              <a:rPr lang="en-US" dirty="0"/>
              <a:t> Education </a:t>
            </a:r>
            <a:r>
              <a:rPr lang="en-US" dirty="0" err="1" smtClean="0"/>
              <a:t>oraz</a:t>
            </a:r>
            <a:r>
              <a:rPr lang="en-US" dirty="0" smtClean="0"/>
              <a:t>  </a:t>
            </a:r>
            <a:r>
              <a:rPr lang="en-US" dirty="0"/>
              <a:t>Courses &amp; </a:t>
            </a:r>
            <a:r>
              <a:rPr lang="en-US" dirty="0" smtClean="0"/>
              <a:t>Diploma </a:t>
            </a:r>
            <a:r>
              <a:rPr lang="en-US" dirty="0" err="1" smtClean="0"/>
              <a:t>miały</a:t>
            </a:r>
            <a:r>
              <a:rPr lang="en-US" dirty="0" smtClean="0"/>
              <a:t> </a:t>
            </a:r>
            <a:r>
              <a:rPr lang="en-US" dirty="0" err="1" smtClean="0"/>
              <a:t>formę</a:t>
            </a:r>
            <a:r>
              <a:rPr lang="en-US" dirty="0" smtClean="0"/>
              <a:t> </a:t>
            </a:r>
          </a:p>
          <a:p>
            <a:pPr marL="0" indent="0" algn="just">
              <a:buNone/>
            </a:pPr>
            <a:r>
              <a:rPr lang="en-US" dirty="0" smtClean="0"/>
              <a:t>1995-1998   Bachelor </a:t>
            </a:r>
            <a:r>
              <a:rPr lang="en-US" dirty="0"/>
              <a:t>degree. Accounting. University of </a:t>
            </a:r>
            <a:endParaRPr lang="en-US" dirty="0" smtClean="0"/>
          </a:p>
          <a:p>
            <a:pPr marL="0" indent="0" algn="just">
              <a:buNone/>
            </a:pPr>
            <a:r>
              <a:rPr lang="en-US" dirty="0"/>
              <a:t> </a:t>
            </a:r>
            <a:r>
              <a:rPr lang="en-US" dirty="0" smtClean="0"/>
              <a:t>                     </a:t>
            </a:r>
            <a:r>
              <a:rPr lang="en-US" dirty="0" err="1" smtClean="0"/>
              <a:t>Northcap</a:t>
            </a:r>
            <a:r>
              <a:rPr lang="en-US" dirty="0" smtClean="0"/>
              <a:t>.</a:t>
            </a:r>
          </a:p>
          <a:p>
            <a:pPr marL="0" indent="0" algn="just">
              <a:buNone/>
            </a:pPr>
            <a:r>
              <a:rPr lang="en-US" dirty="0" err="1" smtClean="0"/>
              <a:t>Gdzie</a:t>
            </a:r>
            <a:r>
              <a:rPr lang="en-US" dirty="0" smtClean="0"/>
              <a:t> </a:t>
            </a:r>
            <a:r>
              <a:rPr lang="en-US" dirty="0" err="1" smtClean="0"/>
              <a:t>daty</a:t>
            </a:r>
            <a:r>
              <a:rPr lang="en-US" dirty="0" smtClean="0"/>
              <a:t> </a:t>
            </a:r>
            <a:r>
              <a:rPr lang="en-US" dirty="0" err="1" smtClean="0"/>
              <a:t>zajmują</a:t>
            </a:r>
            <a:r>
              <a:rPr lang="en-US" dirty="0" smtClean="0"/>
              <a:t> </a:t>
            </a:r>
            <a:r>
              <a:rPr lang="en-US" b="1" dirty="0" smtClean="0"/>
              <a:t>200px z 1024px</a:t>
            </a:r>
            <a:r>
              <a:rPr lang="en-US" dirty="0" smtClean="0"/>
              <a:t>,</a:t>
            </a:r>
            <a:r>
              <a:rPr lang="en-US" b="1" dirty="0" smtClean="0"/>
              <a:t> </a:t>
            </a:r>
            <a:r>
              <a:rPr lang="en-US" dirty="0" smtClean="0"/>
              <a:t>a </a:t>
            </a:r>
            <a:r>
              <a:rPr lang="en-US" dirty="0" err="1" smtClean="0"/>
              <a:t>opis</a:t>
            </a:r>
            <a:r>
              <a:rPr lang="en-US" dirty="0" smtClean="0"/>
              <a:t> </a:t>
            </a:r>
            <a:r>
              <a:rPr lang="en-US" b="1" dirty="0" err="1" smtClean="0"/>
              <a:t>pozostałą</a:t>
            </a:r>
            <a:r>
              <a:rPr lang="en-US" b="1" dirty="0" smtClean="0"/>
              <a:t> </a:t>
            </a:r>
            <a:r>
              <a:rPr lang="en-US" b="1" dirty="0" err="1" smtClean="0"/>
              <a:t>część</a:t>
            </a:r>
            <a:r>
              <a:rPr lang="en-US" dirty="0" smtClean="0"/>
              <a:t>. </a:t>
            </a:r>
            <a:r>
              <a:rPr lang="en-US" dirty="0" err="1" smtClean="0"/>
              <a:t>Wartości</a:t>
            </a:r>
            <a:r>
              <a:rPr lang="en-US" dirty="0" smtClean="0"/>
              <a:t> </a:t>
            </a:r>
            <a:r>
              <a:rPr lang="en-US" dirty="0" err="1" smtClean="0"/>
              <a:t>szerokości</a:t>
            </a:r>
            <a:r>
              <a:rPr lang="en-US" dirty="0" smtClean="0"/>
              <a:t> </a:t>
            </a:r>
            <a:r>
              <a:rPr lang="en-US" dirty="0" err="1" smtClean="0"/>
              <a:t>mają</a:t>
            </a:r>
            <a:r>
              <a:rPr lang="en-US" dirty="0" smtClean="0"/>
              <a:t> </a:t>
            </a:r>
            <a:r>
              <a:rPr lang="en-US" dirty="0" err="1" smtClean="0"/>
              <a:t>być</a:t>
            </a:r>
            <a:r>
              <a:rPr lang="en-US" dirty="0" smtClean="0"/>
              <a:t> </a:t>
            </a:r>
            <a:r>
              <a:rPr lang="en-US" b="1" dirty="0" err="1" smtClean="0"/>
              <a:t>wyrażone</a:t>
            </a:r>
            <a:r>
              <a:rPr lang="en-US" b="1" dirty="0" smtClean="0"/>
              <a:t> </a:t>
            </a:r>
            <a:r>
              <a:rPr lang="en-US" b="1" dirty="0" err="1" smtClean="0"/>
              <a:t>procentowo</a:t>
            </a:r>
            <a:r>
              <a:rPr lang="en-US" dirty="0" smtClean="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230</a:t>
            </a:fld>
            <a:endParaRPr lang="pl-PL"/>
          </a:p>
        </p:txBody>
      </p:sp>
    </p:spTree>
    <p:extLst>
      <p:ext uri="{BB962C8B-B14F-4D97-AF65-F5344CB8AC3E}">
        <p14:creationId xmlns:p14="http://schemas.microsoft.com/office/powerpoint/2010/main" val="270959616"/>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Functions</a:t>
            </a:r>
          </a:p>
        </p:txBody>
      </p:sp>
      <p:sp>
        <p:nvSpPr>
          <p:cNvPr id="3" name="Symbol zastępczy zawartości 2"/>
          <p:cNvSpPr>
            <a:spLocks noGrp="1"/>
          </p:cNvSpPr>
          <p:nvPr>
            <p:ph idx="1"/>
          </p:nvPr>
        </p:nvSpPr>
        <p:spPr/>
        <p:txBody>
          <a:bodyPr>
            <a:normAutofit/>
          </a:bodyPr>
          <a:lstStyle/>
          <a:p>
            <a:r>
              <a:rPr lang="en-US" altLang="en-US" dirty="0"/>
              <a:t>Lots of built-in </a:t>
            </a:r>
            <a:r>
              <a:rPr lang="en-US" altLang="en-US" dirty="0" smtClean="0"/>
              <a:t>functions, like:</a:t>
            </a:r>
            <a:endParaRPr lang="en-US" altLang="en-US" dirty="0"/>
          </a:p>
          <a:p>
            <a:pPr lvl="1"/>
            <a:r>
              <a:rPr lang="en-US" altLang="en-US" dirty="0"/>
              <a:t>Color</a:t>
            </a:r>
            <a:r>
              <a:rPr lang="en-US" altLang="en-US" dirty="0" smtClean="0"/>
              <a:t>: lighten</a:t>
            </a:r>
            <a:r>
              <a:rPr lang="en-US" altLang="en-US" dirty="0"/>
              <a:t>, darken, </a:t>
            </a:r>
            <a:r>
              <a:rPr lang="en-US" altLang="en-US" dirty="0" err="1"/>
              <a:t>desaturate</a:t>
            </a:r>
            <a:r>
              <a:rPr lang="en-US" altLang="en-US" dirty="0"/>
              <a:t>, …</a:t>
            </a:r>
          </a:p>
          <a:p>
            <a:pPr lvl="1"/>
            <a:r>
              <a:rPr lang="en-US" altLang="en-US" dirty="0"/>
              <a:t>Math</a:t>
            </a:r>
            <a:r>
              <a:rPr lang="en-US" altLang="en-US" dirty="0" smtClean="0"/>
              <a:t>: ceil</a:t>
            </a:r>
            <a:r>
              <a:rPr lang="en-US" altLang="en-US" dirty="0"/>
              <a:t>, floor, round, …</a:t>
            </a:r>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231</a:t>
            </a:fld>
            <a:endParaRPr lang="pl-PL"/>
          </a:p>
        </p:txBody>
      </p:sp>
      <p:pic>
        <p:nvPicPr>
          <p:cNvPr id="5" name="Picture 3"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6203" y="2780928"/>
            <a:ext cx="9190203" cy="3264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641919059"/>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Functions</a:t>
            </a:r>
          </a:p>
        </p:txBody>
      </p:sp>
      <p:sp>
        <p:nvSpPr>
          <p:cNvPr id="3" name="Symbol zastępczy zawartości 2"/>
          <p:cNvSpPr>
            <a:spLocks noGrp="1"/>
          </p:cNvSpPr>
          <p:nvPr>
            <p:ph idx="1"/>
          </p:nvPr>
        </p:nvSpPr>
        <p:spPr/>
        <p:txBody>
          <a:bodyPr>
            <a:normAutofit fontScale="85000" lnSpcReduction="20000"/>
          </a:bodyPr>
          <a:lstStyle/>
          <a:p>
            <a:r>
              <a:rPr lang="en-US" altLang="en-US" b="1" dirty="0" err="1" smtClean="0"/>
              <a:t>Colour</a:t>
            </a:r>
            <a:r>
              <a:rPr lang="en-US" altLang="en-US" b="1" dirty="0" smtClean="0"/>
              <a:t>:</a:t>
            </a:r>
          </a:p>
          <a:p>
            <a:pPr lvl="1"/>
            <a:r>
              <a:rPr lang="en-US" altLang="en-US" dirty="0"/>
              <a:t>// return a color which is 10% *lighter* than @color</a:t>
            </a:r>
          </a:p>
          <a:p>
            <a:pPr marL="457200" lvl="1" indent="0">
              <a:buNone/>
            </a:pPr>
            <a:r>
              <a:rPr lang="en-US" altLang="en-US" b="1" dirty="0"/>
              <a:t>lighten</a:t>
            </a:r>
            <a:r>
              <a:rPr lang="en-US" altLang="en-US" dirty="0"/>
              <a:t>(@color, 10</a:t>
            </a:r>
            <a:r>
              <a:rPr lang="en-US" altLang="en-US" dirty="0" smtClean="0"/>
              <a:t>%);</a:t>
            </a:r>
            <a:endParaRPr lang="en-US" altLang="en-US" dirty="0"/>
          </a:p>
          <a:p>
            <a:pPr lvl="1"/>
            <a:r>
              <a:rPr lang="en-US" altLang="en-US" dirty="0"/>
              <a:t>// return a color which is 10% *darker* than @color</a:t>
            </a:r>
          </a:p>
          <a:p>
            <a:pPr marL="457200" lvl="1" indent="0">
              <a:buNone/>
            </a:pPr>
            <a:r>
              <a:rPr lang="en-US" altLang="en-US" b="1" dirty="0"/>
              <a:t>darken</a:t>
            </a:r>
            <a:r>
              <a:rPr lang="en-US" altLang="en-US" dirty="0"/>
              <a:t>(@color, 10%);</a:t>
            </a:r>
          </a:p>
          <a:p>
            <a:pPr lvl="1"/>
            <a:r>
              <a:rPr lang="en-US" altLang="en-US" dirty="0"/>
              <a:t>// return a color 10% *more* saturated than @color</a:t>
            </a:r>
          </a:p>
          <a:p>
            <a:pPr marL="457200" lvl="1" indent="0">
              <a:buNone/>
            </a:pPr>
            <a:r>
              <a:rPr lang="en-US" altLang="en-US" b="1" dirty="0"/>
              <a:t>saturate</a:t>
            </a:r>
            <a:r>
              <a:rPr lang="en-US" altLang="en-US" dirty="0"/>
              <a:t>(@color, 10%);</a:t>
            </a:r>
          </a:p>
          <a:p>
            <a:pPr lvl="1"/>
            <a:r>
              <a:rPr lang="en-US" altLang="en-US" dirty="0"/>
              <a:t>// return a color 10% *less* saturated than @color</a:t>
            </a:r>
          </a:p>
          <a:p>
            <a:pPr marL="457200" lvl="1" indent="0">
              <a:buNone/>
            </a:pPr>
            <a:r>
              <a:rPr lang="en-US" altLang="en-US" b="1" dirty="0" err="1"/>
              <a:t>desaturate</a:t>
            </a:r>
            <a:r>
              <a:rPr lang="en-US" altLang="en-US" dirty="0"/>
              <a:t>(@color, 10%);</a:t>
            </a:r>
          </a:p>
          <a:p>
            <a:pPr lvl="1"/>
            <a:r>
              <a:rPr lang="en-US" altLang="en-US" dirty="0"/>
              <a:t>// return a color 10% *less* transparent than @color</a:t>
            </a:r>
          </a:p>
          <a:p>
            <a:pPr marL="457200" lvl="1" indent="0">
              <a:buNone/>
            </a:pPr>
            <a:r>
              <a:rPr lang="en-US" altLang="en-US" b="1" dirty="0" err="1"/>
              <a:t>fadein</a:t>
            </a:r>
            <a:r>
              <a:rPr lang="en-US" altLang="en-US" dirty="0"/>
              <a:t>(@color, 10%);</a:t>
            </a:r>
          </a:p>
          <a:p>
            <a:pPr lvl="1"/>
            <a:r>
              <a:rPr lang="en-US" altLang="en-US" dirty="0"/>
              <a:t>// return a color 10% *more* transparent than @color</a:t>
            </a:r>
          </a:p>
          <a:p>
            <a:pPr marL="457200" lvl="1" indent="0">
              <a:buNone/>
            </a:pPr>
            <a:r>
              <a:rPr lang="en-US" altLang="en-US" b="1" dirty="0"/>
              <a:t>fadeout</a:t>
            </a:r>
            <a:r>
              <a:rPr lang="en-US" altLang="en-US" dirty="0"/>
              <a:t>(@color, 10</a:t>
            </a:r>
            <a:r>
              <a:rPr lang="en-US" altLang="en-US" dirty="0" smtClean="0"/>
              <a:t>%);</a:t>
            </a:r>
          </a:p>
          <a:p>
            <a:pPr lvl="1"/>
            <a:r>
              <a:rPr lang="en-US" altLang="en-US" dirty="0" smtClean="0"/>
              <a:t>// </a:t>
            </a:r>
            <a:r>
              <a:rPr lang="en-US" altLang="en-US" dirty="0"/>
              <a:t>return @color with 50% transparency</a:t>
            </a:r>
          </a:p>
          <a:p>
            <a:pPr marL="457200" lvl="1" indent="0">
              <a:buNone/>
            </a:pPr>
            <a:r>
              <a:rPr lang="en-US" altLang="en-US" b="1" dirty="0"/>
              <a:t>fade</a:t>
            </a:r>
            <a:r>
              <a:rPr lang="en-US" altLang="en-US" dirty="0"/>
              <a:t>(@color, 50</a:t>
            </a:r>
            <a:r>
              <a:rPr lang="en-US" altLang="en-US" dirty="0" smtClean="0"/>
              <a:t>%);</a:t>
            </a:r>
            <a:endParaRPr lang="en-US" alt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232</a:t>
            </a:fld>
            <a:endParaRPr lang="pl-PL"/>
          </a:p>
        </p:txBody>
      </p:sp>
    </p:spTree>
    <p:extLst>
      <p:ext uri="{BB962C8B-B14F-4D97-AF65-F5344CB8AC3E}">
        <p14:creationId xmlns:p14="http://schemas.microsoft.com/office/powerpoint/2010/main" val="939307624"/>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Functions</a:t>
            </a:r>
          </a:p>
        </p:txBody>
      </p:sp>
      <p:sp>
        <p:nvSpPr>
          <p:cNvPr id="3" name="Symbol zastępczy zawartości 2"/>
          <p:cNvSpPr>
            <a:spLocks noGrp="1"/>
          </p:cNvSpPr>
          <p:nvPr>
            <p:ph idx="1"/>
          </p:nvPr>
        </p:nvSpPr>
        <p:spPr/>
        <p:txBody>
          <a:bodyPr>
            <a:normAutofit fontScale="92500" lnSpcReduction="20000"/>
          </a:bodyPr>
          <a:lstStyle/>
          <a:p>
            <a:r>
              <a:rPr lang="en-US" altLang="en-US" b="1" dirty="0" err="1" smtClean="0"/>
              <a:t>Colour</a:t>
            </a:r>
            <a:r>
              <a:rPr lang="en-US" altLang="en-US" b="1" dirty="0" smtClean="0"/>
              <a:t>:</a:t>
            </a:r>
          </a:p>
          <a:p>
            <a:pPr lvl="1"/>
            <a:r>
              <a:rPr lang="en-US" altLang="en-US" dirty="0"/>
              <a:t>// return a color with a 10 degree larger in hue than @color</a:t>
            </a:r>
          </a:p>
          <a:p>
            <a:pPr marL="457200" lvl="1" indent="0">
              <a:buNone/>
            </a:pPr>
            <a:r>
              <a:rPr lang="en-US" altLang="en-US" b="1" dirty="0" smtClean="0"/>
              <a:t>spin</a:t>
            </a:r>
            <a:r>
              <a:rPr lang="en-US" altLang="en-US" dirty="0"/>
              <a:t>(@color, 10);</a:t>
            </a:r>
          </a:p>
          <a:p>
            <a:pPr lvl="1"/>
            <a:r>
              <a:rPr lang="en-US" altLang="en-US" dirty="0"/>
              <a:t>// return a color with a 10 degree smaller hue than @color</a:t>
            </a:r>
          </a:p>
          <a:p>
            <a:pPr marL="457200" lvl="1" indent="0">
              <a:buNone/>
            </a:pPr>
            <a:r>
              <a:rPr lang="en-US" altLang="en-US" b="1" dirty="0"/>
              <a:t>spin</a:t>
            </a:r>
            <a:r>
              <a:rPr lang="en-US" altLang="en-US" dirty="0"/>
              <a:t>(@color, -10);</a:t>
            </a:r>
          </a:p>
          <a:p>
            <a:pPr lvl="1"/>
            <a:r>
              <a:rPr lang="en-US" altLang="en-US" dirty="0"/>
              <a:t>// return a mix of @color1 and @color2</a:t>
            </a:r>
          </a:p>
          <a:p>
            <a:pPr marL="457200" lvl="1" indent="0">
              <a:buNone/>
            </a:pPr>
            <a:r>
              <a:rPr lang="en-US" altLang="en-US" b="1" dirty="0"/>
              <a:t>mix</a:t>
            </a:r>
            <a:r>
              <a:rPr lang="en-US" altLang="en-US" dirty="0"/>
              <a:t>(@color1, @color2);</a:t>
            </a:r>
          </a:p>
          <a:p>
            <a:pPr marL="457200" lvl="1" indent="0">
              <a:buNone/>
            </a:pPr>
            <a:endParaRPr lang="en-US" altLang="en-US" dirty="0"/>
          </a:p>
          <a:p>
            <a:pPr marL="57150" indent="0">
              <a:buNone/>
            </a:pPr>
            <a:r>
              <a:rPr lang="en-US" altLang="en-US" b="1" dirty="0" smtClean="0"/>
              <a:t>Examples</a:t>
            </a:r>
            <a:endParaRPr lang="en-US" altLang="en-US" b="1" dirty="0"/>
          </a:p>
          <a:p>
            <a:pPr marL="457200" lvl="1" indent="0">
              <a:buNone/>
            </a:pPr>
            <a:r>
              <a:rPr lang="en-US" altLang="en-US" dirty="0"/>
              <a:t>@base: #f04615;</a:t>
            </a:r>
          </a:p>
          <a:p>
            <a:pPr marL="457200" lvl="1" indent="0">
              <a:buNone/>
            </a:pPr>
            <a:r>
              <a:rPr lang="en-US" altLang="en-US" dirty="0"/>
              <a:t>.class {</a:t>
            </a:r>
          </a:p>
          <a:p>
            <a:pPr marL="457200" lvl="1" indent="0">
              <a:buNone/>
            </a:pPr>
            <a:r>
              <a:rPr lang="en-US" altLang="en-US" dirty="0" smtClean="0"/>
              <a:t>	color</a:t>
            </a:r>
            <a:r>
              <a:rPr lang="en-US" altLang="en-US" dirty="0"/>
              <a:t>: saturate(@base, 5%);</a:t>
            </a:r>
          </a:p>
          <a:p>
            <a:pPr marL="457200" lvl="1" indent="0">
              <a:buNone/>
            </a:pPr>
            <a:r>
              <a:rPr lang="en-US" altLang="en-US" dirty="0" smtClean="0"/>
              <a:t>	background-color</a:t>
            </a:r>
            <a:r>
              <a:rPr lang="en-US" altLang="en-US" dirty="0"/>
              <a:t>: lighten(spin(@base, 8), 25%);</a:t>
            </a:r>
          </a:p>
          <a:p>
            <a:pPr marL="0" indent="0">
              <a:buNone/>
            </a:pP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233</a:t>
            </a:fld>
            <a:endParaRPr lang="pl-PL"/>
          </a:p>
        </p:txBody>
      </p:sp>
      <p:pic>
        <p:nvPicPr>
          <p:cNvPr id="6" name="Obraz 5"/>
          <p:cNvPicPr>
            <a:picLocks noChangeAspect="1"/>
          </p:cNvPicPr>
          <p:nvPr/>
        </p:nvPicPr>
        <p:blipFill>
          <a:blip r:embed="rId2"/>
          <a:stretch>
            <a:fillRect/>
          </a:stretch>
        </p:blipFill>
        <p:spPr>
          <a:xfrm>
            <a:off x="611560" y="4365104"/>
            <a:ext cx="7400925" cy="2492896"/>
          </a:xfrm>
          <a:prstGeom prst="rect">
            <a:avLst/>
          </a:prstGeom>
        </p:spPr>
      </p:pic>
    </p:spTree>
    <p:extLst>
      <p:ext uri="{BB962C8B-B14F-4D97-AF65-F5344CB8AC3E}">
        <p14:creationId xmlns:p14="http://schemas.microsoft.com/office/powerpoint/2010/main" val="3034812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Functions</a:t>
            </a:r>
          </a:p>
        </p:txBody>
      </p:sp>
      <p:sp>
        <p:nvSpPr>
          <p:cNvPr id="3" name="Symbol zastępczy zawartości 2"/>
          <p:cNvSpPr>
            <a:spLocks noGrp="1"/>
          </p:cNvSpPr>
          <p:nvPr>
            <p:ph idx="1"/>
          </p:nvPr>
        </p:nvSpPr>
        <p:spPr/>
        <p:txBody>
          <a:bodyPr>
            <a:normAutofit/>
          </a:bodyPr>
          <a:lstStyle/>
          <a:p>
            <a:r>
              <a:rPr lang="en-US" altLang="en-US" b="1" dirty="0" smtClean="0"/>
              <a:t>Math:</a:t>
            </a:r>
          </a:p>
          <a:p>
            <a:pPr lvl="1"/>
            <a:r>
              <a:rPr lang="en-US" altLang="en-US" b="1" dirty="0"/>
              <a:t>round</a:t>
            </a:r>
            <a:r>
              <a:rPr lang="en-US" altLang="en-US" dirty="0"/>
              <a:t>(1.67); // returns </a:t>
            </a:r>
            <a:r>
              <a:rPr lang="en-US" altLang="en-US" dirty="0" smtClean="0"/>
              <a:t>'2‘</a:t>
            </a:r>
          </a:p>
          <a:p>
            <a:pPr lvl="1"/>
            <a:r>
              <a:rPr lang="en-US" altLang="en-US" b="1" dirty="0" smtClean="0"/>
              <a:t>ceil</a:t>
            </a:r>
            <a:r>
              <a:rPr lang="en-US" altLang="en-US" dirty="0" smtClean="0"/>
              <a:t>(2.4</a:t>
            </a:r>
            <a:r>
              <a:rPr lang="en-US" altLang="en-US" dirty="0"/>
              <a:t>); // returns '3'</a:t>
            </a:r>
          </a:p>
          <a:p>
            <a:pPr lvl="1"/>
            <a:r>
              <a:rPr lang="en-US" altLang="en-US" b="1" dirty="0"/>
              <a:t>floor</a:t>
            </a:r>
            <a:r>
              <a:rPr lang="en-US" altLang="en-US" dirty="0"/>
              <a:t>(2.6); // returns </a:t>
            </a:r>
            <a:r>
              <a:rPr lang="en-US" altLang="en-US" dirty="0" smtClean="0"/>
              <a:t>'2‘</a:t>
            </a:r>
          </a:p>
          <a:p>
            <a:pPr lvl="1"/>
            <a:r>
              <a:rPr lang="en-US" altLang="en-US" b="1" dirty="0" smtClean="0"/>
              <a:t>percentage</a:t>
            </a:r>
            <a:r>
              <a:rPr lang="en-US" altLang="en-US" dirty="0" smtClean="0"/>
              <a:t>(0.5</a:t>
            </a:r>
            <a:r>
              <a:rPr lang="en-US" altLang="en-US" dirty="0"/>
              <a:t>); // returns '50%'</a:t>
            </a:r>
          </a:p>
          <a:p>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234</a:t>
            </a:fld>
            <a:endParaRPr lang="pl-PL"/>
          </a:p>
        </p:txBody>
      </p:sp>
    </p:spTree>
    <p:extLst>
      <p:ext uri="{BB962C8B-B14F-4D97-AF65-F5344CB8AC3E}">
        <p14:creationId xmlns:p14="http://schemas.microsoft.com/office/powerpoint/2010/main" val="283300129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Funkcje</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Zdeklaruj</a:t>
            </a:r>
            <a:r>
              <a:rPr lang="en-US" dirty="0" smtClean="0"/>
              <a:t> </a:t>
            </a:r>
            <a:r>
              <a:rPr lang="en-US" b="1" dirty="0" err="1" smtClean="0"/>
              <a:t>zmienną</a:t>
            </a:r>
            <a:r>
              <a:rPr lang="en-US" dirty="0" smtClean="0"/>
              <a:t> </a:t>
            </a:r>
            <a:r>
              <a:rPr lang="en-US" dirty="0" err="1" smtClean="0"/>
              <a:t>dla</a:t>
            </a:r>
            <a:r>
              <a:rPr lang="en-US" dirty="0" smtClean="0"/>
              <a:t> </a:t>
            </a:r>
            <a:r>
              <a:rPr lang="en-US" dirty="0" err="1" smtClean="0"/>
              <a:t>przechowywania</a:t>
            </a:r>
            <a:r>
              <a:rPr lang="en-US" dirty="0" smtClean="0"/>
              <a:t> </a:t>
            </a:r>
            <a:r>
              <a:rPr lang="en-US" dirty="0" err="1" smtClean="0"/>
              <a:t>podstawowej</a:t>
            </a:r>
            <a:r>
              <a:rPr lang="en-US" dirty="0" smtClean="0"/>
              <a:t> </a:t>
            </a:r>
            <a:r>
              <a:rPr lang="en-US" dirty="0" err="1" smtClean="0"/>
              <a:t>wartości</a:t>
            </a:r>
            <a:r>
              <a:rPr lang="en-US" dirty="0" smtClean="0"/>
              <a:t> </a:t>
            </a:r>
            <a:r>
              <a:rPr lang="en-US" dirty="0" err="1" smtClean="0"/>
              <a:t>paddingu</a:t>
            </a:r>
            <a:r>
              <a:rPr lang="en-US" dirty="0" smtClean="0"/>
              <a:t> </a:t>
            </a:r>
            <a:r>
              <a:rPr lang="en-US" dirty="0" err="1" smtClean="0"/>
              <a:t>jako</a:t>
            </a:r>
            <a:r>
              <a:rPr lang="en-US" dirty="0" smtClean="0"/>
              <a:t> 3px.</a:t>
            </a:r>
          </a:p>
          <a:p>
            <a:pPr marL="514350" indent="-514350" algn="just">
              <a:buFont typeface="+mj-lt"/>
              <a:buAutoNum type="arabicPeriod"/>
            </a:pPr>
            <a:r>
              <a:rPr lang="en-US" dirty="0" err="1" smtClean="0"/>
              <a:t>Napisz</a:t>
            </a:r>
            <a:r>
              <a:rPr lang="en-US" dirty="0"/>
              <a:t> </a:t>
            </a:r>
            <a:r>
              <a:rPr lang="en-US" b="1" dirty="0" err="1" smtClean="0"/>
              <a:t>funkcję</a:t>
            </a:r>
            <a:r>
              <a:rPr lang="en-US" dirty="0" smtClean="0"/>
              <a:t>, </a:t>
            </a:r>
            <a:r>
              <a:rPr lang="en-US" dirty="0" err="1" smtClean="0"/>
              <a:t>która</a:t>
            </a:r>
            <a:r>
              <a:rPr lang="en-US" dirty="0" smtClean="0"/>
              <a:t> </a:t>
            </a:r>
            <a:r>
              <a:rPr lang="en-US" dirty="0" err="1" smtClean="0"/>
              <a:t>zwraca</a:t>
            </a:r>
            <a:r>
              <a:rPr lang="en-US" dirty="0" smtClean="0"/>
              <a:t> </a:t>
            </a:r>
            <a:r>
              <a:rPr lang="en-US" dirty="0" err="1" smtClean="0"/>
              <a:t>wartość</a:t>
            </a:r>
            <a:r>
              <a:rPr lang="en-US" dirty="0" smtClean="0"/>
              <a:t> </a:t>
            </a:r>
            <a:r>
              <a:rPr lang="en-US" dirty="0" err="1" smtClean="0"/>
              <a:t>paddingu</a:t>
            </a:r>
            <a:r>
              <a:rPr lang="en-US" dirty="0" smtClean="0"/>
              <a:t> </a:t>
            </a:r>
            <a:r>
              <a:rPr lang="en-US" dirty="0" err="1" smtClean="0"/>
              <a:t>jako</a:t>
            </a:r>
            <a:r>
              <a:rPr lang="en-US" dirty="0" smtClean="0"/>
              <a:t> </a:t>
            </a:r>
            <a:r>
              <a:rPr lang="en-US" dirty="0" err="1" smtClean="0"/>
              <a:t>wielokrotność</a:t>
            </a:r>
            <a:r>
              <a:rPr lang="en-US" dirty="0" smtClean="0"/>
              <a:t> </a:t>
            </a:r>
            <a:r>
              <a:rPr lang="en-US" dirty="0" err="1" smtClean="0"/>
              <a:t>wartości</a:t>
            </a:r>
            <a:r>
              <a:rPr lang="en-US" dirty="0" smtClean="0"/>
              <a:t> </a:t>
            </a:r>
            <a:r>
              <a:rPr lang="en-US" dirty="0" err="1" smtClean="0"/>
              <a:t>podstawowej</a:t>
            </a:r>
            <a:r>
              <a:rPr lang="en-US" dirty="0" smtClean="0"/>
              <a:t> </a:t>
            </a:r>
            <a:r>
              <a:rPr lang="en-US" dirty="0" err="1" smtClean="0"/>
              <a:t>parametru</a:t>
            </a:r>
            <a:r>
              <a:rPr lang="en-US" dirty="0" smtClean="0"/>
              <a:t>.</a:t>
            </a:r>
          </a:p>
          <a:p>
            <a:pPr marL="514350" indent="-514350" algn="just">
              <a:buFont typeface="+mj-lt"/>
              <a:buAutoNum type="arabicPeriod"/>
            </a:pPr>
            <a:r>
              <a:rPr lang="en-US" dirty="0" err="1" smtClean="0"/>
              <a:t>Wykorzystaj</a:t>
            </a:r>
            <a:r>
              <a:rPr lang="en-US" dirty="0" smtClean="0"/>
              <a:t> </a:t>
            </a:r>
            <a:r>
              <a:rPr lang="en-US" dirty="0" err="1" smtClean="0"/>
              <a:t>funkcję</a:t>
            </a:r>
            <a:r>
              <a:rPr lang="en-US" dirty="0" smtClean="0"/>
              <a:t> </a:t>
            </a:r>
            <a:r>
              <a:rPr lang="en-US" dirty="0" err="1" smtClean="0"/>
              <a:t>dla</a:t>
            </a:r>
            <a:r>
              <a:rPr lang="en-US" dirty="0" smtClean="0"/>
              <a:t> </a:t>
            </a:r>
            <a:r>
              <a:rPr lang="en-US" dirty="0" err="1" smtClean="0"/>
              <a:t>przypisania</a:t>
            </a:r>
            <a:r>
              <a:rPr lang="en-US" dirty="0" smtClean="0"/>
              <a:t> </a:t>
            </a:r>
            <a:r>
              <a:rPr lang="en-US" dirty="0" err="1" smtClean="0"/>
              <a:t>paddingu</a:t>
            </a:r>
            <a:r>
              <a:rPr lang="en-US" dirty="0" smtClean="0"/>
              <a:t> </a:t>
            </a:r>
            <a:r>
              <a:rPr lang="en-US" dirty="0" err="1" smtClean="0"/>
              <a:t>poszczególnych</a:t>
            </a:r>
            <a:r>
              <a:rPr lang="en-US" dirty="0" smtClean="0"/>
              <a:t> </a:t>
            </a:r>
            <a:r>
              <a:rPr lang="en-US" dirty="0" err="1" smtClean="0"/>
              <a:t>sekcji</a:t>
            </a:r>
            <a:r>
              <a:rPr lang="en-US" dirty="0" smtClean="0"/>
              <a:t>. </a:t>
            </a:r>
            <a:r>
              <a:rPr lang="en-US" dirty="0" err="1" smtClean="0"/>
              <a:t>Zmień</a:t>
            </a:r>
            <a:r>
              <a:rPr lang="en-US" dirty="0" smtClean="0"/>
              <a:t> </a:t>
            </a:r>
            <a:r>
              <a:rPr lang="en-US" dirty="0" err="1" smtClean="0"/>
              <a:t>wartość</a:t>
            </a:r>
            <a:r>
              <a:rPr lang="en-US" dirty="0" smtClean="0"/>
              <a:t> </a:t>
            </a:r>
            <a:r>
              <a:rPr lang="en-US" dirty="0" err="1" smtClean="0"/>
              <a:t>zmiennej</a:t>
            </a:r>
            <a:r>
              <a:rPr lang="en-US" dirty="0" smtClean="0"/>
              <a:t> </a:t>
            </a:r>
            <a:r>
              <a:rPr lang="en-US" dirty="0" err="1" smtClean="0"/>
              <a:t>przechowywania</a:t>
            </a:r>
            <a:r>
              <a:rPr lang="en-US" dirty="0" smtClean="0"/>
              <a:t> </a:t>
            </a:r>
            <a:r>
              <a:rPr lang="en-US" dirty="0" err="1" smtClean="0"/>
              <a:t>podstawowej</a:t>
            </a:r>
            <a:r>
              <a:rPr lang="en-US" dirty="0" smtClean="0"/>
              <a:t> </a:t>
            </a:r>
            <a:r>
              <a:rPr lang="en-US" dirty="0" err="1" smtClean="0"/>
              <a:t>wartości</a:t>
            </a:r>
            <a:r>
              <a:rPr lang="en-US" dirty="0" smtClean="0"/>
              <a:t> </a:t>
            </a:r>
            <a:r>
              <a:rPr lang="en-US" dirty="0" err="1" smtClean="0"/>
              <a:t>paddingu</a:t>
            </a:r>
            <a:r>
              <a:rPr lang="en-US" dirty="0" smtClean="0"/>
              <a:t>  </a:t>
            </a:r>
            <a:r>
              <a:rPr lang="en-US" dirty="0" err="1" smtClean="0"/>
              <a:t>na</a:t>
            </a:r>
            <a:r>
              <a:rPr lang="en-US" dirty="0" smtClean="0"/>
              <a:t> 10px.</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235</a:t>
            </a:fld>
            <a:endParaRPr lang="pl-PL"/>
          </a:p>
        </p:txBody>
      </p:sp>
    </p:spTree>
    <p:extLst>
      <p:ext uri="{BB962C8B-B14F-4D97-AF65-F5344CB8AC3E}">
        <p14:creationId xmlns:p14="http://schemas.microsoft.com/office/powerpoint/2010/main" val="1849549012"/>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Funkcje</a:t>
            </a:r>
            <a:r>
              <a:rPr lang="en-US" dirty="0">
                <a:solidFill>
                  <a:srgbClr val="FFC000"/>
                </a:solidFill>
              </a:rPr>
              <a:t>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p:txBody>
          <a:bodyPr>
            <a:normAutofit/>
          </a:bodyPr>
          <a:lstStyle/>
          <a:p>
            <a:pPr marL="0" indent="0">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Zdeklaruj</a:t>
            </a:r>
            <a:r>
              <a:rPr lang="en-US" dirty="0"/>
              <a:t> </a:t>
            </a:r>
            <a:r>
              <a:rPr lang="en-US" b="1" dirty="0" err="1"/>
              <a:t>zmienną</a:t>
            </a:r>
            <a:r>
              <a:rPr lang="en-US" dirty="0"/>
              <a:t> </a:t>
            </a:r>
            <a:r>
              <a:rPr lang="en-US" dirty="0" err="1"/>
              <a:t>dla</a:t>
            </a:r>
            <a:r>
              <a:rPr lang="en-US" dirty="0"/>
              <a:t> </a:t>
            </a:r>
            <a:r>
              <a:rPr lang="en-US" dirty="0" err="1"/>
              <a:t>przechowywania</a:t>
            </a:r>
            <a:r>
              <a:rPr lang="en-US" dirty="0"/>
              <a:t> </a:t>
            </a:r>
            <a:r>
              <a:rPr lang="en-US" dirty="0" err="1"/>
              <a:t>podstawowej</a:t>
            </a:r>
            <a:r>
              <a:rPr lang="en-US" dirty="0"/>
              <a:t> </a:t>
            </a:r>
            <a:r>
              <a:rPr lang="en-US" dirty="0" err="1"/>
              <a:t>wartości</a:t>
            </a:r>
            <a:r>
              <a:rPr lang="en-US" dirty="0"/>
              <a:t> </a:t>
            </a:r>
            <a:r>
              <a:rPr lang="en-US" dirty="0" err="1" smtClean="0"/>
              <a:t>szerokości</a:t>
            </a:r>
            <a:r>
              <a:rPr lang="en-US" dirty="0" smtClean="0"/>
              <a:t> </a:t>
            </a:r>
            <a:r>
              <a:rPr lang="en-US" dirty="0" err="1" smtClean="0"/>
              <a:t>sekcji</a:t>
            </a:r>
            <a:r>
              <a:rPr lang="en-US" dirty="0" smtClean="0"/>
              <a:t> </a:t>
            </a:r>
            <a:r>
              <a:rPr lang="en-US" dirty="0" err="1" smtClean="0"/>
              <a:t>jako</a:t>
            </a:r>
            <a:r>
              <a:rPr lang="en-US" dirty="0" smtClean="0"/>
              <a:t> 100%.</a:t>
            </a:r>
            <a:endParaRPr lang="en-US" dirty="0"/>
          </a:p>
          <a:p>
            <a:pPr marL="514350" indent="-514350" algn="just">
              <a:buFont typeface="+mj-lt"/>
              <a:buAutoNum type="arabicPeriod"/>
            </a:pPr>
            <a:r>
              <a:rPr lang="en-US" dirty="0" err="1"/>
              <a:t>Napisz</a:t>
            </a:r>
            <a:r>
              <a:rPr lang="en-US" dirty="0"/>
              <a:t> </a:t>
            </a:r>
            <a:r>
              <a:rPr lang="en-US" b="1" dirty="0" err="1"/>
              <a:t>funkcję</a:t>
            </a:r>
            <a:r>
              <a:rPr lang="en-US" dirty="0"/>
              <a:t>, </a:t>
            </a:r>
            <a:r>
              <a:rPr lang="en-US" dirty="0" err="1"/>
              <a:t>która</a:t>
            </a:r>
            <a:r>
              <a:rPr lang="en-US" dirty="0"/>
              <a:t> </a:t>
            </a:r>
            <a:r>
              <a:rPr lang="en-US" dirty="0" err="1"/>
              <a:t>zwraca</a:t>
            </a:r>
            <a:r>
              <a:rPr lang="en-US" dirty="0"/>
              <a:t> </a:t>
            </a:r>
            <a:r>
              <a:rPr lang="en-US" dirty="0" err="1"/>
              <a:t>wartość</a:t>
            </a:r>
            <a:r>
              <a:rPr lang="en-US" dirty="0"/>
              <a:t> </a:t>
            </a:r>
            <a:r>
              <a:rPr lang="en-US" dirty="0" err="1" smtClean="0"/>
              <a:t>szerokości</a:t>
            </a:r>
            <a:r>
              <a:rPr lang="en-US" dirty="0" smtClean="0"/>
              <a:t>, </a:t>
            </a:r>
            <a:r>
              <a:rPr lang="en-US" dirty="0" err="1" smtClean="0"/>
              <a:t>jako</a:t>
            </a:r>
            <a:r>
              <a:rPr lang="en-US" dirty="0" smtClean="0"/>
              <a:t> </a:t>
            </a:r>
            <a:r>
              <a:rPr lang="en-US" dirty="0" err="1" smtClean="0"/>
              <a:t>wartość</a:t>
            </a:r>
            <a:r>
              <a:rPr lang="en-US" dirty="0" smtClean="0"/>
              <a:t> </a:t>
            </a:r>
            <a:r>
              <a:rPr lang="en-US" dirty="0" err="1" smtClean="0"/>
              <a:t>podstawową</a:t>
            </a:r>
            <a:r>
              <a:rPr lang="en-US" dirty="0" smtClean="0"/>
              <a:t> </a:t>
            </a:r>
            <a:r>
              <a:rPr lang="en-US" dirty="0" err="1" smtClean="0"/>
              <a:t>pomniejszoną</a:t>
            </a:r>
            <a:r>
              <a:rPr lang="en-US" dirty="0" smtClean="0"/>
              <a:t> o </a:t>
            </a:r>
            <a:r>
              <a:rPr lang="en-US" dirty="0" err="1" smtClean="0"/>
              <a:t>wartość</a:t>
            </a:r>
            <a:r>
              <a:rPr lang="en-US" dirty="0" smtClean="0"/>
              <a:t> </a:t>
            </a:r>
            <a:r>
              <a:rPr lang="en-US" dirty="0" err="1" smtClean="0"/>
              <a:t>parametru</a:t>
            </a:r>
            <a:r>
              <a:rPr lang="en-US" dirty="0" smtClean="0"/>
              <a:t>.</a:t>
            </a:r>
            <a:endParaRPr lang="en-US" dirty="0"/>
          </a:p>
          <a:p>
            <a:pPr marL="514350" indent="-514350" algn="just">
              <a:buFont typeface="+mj-lt"/>
              <a:buAutoNum type="arabicPeriod"/>
            </a:pPr>
            <a:r>
              <a:rPr lang="en-US" dirty="0" err="1"/>
              <a:t>Wykorzystaj</a:t>
            </a:r>
            <a:r>
              <a:rPr lang="en-US" dirty="0"/>
              <a:t> </a:t>
            </a:r>
            <a:r>
              <a:rPr lang="en-US" dirty="0" err="1"/>
              <a:t>funkcję</a:t>
            </a:r>
            <a:r>
              <a:rPr lang="en-US" dirty="0"/>
              <a:t> </a:t>
            </a:r>
            <a:r>
              <a:rPr lang="en-US" dirty="0" err="1"/>
              <a:t>dla</a:t>
            </a:r>
            <a:r>
              <a:rPr lang="en-US" dirty="0"/>
              <a:t> </a:t>
            </a:r>
            <a:r>
              <a:rPr lang="en-US" dirty="0" err="1"/>
              <a:t>przypisania</a:t>
            </a:r>
            <a:r>
              <a:rPr lang="en-US" dirty="0"/>
              <a:t> </a:t>
            </a:r>
            <a:r>
              <a:rPr lang="en-US" dirty="0" err="1" smtClean="0"/>
              <a:t>szerokości</a:t>
            </a:r>
            <a:r>
              <a:rPr lang="en-US" dirty="0" smtClean="0"/>
              <a:t> </a:t>
            </a:r>
            <a:r>
              <a:rPr lang="en-US" dirty="0" err="1" smtClean="0"/>
              <a:t>poszczególnych</a:t>
            </a:r>
            <a:r>
              <a:rPr lang="en-US" dirty="0" smtClean="0"/>
              <a:t> </a:t>
            </a:r>
            <a:r>
              <a:rPr lang="en-US" dirty="0" err="1"/>
              <a:t>sekcji</a:t>
            </a:r>
            <a:r>
              <a:rPr lang="en-US" dirty="0" smtClean="0"/>
              <a:t>. </a:t>
            </a:r>
            <a:r>
              <a:rPr lang="en-US" dirty="0" err="1"/>
              <a:t>Zmień</a:t>
            </a:r>
            <a:r>
              <a:rPr lang="en-US" dirty="0"/>
              <a:t> </a:t>
            </a:r>
            <a:r>
              <a:rPr lang="en-US" dirty="0" err="1"/>
              <a:t>wartość</a:t>
            </a:r>
            <a:r>
              <a:rPr lang="en-US" dirty="0"/>
              <a:t> </a:t>
            </a:r>
            <a:r>
              <a:rPr lang="en-US" dirty="0" err="1"/>
              <a:t>zmiennej</a:t>
            </a:r>
            <a:r>
              <a:rPr lang="en-US" dirty="0"/>
              <a:t> </a:t>
            </a:r>
            <a:r>
              <a:rPr lang="en-US" dirty="0" err="1"/>
              <a:t>przechowywania</a:t>
            </a:r>
            <a:r>
              <a:rPr lang="en-US" dirty="0"/>
              <a:t> </a:t>
            </a:r>
            <a:r>
              <a:rPr lang="en-US" dirty="0" err="1"/>
              <a:t>podstawowej</a:t>
            </a:r>
            <a:r>
              <a:rPr lang="en-US" dirty="0"/>
              <a:t> </a:t>
            </a:r>
            <a:r>
              <a:rPr lang="en-US" dirty="0" err="1" smtClean="0"/>
              <a:t>szerokości</a:t>
            </a:r>
            <a:r>
              <a:rPr lang="en-US" dirty="0" smtClean="0"/>
              <a:t> </a:t>
            </a:r>
            <a:r>
              <a:rPr lang="en-US" dirty="0" err="1" smtClean="0"/>
              <a:t>na</a:t>
            </a:r>
            <a:r>
              <a:rPr lang="en-US" dirty="0" smtClean="0"/>
              <a:t> 90%.</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236</a:t>
            </a:fld>
            <a:endParaRPr lang="pl-PL"/>
          </a:p>
        </p:txBody>
      </p:sp>
    </p:spTree>
    <p:extLst>
      <p:ext uri="{BB962C8B-B14F-4D97-AF65-F5344CB8AC3E}">
        <p14:creationId xmlns:p14="http://schemas.microsoft.com/office/powerpoint/2010/main" val="489583"/>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a:solidFill>
                  <a:srgbClr val="FFC000"/>
                </a:solidFill>
              </a:rPr>
              <a:t>Rethink your HTML</a:t>
            </a:r>
          </a:p>
        </p:txBody>
      </p:sp>
      <p:sp>
        <p:nvSpPr>
          <p:cNvPr id="3" name="Symbol zastępczy zawartości 2"/>
          <p:cNvSpPr>
            <a:spLocks noGrp="1"/>
          </p:cNvSpPr>
          <p:nvPr>
            <p:ph idx="1"/>
          </p:nvPr>
        </p:nvSpPr>
        <p:spPr/>
        <p:txBody>
          <a:bodyPr>
            <a:normAutofit/>
          </a:bodyPr>
          <a:lstStyle/>
          <a:p>
            <a:r>
              <a:rPr lang="en-US" altLang="en-US" sz="2400" dirty="0">
                <a:solidFill>
                  <a:srgbClr val="000000"/>
                </a:solidFill>
              </a:rPr>
              <a:t>Using </a:t>
            </a:r>
            <a:r>
              <a:rPr lang="en-US" altLang="en-US" sz="2400" dirty="0" err="1">
                <a:solidFill>
                  <a:srgbClr val="000000"/>
                </a:solidFill>
              </a:rPr>
              <a:t>mixins</a:t>
            </a:r>
            <a:r>
              <a:rPr lang="en-US" altLang="en-US" sz="2400" dirty="0">
                <a:solidFill>
                  <a:srgbClr val="000000"/>
                </a:solidFill>
              </a:rPr>
              <a:t> and :extend functionality, move the choice of styling to the rules, not the HTML</a:t>
            </a:r>
          </a:p>
          <a:p>
            <a:pPr marL="0" indent="0">
              <a:buNone/>
            </a:pPr>
            <a:endParaRPr lang="en-US" altLang="en-US" sz="2400" dirty="0" smtClean="0">
              <a:solidFill>
                <a:srgbClr val="000000"/>
              </a:solidFill>
            </a:endParaRPr>
          </a:p>
          <a:p>
            <a:endParaRPr lang="en-US" altLang="en-US" sz="2400" dirty="0"/>
          </a:p>
          <a:p>
            <a:endParaRPr lang="en-US" sz="2400" dirty="0"/>
          </a:p>
          <a:p>
            <a:pPr marL="0" indent="0">
              <a:buNone/>
            </a:pPr>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237</a:t>
            </a:fld>
            <a:endParaRPr lang="pl-PL"/>
          </a:p>
        </p:txBody>
      </p:sp>
      <p:pic>
        <p:nvPicPr>
          <p:cNvPr id="5" name="Picture 2" descr="Screen Clippi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095500"/>
            <a:ext cx="6327775" cy="4762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7828116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Comments</a:t>
            </a:r>
            <a:endParaRPr lang="en-US" dirty="0">
              <a:solidFill>
                <a:srgbClr val="FFC000"/>
              </a:solidFill>
            </a:endParaRPr>
          </a:p>
        </p:txBody>
      </p:sp>
      <p:sp>
        <p:nvSpPr>
          <p:cNvPr id="3" name="Symbol zastępczy zawartości 2"/>
          <p:cNvSpPr>
            <a:spLocks noGrp="1"/>
          </p:cNvSpPr>
          <p:nvPr>
            <p:ph idx="1"/>
          </p:nvPr>
        </p:nvSpPr>
        <p:spPr>
          <a:xfrm>
            <a:off x="457200" y="1285860"/>
            <a:ext cx="8229600" cy="2215148"/>
          </a:xfrm>
        </p:spPr>
        <p:txBody>
          <a:bodyPr>
            <a:normAutofit fontScale="77500" lnSpcReduction="20000"/>
          </a:bodyPr>
          <a:lstStyle/>
          <a:p>
            <a:pPr>
              <a:lnSpc>
                <a:spcPct val="134000"/>
              </a:lnSpc>
            </a:pPr>
            <a:r>
              <a:rPr lang="en-US" b="1" dirty="0" smtClean="0"/>
              <a:t>Two </a:t>
            </a:r>
            <a:r>
              <a:rPr lang="en-US" b="1" dirty="0"/>
              <a:t>kinds of </a:t>
            </a:r>
            <a:r>
              <a:rPr lang="en-US" b="1" dirty="0" smtClean="0"/>
              <a:t>comments</a:t>
            </a:r>
            <a:r>
              <a:rPr lang="en-US" dirty="0" smtClean="0"/>
              <a:t>:</a:t>
            </a:r>
          </a:p>
          <a:p>
            <a:pPr lvl="1">
              <a:lnSpc>
                <a:spcPct val="134000"/>
              </a:lnSpc>
            </a:pPr>
            <a:r>
              <a:rPr lang="en-US" dirty="0" smtClean="0"/>
              <a:t>single </a:t>
            </a:r>
            <a:r>
              <a:rPr lang="en-US" dirty="0"/>
              <a:t>line comments (which do not exist in </a:t>
            </a:r>
            <a:r>
              <a:rPr lang="en-US" dirty="0" smtClean="0"/>
              <a:t>CSS)</a:t>
            </a:r>
          </a:p>
          <a:p>
            <a:pPr lvl="1">
              <a:lnSpc>
                <a:spcPct val="134000"/>
              </a:lnSpc>
            </a:pPr>
            <a:r>
              <a:rPr lang="en-US" dirty="0" smtClean="0"/>
              <a:t>block comments</a:t>
            </a:r>
          </a:p>
          <a:p>
            <a:pPr>
              <a:lnSpc>
                <a:spcPct val="134000"/>
              </a:lnSpc>
            </a:pPr>
            <a:r>
              <a:rPr lang="en-US" dirty="0" smtClean="0"/>
              <a:t>Single </a:t>
            </a:r>
            <a:r>
              <a:rPr lang="en-US" dirty="0"/>
              <a:t>line comments will be deleted on </a:t>
            </a:r>
            <a:r>
              <a:rPr lang="en-US" dirty="0" smtClean="0"/>
              <a:t>compilation and block </a:t>
            </a:r>
            <a:r>
              <a:rPr lang="en-US" dirty="0"/>
              <a:t>comments will remain in the compiled file</a:t>
            </a:r>
            <a:endParaRPr lang="en-US" dirty="0" smtClean="0"/>
          </a:p>
          <a:p>
            <a:pPr>
              <a:lnSpc>
                <a:spcPct val="134000"/>
              </a:lnSpc>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24</a:t>
            </a:fld>
            <a:endParaRPr lang="pl-PL"/>
          </a:p>
        </p:txBody>
      </p:sp>
      <p:pic>
        <p:nvPicPr>
          <p:cNvPr id="6" name="Obraz 5"/>
          <p:cNvPicPr>
            <a:picLocks noChangeAspect="1"/>
          </p:cNvPicPr>
          <p:nvPr/>
        </p:nvPicPr>
        <p:blipFill>
          <a:blip r:embed="rId2"/>
          <a:stretch>
            <a:fillRect/>
          </a:stretch>
        </p:blipFill>
        <p:spPr>
          <a:xfrm>
            <a:off x="0" y="3429000"/>
            <a:ext cx="9144000" cy="3428999"/>
          </a:xfrm>
          <a:prstGeom prst="rect">
            <a:avLst/>
          </a:prstGeom>
        </p:spPr>
      </p:pic>
    </p:spTree>
    <p:extLst>
      <p:ext uri="{BB962C8B-B14F-4D97-AF65-F5344CB8AC3E}">
        <p14:creationId xmlns:p14="http://schemas.microsoft.com/office/powerpoint/2010/main" val="35494902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Comments</a:t>
            </a:r>
            <a:endParaRPr lang="en-US" dirty="0">
              <a:solidFill>
                <a:srgbClr val="FFC000"/>
              </a:solidFill>
            </a:endParaRPr>
          </a:p>
        </p:txBody>
      </p:sp>
      <p:sp>
        <p:nvSpPr>
          <p:cNvPr id="3" name="Symbol zastępczy zawartości 2"/>
          <p:cNvSpPr>
            <a:spLocks noGrp="1"/>
          </p:cNvSpPr>
          <p:nvPr>
            <p:ph idx="1"/>
          </p:nvPr>
        </p:nvSpPr>
        <p:spPr>
          <a:xfrm>
            <a:off x="457200" y="1285860"/>
            <a:ext cx="8229600" cy="2215148"/>
          </a:xfrm>
        </p:spPr>
        <p:txBody>
          <a:bodyPr>
            <a:normAutofit/>
          </a:bodyPr>
          <a:lstStyle/>
          <a:p>
            <a:pPr algn="just"/>
            <a:r>
              <a:rPr lang="en-US" sz="2400" b="1" dirty="0"/>
              <a:t>Interpolation</a:t>
            </a:r>
            <a:r>
              <a:rPr lang="en-US" sz="2400" dirty="0"/>
              <a:t> - </a:t>
            </a:r>
            <a:r>
              <a:rPr lang="en-US" sz="2400" dirty="0" smtClean="0"/>
              <a:t>within </a:t>
            </a:r>
            <a:r>
              <a:rPr lang="en-US" sz="2400" dirty="0"/>
              <a:t>the multiline comments are resolved in the resulting CSS. You can specify variables or property names within the curly braces</a:t>
            </a:r>
            <a:r>
              <a:rPr lang="en-US" sz="2400" dirty="0" smtClean="0"/>
              <a:t>.</a:t>
            </a:r>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25</a:t>
            </a:fld>
            <a:endParaRPr lang="pl-PL"/>
          </a:p>
        </p:txBody>
      </p:sp>
      <p:pic>
        <p:nvPicPr>
          <p:cNvPr id="7" name="Obraz 6"/>
          <p:cNvPicPr>
            <a:picLocks noChangeAspect="1"/>
          </p:cNvPicPr>
          <p:nvPr/>
        </p:nvPicPr>
        <p:blipFill>
          <a:blip r:embed="rId2"/>
          <a:stretch>
            <a:fillRect/>
          </a:stretch>
        </p:blipFill>
        <p:spPr>
          <a:xfrm>
            <a:off x="904875" y="2701922"/>
            <a:ext cx="7483549" cy="971890"/>
          </a:xfrm>
          <a:prstGeom prst="rect">
            <a:avLst/>
          </a:prstGeom>
        </p:spPr>
      </p:pic>
      <p:pic>
        <p:nvPicPr>
          <p:cNvPr id="8" name="Obraz 7"/>
          <p:cNvPicPr>
            <a:picLocks noChangeAspect="1"/>
          </p:cNvPicPr>
          <p:nvPr/>
        </p:nvPicPr>
        <p:blipFill>
          <a:blip r:embed="rId3"/>
          <a:stretch>
            <a:fillRect/>
          </a:stretch>
        </p:blipFill>
        <p:spPr>
          <a:xfrm>
            <a:off x="904875" y="4437112"/>
            <a:ext cx="7555557" cy="698129"/>
          </a:xfrm>
          <a:prstGeom prst="rect">
            <a:avLst/>
          </a:prstGeom>
        </p:spPr>
      </p:pic>
    </p:spTree>
    <p:extLst>
      <p:ext uri="{BB962C8B-B14F-4D97-AF65-F5344CB8AC3E}">
        <p14:creationId xmlns:p14="http://schemas.microsoft.com/office/powerpoint/2010/main" val="217781031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Variables</a:t>
            </a:r>
            <a:endParaRPr lang="en-US" dirty="0">
              <a:solidFill>
                <a:srgbClr val="FFC000"/>
              </a:solidFill>
            </a:endParaRPr>
          </a:p>
        </p:txBody>
      </p:sp>
      <p:sp>
        <p:nvSpPr>
          <p:cNvPr id="3" name="Symbol zastępczy zawartości 2"/>
          <p:cNvSpPr>
            <a:spLocks noGrp="1"/>
          </p:cNvSpPr>
          <p:nvPr>
            <p:ph idx="1"/>
          </p:nvPr>
        </p:nvSpPr>
        <p:spPr>
          <a:xfrm>
            <a:off x="457200" y="1285860"/>
            <a:ext cx="8229600" cy="1711091"/>
          </a:xfrm>
        </p:spPr>
        <p:txBody>
          <a:bodyPr>
            <a:normAutofit fontScale="70000" lnSpcReduction="20000"/>
          </a:bodyPr>
          <a:lstStyle/>
          <a:p>
            <a:pPr algn="just"/>
            <a:r>
              <a:rPr lang="en-US" sz="3200" dirty="0" smtClean="0"/>
              <a:t>A </a:t>
            </a:r>
            <a:r>
              <a:rPr lang="en-US" sz="3200" dirty="0"/>
              <a:t>way to </a:t>
            </a:r>
            <a:r>
              <a:rPr lang="en-US" sz="3200" b="1" dirty="0"/>
              <a:t>store information that you want to reuse </a:t>
            </a:r>
            <a:r>
              <a:rPr lang="en-US" sz="3200" dirty="0"/>
              <a:t>throughout your stylesheet. </a:t>
            </a:r>
            <a:endParaRPr lang="en-US" sz="3200" dirty="0" smtClean="0"/>
          </a:p>
          <a:p>
            <a:pPr algn="just"/>
            <a:r>
              <a:rPr lang="en-US" sz="3200" dirty="0" smtClean="0"/>
              <a:t>You </a:t>
            </a:r>
            <a:r>
              <a:rPr lang="en-US" sz="3200" dirty="0"/>
              <a:t>can store things like </a:t>
            </a:r>
            <a:r>
              <a:rPr lang="en-US" sz="3200" b="1" dirty="0"/>
              <a:t>colors, font stacks</a:t>
            </a:r>
            <a:r>
              <a:rPr lang="en-US" sz="3200" dirty="0"/>
              <a:t>, or any CSS value you think you'll want to </a:t>
            </a:r>
            <a:r>
              <a:rPr lang="en-US" sz="3200" dirty="0" smtClean="0"/>
              <a:t>reuse.</a:t>
            </a:r>
          </a:p>
          <a:p>
            <a:pPr algn="just"/>
            <a:r>
              <a:rPr lang="en-US" sz="3200" dirty="0"/>
              <a:t>Sass uses </a:t>
            </a:r>
            <a:r>
              <a:rPr lang="en-US" sz="3200" dirty="0" smtClean="0"/>
              <a:t>the </a:t>
            </a:r>
            <a:r>
              <a:rPr lang="en-US" sz="3200" b="1" dirty="0" smtClean="0"/>
              <a:t>$</a:t>
            </a:r>
            <a:r>
              <a:rPr lang="en-US" sz="3200" b="1" dirty="0"/>
              <a:t> symbol</a:t>
            </a:r>
            <a:r>
              <a:rPr lang="en-US" sz="3200" dirty="0"/>
              <a:t> to make something a variable.</a:t>
            </a:r>
            <a:endParaRPr lang="en-US" sz="3200" dirty="0" smtClean="0"/>
          </a:p>
          <a:p>
            <a:pPr algn="just"/>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26</a:t>
            </a:fld>
            <a:endParaRPr lang="pl-PL"/>
          </a:p>
        </p:txBody>
      </p:sp>
      <p:pic>
        <p:nvPicPr>
          <p:cNvPr id="5" name="Obraz 4"/>
          <p:cNvPicPr>
            <a:picLocks noChangeAspect="1"/>
          </p:cNvPicPr>
          <p:nvPr/>
        </p:nvPicPr>
        <p:blipFill>
          <a:blip r:embed="rId2"/>
          <a:stretch>
            <a:fillRect/>
          </a:stretch>
        </p:blipFill>
        <p:spPr>
          <a:xfrm>
            <a:off x="0" y="3139827"/>
            <a:ext cx="9144000" cy="2552661"/>
          </a:xfrm>
          <a:prstGeom prst="rect">
            <a:avLst/>
          </a:prstGeom>
        </p:spPr>
      </p:pic>
    </p:spTree>
    <p:extLst>
      <p:ext uri="{BB962C8B-B14F-4D97-AF65-F5344CB8AC3E}">
        <p14:creationId xmlns:p14="http://schemas.microsoft.com/office/powerpoint/2010/main" val="105220947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Variables </a:t>
            </a:r>
            <a:r>
              <a:rPr lang="en-US" dirty="0">
                <a:solidFill>
                  <a:srgbClr val="FFC000"/>
                </a:solidFill>
              </a:rPr>
              <a:t>- example</a:t>
            </a:r>
          </a:p>
        </p:txBody>
      </p:sp>
      <p:sp>
        <p:nvSpPr>
          <p:cNvPr id="3" name="Symbol zastępczy zawartości 2"/>
          <p:cNvSpPr>
            <a:spLocks noGrp="1"/>
          </p:cNvSpPr>
          <p:nvPr>
            <p:ph idx="1"/>
          </p:nvPr>
        </p:nvSpPr>
        <p:spPr/>
        <p:txBody>
          <a:bodyPr>
            <a:normAutofit/>
          </a:bodyPr>
          <a:lstStyle/>
          <a:p>
            <a:pPr marL="0" indent="0">
              <a:buNone/>
            </a:pP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27</a:t>
            </a:fld>
            <a:endParaRPr lang="pl-PL"/>
          </a:p>
        </p:txBody>
      </p:sp>
      <p:pic>
        <p:nvPicPr>
          <p:cNvPr id="6" name="Picture 4" descr="2013-05-26 11.47.20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8652" y="1279091"/>
            <a:ext cx="8346695" cy="4760707"/>
          </a:xfrm>
          <a:prstGeom prst="rect">
            <a:avLst/>
          </a:prstGeom>
          <a:effectLst>
            <a:outerShdw blurRad="292100" dist="139700" dir="2700000" algn="tl" rotWithShape="0">
              <a:srgbClr val="000000">
                <a:alpha val="65000"/>
              </a:srgbClr>
            </a:outerShdw>
          </a:effectLst>
        </p:spPr>
      </p:pic>
    </p:spTree>
    <p:extLst>
      <p:ext uri="{BB962C8B-B14F-4D97-AF65-F5344CB8AC3E}">
        <p14:creationId xmlns:p14="http://schemas.microsoft.com/office/powerpoint/2010/main" val="410459804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Variables</a:t>
            </a:r>
            <a:endParaRPr lang="en-US" dirty="0">
              <a:solidFill>
                <a:srgbClr val="FFC000"/>
              </a:solidFill>
            </a:endParaRPr>
          </a:p>
        </p:txBody>
      </p:sp>
      <p:sp>
        <p:nvSpPr>
          <p:cNvPr id="3" name="Symbol zastępczy zawartości 2"/>
          <p:cNvSpPr>
            <a:spLocks noGrp="1"/>
          </p:cNvSpPr>
          <p:nvPr>
            <p:ph idx="1"/>
          </p:nvPr>
        </p:nvSpPr>
        <p:spPr>
          <a:xfrm>
            <a:off x="457200" y="1285860"/>
            <a:ext cx="8229600" cy="1711091"/>
          </a:xfrm>
        </p:spPr>
        <p:txBody>
          <a:bodyPr>
            <a:normAutofit/>
          </a:bodyPr>
          <a:lstStyle/>
          <a:p>
            <a:pPr algn="just"/>
            <a:r>
              <a:rPr lang="en-US" sz="3200" b="1" dirty="0" smtClean="0"/>
              <a:t>Data types</a:t>
            </a:r>
          </a:p>
          <a:p>
            <a:pPr algn="just"/>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28</a:t>
            </a:fld>
            <a:endParaRPr lang="pl-PL"/>
          </a:p>
        </p:txBody>
      </p:sp>
      <p:pic>
        <p:nvPicPr>
          <p:cNvPr id="6" name="Obraz 5"/>
          <p:cNvPicPr>
            <a:picLocks noChangeAspect="1"/>
          </p:cNvPicPr>
          <p:nvPr/>
        </p:nvPicPr>
        <p:blipFill>
          <a:blip r:embed="rId2"/>
          <a:stretch>
            <a:fillRect/>
          </a:stretch>
        </p:blipFill>
        <p:spPr>
          <a:xfrm>
            <a:off x="3865742" y="151302"/>
            <a:ext cx="5278258" cy="6706698"/>
          </a:xfrm>
          <a:prstGeom prst="rect">
            <a:avLst/>
          </a:prstGeom>
        </p:spPr>
      </p:pic>
    </p:spTree>
    <p:extLst>
      <p:ext uri="{BB962C8B-B14F-4D97-AF65-F5344CB8AC3E}">
        <p14:creationId xmlns:p14="http://schemas.microsoft.com/office/powerpoint/2010/main" val="179081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Podstawy</a:t>
            </a:r>
            <a:r>
              <a:rPr lang="en-US" dirty="0" smtClean="0">
                <a:solidFill>
                  <a:srgbClr val="FFC000"/>
                </a:solidFill>
              </a:rPr>
              <a:t> </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a:t>
            </a:r>
          </a:p>
          <a:p>
            <a:pPr marL="514350" indent="-514350">
              <a:buFont typeface="+mj-lt"/>
              <a:buAutoNum type="arabicPeriod"/>
            </a:pPr>
            <a:r>
              <a:rPr lang="en-US" dirty="0" err="1" smtClean="0"/>
              <a:t>Zdefiniuj</a:t>
            </a:r>
            <a:r>
              <a:rPr lang="en-US" dirty="0" smtClean="0"/>
              <a:t> </a:t>
            </a:r>
            <a:r>
              <a:rPr lang="en-US" dirty="0" err="1" smtClean="0"/>
              <a:t>poprzez</a:t>
            </a:r>
            <a:r>
              <a:rPr lang="en-US" dirty="0" smtClean="0"/>
              <a:t> </a:t>
            </a:r>
            <a:r>
              <a:rPr lang="en-US" b="1" dirty="0" err="1" smtClean="0"/>
              <a:t>zmienne</a:t>
            </a:r>
            <a:r>
              <a:rPr lang="en-US" dirty="0" smtClean="0"/>
              <a:t> </a:t>
            </a:r>
            <a:r>
              <a:rPr lang="en-US" dirty="0" err="1" smtClean="0"/>
              <a:t>przechowujące</a:t>
            </a:r>
            <a:r>
              <a:rPr lang="en-US" dirty="0" smtClean="0"/>
              <a:t>:</a:t>
            </a:r>
          </a:p>
          <a:p>
            <a:pPr lvl="1"/>
            <a:r>
              <a:rPr lang="en-US" dirty="0" err="1"/>
              <a:t>f</a:t>
            </a:r>
            <a:r>
              <a:rPr lang="en-US" dirty="0" err="1" smtClean="0"/>
              <a:t>ormatowanie</a:t>
            </a:r>
            <a:r>
              <a:rPr lang="en-US" dirty="0" smtClean="0"/>
              <a:t> </a:t>
            </a:r>
            <a:r>
              <a:rPr lang="en-US" dirty="0" err="1" smtClean="0"/>
              <a:t>tekstu</a:t>
            </a:r>
            <a:r>
              <a:rPr lang="en-US" dirty="0" smtClean="0"/>
              <a:t> (</a:t>
            </a:r>
            <a:r>
              <a:rPr lang="en-US" dirty="0" err="1" smtClean="0"/>
              <a:t>czcionka</a:t>
            </a:r>
            <a:r>
              <a:rPr lang="en-US" dirty="0" smtClean="0"/>
              <a:t>, </a:t>
            </a:r>
            <a:r>
              <a:rPr lang="en-US" dirty="0" err="1" smtClean="0"/>
              <a:t>rozmiar</a:t>
            </a:r>
            <a:r>
              <a:rPr lang="en-US" dirty="0" smtClean="0"/>
              <a:t>, </a:t>
            </a:r>
            <a:r>
              <a:rPr lang="en-US" dirty="0" err="1" smtClean="0"/>
              <a:t>kolor</a:t>
            </a:r>
            <a:r>
              <a:rPr lang="en-US" dirty="0" smtClean="0"/>
              <a:t>, …)</a:t>
            </a:r>
          </a:p>
          <a:p>
            <a:pPr lvl="1"/>
            <a:r>
              <a:rPr lang="en-US" dirty="0" err="1" smtClean="0"/>
              <a:t>paddingi</a:t>
            </a:r>
            <a:endParaRPr lang="en-US" dirty="0" smtClean="0"/>
          </a:p>
          <a:p>
            <a:pPr lvl="1"/>
            <a:r>
              <a:rPr lang="en-US" dirty="0" err="1" smtClean="0"/>
              <a:t>marginesy</a:t>
            </a:r>
            <a:r>
              <a:rPr lang="en-US" dirty="0" smtClean="0"/>
              <a:t> </a:t>
            </a:r>
          </a:p>
          <a:p>
            <a:pPr marL="0" indent="0">
              <a:buNone/>
            </a:pPr>
            <a:r>
              <a:rPr lang="en-US" dirty="0" err="1" smtClean="0"/>
              <a:t>Kolorystyka</a:t>
            </a:r>
            <a:r>
              <a:rPr lang="en-US" dirty="0" smtClean="0"/>
              <a:t> ma </a:t>
            </a:r>
            <a:r>
              <a:rPr lang="en-US" dirty="0" err="1" smtClean="0"/>
              <a:t>być</a:t>
            </a:r>
            <a:r>
              <a:rPr lang="en-US" dirty="0" smtClean="0"/>
              <a:t> </a:t>
            </a:r>
            <a:r>
              <a:rPr lang="en-US" dirty="0" err="1" smtClean="0"/>
              <a:t>zdefiniowania</a:t>
            </a:r>
            <a:r>
              <a:rPr lang="en-US" dirty="0" smtClean="0"/>
              <a:t> z </a:t>
            </a:r>
            <a:r>
              <a:rPr lang="en-US" dirty="0" err="1" smtClean="0"/>
              <a:t>tonacji</a:t>
            </a:r>
            <a:r>
              <a:rPr lang="en-US" dirty="0" smtClean="0"/>
              <a:t> </a:t>
            </a:r>
            <a:r>
              <a:rPr lang="en-US" dirty="0" err="1" smtClean="0"/>
              <a:t>niebieskiej</a:t>
            </a:r>
            <a:r>
              <a:rPr lang="en-US" dirty="0" smtClean="0"/>
              <a:t>.</a:t>
            </a:r>
          </a:p>
          <a:p>
            <a:pPr marL="0" indent="0">
              <a:buNone/>
            </a:pPr>
            <a:r>
              <a:rPr lang="en-US" dirty="0" smtClean="0"/>
              <a:t>2. </a:t>
            </a:r>
            <a:r>
              <a:rPr lang="en-US" dirty="0" err="1" smtClean="0"/>
              <a:t>Zastosuj</a:t>
            </a:r>
            <a:r>
              <a:rPr lang="en-US" dirty="0" smtClean="0"/>
              <a:t> </a:t>
            </a:r>
            <a:r>
              <a:rPr lang="en-US" dirty="0" err="1" smtClean="0"/>
              <a:t>zmienne</a:t>
            </a:r>
            <a:r>
              <a:rPr lang="en-US" dirty="0" smtClean="0"/>
              <a:t> </a:t>
            </a:r>
            <a:r>
              <a:rPr lang="en-US" dirty="0" err="1" smtClean="0"/>
              <a:t>dla</a:t>
            </a:r>
            <a:r>
              <a:rPr lang="en-US" dirty="0" smtClean="0"/>
              <a:t> </a:t>
            </a:r>
            <a:r>
              <a:rPr lang="en-US" dirty="0" err="1" smtClean="0"/>
              <a:t>stylowania</a:t>
            </a:r>
            <a:r>
              <a:rPr lang="en-US" dirty="0" smtClean="0"/>
              <a:t> </a:t>
            </a:r>
            <a:r>
              <a:rPr lang="en-US" dirty="0" err="1" smtClean="0"/>
              <a:t>dokumentu</a:t>
            </a:r>
            <a:r>
              <a:rPr lang="en-US" dirty="0" smtClean="0"/>
              <a:t>.</a:t>
            </a:r>
          </a:p>
          <a:p>
            <a:pPr marL="0" indent="0">
              <a:buNone/>
            </a:pPr>
            <a:r>
              <a:rPr lang="en-US" dirty="0" smtClean="0"/>
              <a:t>3. </a:t>
            </a:r>
            <a:r>
              <a:rPr lang="en-US" dirty="0" err="1" smtClean="0"/>
              <a:t>Zmodyfikuj</a:t>
            </a:r>
            <a:r>
              <a:rPr lang="en-US" dirty="0" smtClean="0"/>
              <a:t> </a:t>
            </a:r>
            <a:r>
              <a:rPr lang="en-US" dirty="0" err="1" smtClean="0"/>
              <a:t>kolorystykę</a:t>
            </a:r>
            <a:r>
              <a:rPr lang="en-US" dirty="0"/>
              <a:t> </a:t>
            </a:r>
            <a:r>
              <a:rPr lang="en-US" dirty="0" err="1" smtClean="0"/>
              <a:t>dokumentu</a:t>
            </a:r>
            <a:r>
              <a:rPr lang="en-US" dirty="0" smtClean="0"/>
              <a:t>, aby </a:t>
            </a:r>
            <a:r>
              <a:rPr lang="en-US" dirty="0" err="1" smtClean="0"/>
              <a:t>była</a:t>
            </a:r>
            <a:r>
              <a:rPr lang="en-US" dirty="0" smtClean="0"/>
              <a:t> w </a:t>
            </a:r>
            <a:r>
              <a:rPr lang="en-US" dirty="0" err="1" smtClean="0"/>
              <a:t>tonacji</a:t>
            </a:r>
            <a:r>
              <a:rPr lang="en-US" dirty="0" smtClean="0"/>
              <a:t> </a:t>
            </a:r>
            <a:r>
              <a:rPr lang="en-US" dirty="0" err="1" smtClean="0"/>
              <a:t>zielonej</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29</a:t>
            </a:fld>
            <a:endParaRPr lang="pl-PL"/>
          </a:p>
        </p:txBody>
      </p:sp>
    </p:spTree>
    <p:extLst>
      <p:ext uri="{BB962C8B-B14F-4D97-AF65-F5344CB8AC3E}">
        <p14:creationId xmlns:p14="http://schemas.microsoft.com/office/powerpoint/2010/main" val="1339189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Text Placeholder 2"/>
          <p:cNvSpPr>
            <a:spLocks noGrp="1"/>
          </p:cNvSpPr>
          <p:nvPr>
            <p:ph type="body" idx="1"/>
          </p:nvPr>
        </p:nvSpPr>
        <p:spPr>
          <a:solidFill>
            <a:schemeClr val="accent6">
              <a:lumMod val="50000"/>
            </a:schemeClr>
          </a:solidFill>
        </p:spPr>
        <p:txBody>
          <a:bodyPr/>
          <a:lstStyle/>
          <a:p>
            <a:pPr marL="0" indent="0" algn="ctr">
              <a:buNone/>
            </a:pPr>
            <a:endParaRPr lang="pl-PL" sz="5400" dirty="0" smtClean="0">
              <a:solidFill>
                <a:schemeClr val="bg1"/>
              </a:solidFill>
            </a:endParaRPr>
          </a:p>
          <a:p>
            <a:pPr marL="0" indent="0" algn="ctr">
              <a:buNone/>
            </a:pPr>
            <a:endParaRPr lang="pl-PL" sz="5400" dirty="0">
              <a:solidFill>
                <a:schemeClr val="bg1"/>
              </a:solidFill>
            </a:endParaRPr>
          </a:p>
          <a:p>
            <a:pPr marL="0" indent="0" algn="ctr">
              <a:buNone/>
            </a:pPr>
            <a:r>
              <a:rPr lang="en-US" sz="5400" dirty="0" smtClean="0">
                <a:solidFill>
                  <a:schemeClr val="bg1"/>
                </a:solidFill>
              </a:rPr>
              <a:t>Introduction</a:t>
            </a:r>
            <a:endParaRPr lang="pl-PL" sz="5400" dirty="0">
              <a:solidFill>
                <a:schemeClr val="bg1"/>
              </a:solidFill>
            </a:endParaRPr>
          </a:p>
        </p:txBody>
      </p:sp>
    </p:spTree>
    <p:extLst>
      <p:ext uri="{BB962C8B-B14F-4D97-AF65-F5344CB8AC3E}">
        <p14:creationId xmlns:p14="http://schemas.microsoft.com/office/powerpoint/2010/main" val="130194262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Podstawy</a:t>
            </a:r>
            <a:r>
              <a:rPr lang="en-US" dirty="0" smtClean="0">
                <a:solidFill>
                  <a:srgbClr val="FFC000"/>
                </a:solidFill>
              </a:rPr>
              <a:t> (</a:t>
            </a:r>
            <a:r>
              <a:rPr lang="en-US" i="1" dirty="0" err="1" smtClean="0">
                <a:solidFill>
                  <a:srgbClr val="FFC000"/>
                </a:solidFill>
              </a:rPr>
              <a:t>opcjonalne</a:t>
            </a:r>
            <a:r>
              <a:rPr lang="en-US" dirty="0" smtClean="0">
                <a:solidFill>
                  <a:srgbClr val="FFC000"/>
                </a:solidFill>
              </a:rPr>
              <a:t>) </a:t>
            </a:r>
            <a:endParaRPr lang="en-US" dirty="0">
              <a:solidFill>
                <a:srgbClr val="FFC000"/>
              </a:solidFill>
            </a:endParaRPr>
          </a:p>
        </p:txBody>
      </p:sp>
      <p:sp>
        <p:nvSpPr>
          <p:cNvPr id="3" name="Symbol zastępczy zawartości 2"/>
          <p:cNvSpPr>
            <a:spLocks noGrp="1"/>
          </p:cNvSpPr>
          <p:nvPr>
            <p:ph idx="1"/>
          </p:nvPr>
        </p:nvSpPr>
        <p:spPr/>
        <p:txBody>
          <a:bodyPr>
            <a:normAutofit lnSpcReduction="10000"/>
          </a:bodyPr>
          <a:lstStyle/>
          <a:p>
            <a:pPr marL="0" indent="0">
              <a:buNone/>
            </a:pPr>
            <a:r>
              <a:rPr lang="en-US" sz="3000" dirty="0" err="1" smtClean="0"/>
              <a:t>Dla</a:t>
            </a:r>
            <a:r>
              <a:rPr lang="en-US" sz="3000" dirty="0" smtClean="0"/>
              <a:t> </a:t>
            </a:r>
            <a:r>
              <a:rPr lang="en-US" sz="3000" dirty="0" err="1" smtClean="0"/>
              <a:t>dokumentu</a:t>
            </a:r>
            <a:r>
              <a:rPr lang="en-US" sz="3000" dirty="0" smtClean="0"/>
              <a:t> “cv.html”:</a:t>
            </a:r>
          </a:p>
          <a:p>
            <a:pPr marL="514350" indent="-514350">
              <a:buFont typeface="+mj-lt"/>
              <a:buAutoNum type="arabicPeriod"/>
            </a:pPr>
            <a:r>
              <a:rPr lang="en-US" dirty="0" err="1" smtClean="0"/>
              <a:t>Zdefiniuj</a:t>
            </a:r>
            <a:r>
              <a:rPr lang="en-US" dirty="0" smtClean="0"/>
              <a:t> </a:t>
            </a:r>
            <a:r>
              <a:rPr lang="en-US" b="1" dirty="0" err="1" smtClean="0"/>
              <a:t>zmienne</a:t>
            </a:r>
            <a:r>
              <a:rPr lang="en-US" dirty="0" smtClean="0"/>
              <a:t> </a:t>
            </a:r>
            <a:r>
              <a:rPr lang="en-US" dirty="0" err="1" smtClean="0"/>
              <a:t>przechowujące</a:t>
            </a:r>
            <a:r>
              <a:rPr lang="en-US" dirty="0" smtClean="0"/>
              <a:t>:</a:t>
            </a:r>
          </a:p>
          <a:p>
            <a:pPr lvl="1"/>
            <a:r>
              <a:rPr lang="en-US" dirty="0" err="1"/>
              <a:t>f</a:t>
            </a:r>
            <a:r>
              <a:rPr lang="en-US" dirty="0" err="1" smtClean="0"/>
              <a:t>ormatowanie</a:t>
            </a:r>
            <a:r>
              <a:rPr lang="en-US" dirty="0" smtClean="0"/>
              <a:t> </a:t>
            </a:r>
            <a:r>
              <a:rPr lang="en-US" dirty="0" err="1" smtClean="0"/>
              <a:t>tekstu</a:t>
            </a:r>
            <a:r>
              <a:rPr lang="en-US" dirty="0" smtClean="0"/>
              <a:t> (</a:t>
            </a:r>
            <a:r>
              <a:rPr lang="en-US" dirty="0" err="1" smtClean="0"/>
              <a:t>czcionka</a:t>
            </a:r>
            <a:r>
              <a:rPr lang="en-US" dirty="0" smtClean="0"/>
              <a:t>, </a:t>
            </a:r>
            <a:r>
              <a:rPr lang="en-US" dirty="0" err="1" smtClean="0"/>
              <a:t>rozmiar</a:t>
            </a:r>
            <a:r>
              <a:rPr lang="en-US" dirty="0" smtClean="0"/>
              <a:t>, </a:t>
            </a:r>
            <a:r>
              <a:rPr lang="en-US" dirty="0" err="1" smtClean="0"/>
              <a:t>kolor</a:t>
            </a:r>
            <a:r>
              <a:rPr lang="en-US" dirty="0" smtClean="0"/>
              <a:t>, …)</a:t>
            </a:r>
          </a:p>
          <a:p>
            <a:pPr lvl="1"/>
            <a:r>
              <a:rPr lang="en-US" dirty="0" err="1" smtClean="0"/>
              <a:t>paddingi</a:t>
            </a:r>
            <a:endParaRPr lang="en-US" dirty="0" smtClean="0"/>
          </a:p>
          <a:p>
            <a:pPr lvl="1"/>
            <a:r>
              <a:rPr lang="en-US" dirty="0" err="1" smtClean="0"/>
              <a:t>marginesy</a:t>
            </a:r>
            <a:r>
              <a:rPr lang="en-US" dirty="0" smtClean="0"/>
              <a:t> </a:t>
            </a:r>
          </a:p>
          <a:p>
            <a:pPr lvl="1"/>
            <a:r>
              <a:rPr lang="en-US" dirty="0" err="1" smtClean="0"/>
              <a:t>obramowania</a:t>
            </a:r>
            <a:endParaRPr lang="en-US" dirty="0" smtClean="0"/>
          </a:p>
          <a:p>
            <a:pPr lvl="1"/>
            <a:r>
              <a:rPr lang="en-US" dirty="0" err="1"/>
              <a:t>t</a:t>
            </a:r>
            <a:r>
              <a:rPr lang="en-US" dirty="0" err="1" smtClean="0"/>
              <a:t>ła</a:t>
            </a:r>
            <a:r>
              <a:rPr lang="en-US" dirty="0" smtClean="0"/>
              <a:t> (np. </a:t>
            </a:r>
            <a:r>
              <a:rPr lang="en-US" dirty="0" err="1" smtClean="0"/>
              <a:t>sekcji</a:t>
            </a:r>
            <a:r>
              <a:rPr lang="en-US" dirty="0" smtClean="0"/>
              <a:t>)</a:t>
            </a:r>
          </a:p>
          <a:p>
            <a:pPr marL="0" indent="0">
              <a:buNone/>
            </a:pPr>
            <a:r>
              <a:rPr lang="en-US" dirty="0" err="1" smtClean="0"/>
              <a:t>Kolorystyka</a:t>
            </a:r>
            <a:r>
              <a:rPr lang="en-US" dirty="0" smtClean="0"/>
              <a:t> ma </a:t>
            </a:r>
            <a:r>
              <a:rPr lang="en-US" dirty="0" err="1" smtClean="0"/>
              <a:t>być</a:t>
            </a:r>
            <a:r>
              <a:rPr lang="en-US" dirty="0" smtClean="0"/>
              <a:t> </a:t>
            </a:r>
            <a:r>
              <a:rPr lang="en-US" dirty="0" err="1" smtClean="0"/>
              <a:t>zdefiniowania</a:t>
            </a:r>
            <a:r>
              <a:rPr lang="en-US" dirty="0" smtClean="0"/>
              <a:t> z </a:t>
            </a:r>
            <a:r>
              <a:rPr lang="en-US" dirty="0" err="1" smtClean="0"/>
              <a:t>tonacji</a:t>
            </a:r>
            <a:r>
              <a:rPr lang="en-US" dirty="0" smtClean="0"/>
              <a:t> </a:t>
            </a:r>
            <a:r>
              <a:rPr lang="en-US" dirty="0" err="1" smtClean="0"/>
              <a:t>niebieskiej</a:t>
            </a:r>
            <a:r>
              <a:rPr lang="en-US" dirty="0" smtClean="0"/>
              <a:t>.</a:t>
            </a:r>
          </a:p>
          <a:p>
            <a:pPr marL="0" indent="0">
              <a:buNone/>
            </a:pPr>
            <a:r>
              <a:rPr lang="en-US" dirty="0" smtClean="0"/>
              <a:t>2. </a:t>
            </a:r>
            <a:r>
              <a:rPr lang="en-US" dirty="0" err="1" smtClean="0"/>
              <a:t>Zastosuj</a:t>
            </a:r>
            <a:r>
              <a:rPr lang="en-US" dirty="0" smtClean="0"/>
              <a:t> </a:t>
            </a:r>
            <a:r>
              <a:rPr lang="en-US" dirty="0" err="1" smtClean="0"/>
              <a:t>zmienne</a:t>
            </a:r>
            <a:r>
              <a:rPr lang="en-US" dirty="0" smtClean="0"/>
              <a:t> </a:t>
            </a:r>
            <a:r>
              <a:rPr lang="en-US" dirty="0" err="1" smtClean="0"/>
              <a:t>dla</a:t>
            </a:r>
            <a:r>
              <a:rPr lang="en-US" dirty="0" smtClean="0"/>
              <a:t> </a:t>
            </a:r>
            <a:r>
              <a:rPr lang="en-US" dirty="0" err="1" smtClean="0"/>
              <a:t>stylowania</a:t>
            </a:r>
            <a:r>
              <a:rPr lang="en-US" dirty="0" smtClean="0"/>
              <a:t> </a:t>
            </a:r>
            <a:r>
              <a:rPr lang="en-US" dirty="0" err="1" smtClean="0"/>
              <a:t>dokumentu</a:t>
            </a:r>
            <a:r>
              <a:rPr lang="en-US" dirty="0" smtClean="0"/>
              <a:t>.</a:t>
            </a:r>
          </a:p>
          <a:p>
            <a:pPr marL="0" indent="0">
              <a:buNone/>
            </a:pPr>
            <a:r>
              <a:rPr lang="en-US" dirty="0" smtClean="0"/>
              <a:t>3. </a:t>
            </a:r>
            <a:r>
              <a:rPr lang="en-US" dirty="0" err="1" smtClean="0"/>
              <a:t>Zmodyfikuj</a:t>
            </a:r>
            <a:r>
              <a:rPr lang="en-US" dirty="0" smtClean="0"/>
              <a:t> </a:t>
            </a:r>
            <a:r>
              <a:rPr lang="en-US" dirty="0" err="1" smtClean="0"/>
              <a:t>kolorystykę</a:t>
            </a:r>
            <a:r>
              <a:rPr lang="en-US" dirty="0"/>
              <a:t> </a:t>
            </a:r>
            <a:r>
              <a:rPr lang="en-US" dirty="0" err="1" smtClean="0"/>
              <a:t>dokumentu</a:t>
            </a:r>
            <a:r>
              <a:rPr lang="en-US" dirty="0" smtClean="0"/>
              <a:t>, aby </a:t>
            </a:r>
            <a:r>
              <a:rPr lang="en-US" dirty="0" err="1" smtClean="0"/>
              <a:t>była</a:t>
            </a:r>
            <a:r>
              <a:rPr lang="en-US" dirty="0" smtClean="0"/>
              <a:t> w </a:t>
            </a:r>
            <a:r>
              <a:rPr lang="en-US" dirty="0" err="1" smtClean="0"/>
              <a:t>tonacji</a:t>
            </a:r>
            <a:r>
              <a:rPr lang="en-US" dirty="0" smtClean="0"/>
              <a:t> </a:t>
            </a:r>
            <a:r>
              <a:rPr lang="en-US" dirty="0" err="1" smtClean="0"/>
              <a:t>zielonej</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30</a:t>
            </a:fld>
            <a:endParaRPr lang="pl-PL"/>
          </a:p>
        </p:txBody>
      </p:sp>
    </p:spTree>
    <p:extLst>
      <p:ext uri="{BB962C8B-B14F-4D97-AF65-F5344CB8AC3E}">
        <p14:creationId xmlns:p14="http://schemas.microsoft.com/office/powerpoint/2010/main" val="3268689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Variables</a:t>
            </a:r>
            <a:endParaRPr lang="en-US" dirty="0">
              <a:solidFill>
                <a:srgbClr val="FFC000"/>
              </a:solidFill>
            </a:endParaRPr>
          </a:p>
        </p:txBody>
      </p:sp>
      <p:sp>
        <p:nvSpPr>
          <p:cNvPr id="3" name="Symbol zastępczy zawartości 2"/>
          <p:cNvSpPr>
            <a:spLocks noGrp="1"/>
          </p:cNvSpPr>
          <p:nvPr>
            <p:ph idx="1"/>
          </p:nvPr>
        </p:nvSpPr>
        <p:spPr>
          <a:xfrm>
            <a:off x="457200" y="1285860"/>
            <a:ext cx="8229600" cy="4807436"/>
          </a:xfrm>
        </p:spPr>
        <p:txBody>
          <a:bodyPr>
            <a:normAutofit/>
          </a:bodyPr>
          <a:lstStyle/>
          <a:p>
            <a:r>
              <a:rPr lang="en-US" sz="2400" b="1" dirty="0" smtClean="0"/>
              <a:t>Data types – lists - </a:t>
            </a:r>
            <a:r>
              <a:rPr lang="en-US" sz="2400" dirty="0" smtClean="0"/>
              <a:t>lists </a:t>
            </a:r>
            <a:r>
              <a:rPr lang="en-US" sz="2400" dirty="0"/>
              <a:t>specify multiple values which are separated using spaces or commas. Even single value are considered as a list</a:t>
            </a:r>
            <a:r>
              <a:rPr lang="en-US" sz="2400" dirty="0" smtClean="0"/>
              <a:t>. </a:t>
            </a:r>
          </a:p>
          <a:p>
            <a:endParaRPr lang="en-US" sz="2400" b="1" dirty="0"/>
          </a:p>
          <a:p>
            <a:endParaRPr lang="en-US" sz="2400" b="1" dirty="0" smtClean="0"/>
          </a:p>
          <a:p>
            <a:endParaRPr lang="en-US" sz="2400" b="1" dirty="0"/>
          </a:p>
          <a:p>
            <a:endParaRPr lang="en-US" sz="2400" b="1" dirty="0" smtClean="0"/>
          </a:p>
          <a:p>
            <a:endParaRPr lang="en-US" sz="2400" b="1" dirty="0"/>
          </a:p>
          <a:p>
            <a:endParaRPr lang="en-US" sz="2400" b="1" dirty="0" smtClean="0"/>
          </a:p>
          <a:p>
            <a:pPr algn="just"/>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31</a:t>
            </a:fld>
            <a:endParaRPr lang="pl-PL"/>
          </a:p>
        </p:txBody>
      </p:sp>
      <p:pic>
        <p:nvPicPr>
          <p:cNvPr id="5" name="Obraz 4"/>
          <p:cNvPicPr>
            <a:picLocks noChangeAspect="1"/>
          </p:cNvPicPr>
          <p:nvPr/>
        </p:nvPicPr>
        <p:blipFill>
          <a:blip r:embed="rId2"/>
          <a:stretch>
            <a:fillRect/>
          </a:stretch>
        </p:blipFill>
        <p:spPr>
          <a:xfrm>
            <a:off x="193429" y="2740893"/>
            <a:ext cx="8316380" cy="2161381"/>
          </a:xfrm>
          <a:prstGeom prst="rect">
            <a:avLst/>
          </a:prstGeom>
        </p:spPr>
      </p:pic>
      <p:sp>
        <p:nvSpPr>
          <p:cNvPr id="8" name="pole tekstowe 7"/>
          <p:cNvSpPr txBox="1"/>
          <p:nvPr/>
        </p:nvSpPr>
        <p:spPr>
          <a:xfrm>
            <a:off x="2915816" y="4439531"/>
            <a:ext cx="3456384" cy="369332"/>
          </a:xfrm>
          <a:prstGeom prst="rect">
            <a:avLst/>
          </a:prstGeom>
          <a:noFill/>
        </p:spPr>
        <p:txBody>
          <a:bodyPr wrap="square" rtlCol="0">
            <a:spAutoFit/>
          </a:bodyPr>
          <a:lstStyle/>
          <a:p>
            <a:r>
              <a:rPr lang="en-US" dirty="0" smtClean="0">
                <a:solidFill>
                  <a:srgbClr val="FF0000"/>
                </a:solidFill>
              </a:rPr>
              <a:t>Use () </a:t>
            </a:r>
            <a:r>
              <a:rPr lang="en-US" dirty="0" err="1" smtClean="0">
                <a:solidFill>
                  <a:srgbClr val="FF0000"/>
                </a:solidFill>
              </a:rPr>
              <a:t>istead</a:t>
            </a:r>
            <a:r>
              <a:rPr lang="en-US" dirty="0" smtClean="0">
                <a:solidFill>
                  <a:srgbClr val="FF0000"/>
                </a:solidFill>
              </a:rPr>
              <a:t> of {}</a:t>
            </a:r>
            <a:endParaRPr lang="en-US" dirty="0">
              <a:solidFill>
                <a:srgbClr val="FF0000"/>
              </a:solidFill>
            </a:endParaRPr>
          </a:p>
        </p:txBody>
      </p:sp>
    </p:spTree>
    <p:extLst>
      <p:ext uri="{BB962C8B-B14F-4D97-AF65-F5344CB8AC3E}">
        <p14:creationId xmlns:p14="http://schemas.microsoft.com/office/powerpoint/2010/main" val="4150530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Variables</a:t>
            </a:r>
            <a:endParaRPr lang="en-US" dirty="0">
              <a:solidFill>
                <a:srgbClr val="FFC000"/>
              </a:solidFill>
            </a:endParaRPr>
          </a:p>
        </p:txBody>
      </p:sp>
      <p:sp>
        <p:nvSpPr>
          <p:cNvPr id="3" name="Symbol zastępczy zawartości 2"/>
          <p:cNvSpPr>
            <a:spLocks noGrp="1"/>
          </p:cNvSpPr>
          <p:nvPr>
            <p:ph idx="1"/>
          </p:nvPr>
        </p:nvSpPr>
        <p:spPr>
          <a:xfrm>
            <a:off x="457200" y="1285860"/>
            <a:ext cx="8229600" cy="1711091"/>
          </a:xfrm>
        </p:spPr>
        <p:txBody>
          <a:bodyPr>
            <a:noAutofit/>
          </a:bodyPr>
          <a:lstStyle/>
          <a:p>
            <a:r>
              <a:rPr lang="en-US" sz="2400" b="1" dirty="0"/>
              <a:t>Data types – lists -</a:t>
            </a:r>
            <a:r>
              <a:rPr lang="en-US" sz="2400" dirty="0"/>
              <a:t> </a:t>
            </a:r>
            <a:r>
              <a:rPr lang="en-US" sz="2400" dirty="0" smtClean="0"/>
              <a:t>SASS </a:t>
            </a:r>
            <a:r>
              <a:rPr lang="en-US" sz="2400" dirty="0"/>
              <a:t>uses some of the </a:t>
            </a:r>
            <a:r>
              <a:rPr lang="en-US" sz="2400" b="1" dirty="0"/>
              <a:t>list functions</a:t>
            </a:r>
            <a:r>
              <a:rPr lang="en-US" sz="2400" dirty="0"/>
              <a:t> such </a:t>
            </a:r>
            <a:r>
              <a:rPr lang="en-US" sz="2400" dirty="0" smtClean="0"/>
              <a:t>as:</a:t>
            </a:r>
          </a:p>
          <a:p>
            <a:pPr lvl="1"/>
            <a:r>
              <a:rPr lang="en-US" sz="2200" b="1" dirty="0"/>
              <a:t>nth function</a:t>
            </a:r>
            <a:r>
              <a:rPr lang="en-US" sz="2200" dirty="0"/>
              <a:t> − It provides specific item of the list.</a:t>
            </a:r>
          </a:p>
          <a:p>
            <a:pPr lvl="1"/>
            <a:r>
              <a:rPr lang="en-US" sz="2200" b="1" dirty="0"/>
              <a:t>join function</a:t>
            </a:r>
            <a:r>
              <a:rPr lang="en-US" sz="2200" dirty="0"/>
              <a:t> − It joins multiple lists into one.</a:t>
            </a:r>
          </a:p>
          <a:p>
            <a:pPr lvl="1"/>
            <a:r>
              <a:rPr lang="en-US" sz="2200" b="1" dirty="0"/>
              <a:t>append function</a:t>
            </a:r>
            <a:r>
              <a:rPr lang="en-US" sz="2200" dirty="0"/>
              <a:t> − It appends the item to other end of the list.</a:t>
            </a:r>
          </a:p>
          <a:p>
            <a:pPr lvl="1"/>
            <a:r>
              <a:rPr lang="en-US" sz="2200" b="1" dirty="0"/>
              <a:t>@each directive</a:t>
            </a:r>
            <a:r>
              <a:rPr lang="en-US" sz="2200" dirty="0"/>
              <a:t> − It provides styles for the each item in the list</a:t>
            </a:r>
            <a:r>
              <a:rPr lang="en-US" sz="2200" dirty="0" smtClean="0"/>
              <a:t>.</a:t>
            </a:r>
          </a:p>
          <a:p>
            <a:pPr marL="457200" lvl="1" indent="0">
              <a:buNone/>
            </a:pPr>
            <a:endParaRPr lang="en-US" sz="2200" dirty="0" smtClean="0"/>
          </a:p>
          <a:p>
            <a:r>
              <a:rPr lang="en-US" sz="2400" b="1" dirty="0"/>
              <a:t>Getting element </a:t>
            </a:r>
            <a:r>
              <a:rPr lang="en-US" b="1" dirty="0"/>
              <a:t>- </a:t>
            </a:r>
          </a:p>
          <a:p>
            <a:pPr marL="457200" lvl="1" indent="0">
              <a:buNone/>
            </a:pPr>
            <a:endParaRPr lang="en-US" sz="2200" dirty="0"/>
          </a:p>
          <a:p>
            <a:endParaRPr lang="en-US" sz="2400" b="1" dirty="0" smtClean="0"/>
          </a:p>
          <a:p>
            <a:pPr algn="just"/>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32</a:t>
            </a:fld>
            <a:endParaRPr lang="pl-PL"/>
          </a:p>
        </p:txBody>
      </p:sp>
      <p:pic>
        <p:nvPicPr>
          <p:cNvPr id="5" name="Obraz 4"/>
          <p:cNvPicPr>
            <a:picLocks noChangeAspect="1"/>
          </p:cNvPicPr>
          <p:nvPr/>
        </p:nvPicPr>
        <p:blipFill>
          <a:blip r:embed="rId2"/>
          <a:stretch>
            <a:fillRect/>
          </a:stretch>
        </p:blipFill>
        <p:spPr>
          <a:xfrm>
            <a:off x="3347864" y="4077072"/>
            <a:ext cx="5476875" cy="647700"/>
          </a:xfrm>
          <a:prstGeom prst="rect">
            <a:avLst/>
          </a:prstGeom>
        </p:spPr>
      </p:pic>
      <p:pic>
        <p:nvPicPr>
          <p:cNvPr id="6" name="Obraz 5"/>
          <p:cNvPicPr>
            <a:picLocks noChangeAspect="1"/>
          </p:cNvPicPr>
          <p:nvPr/>
        </p:nvPicPr>
        <p:blipFill>
          <a:blip r:embed="rId3"/>
          <a:stretch>
            <a:fillRect/>
          </a:stretch>
        </p:blipFill>
        <p:spPr>
          <a:xfrm>
            <a:off x="3419872" y="4845221"/>
            <a:ext cx="3752850" cy="447675"/>
          </a:xfrm>
          <a:prstGeom prst="rect">
            <a:avLst/>
          </a:prstGeom>
        </p:spPr>
      </p:pic>
    </p:spTree>
    <p:extLst>
      <p:ext uri="{BB962C8B-B14F-4D97-AF65-F5344CB8AC3E}">
        <p14:creationId xmlns:p14="http://schemas.microsoft.com/office/powerpoint/2010/main" val="42488135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Listy</a:t>
            </a:r>
            <a:r>
              <a:rPr lang="en-US" dirty="0" smtClean="0">
                <a:solidFill>
                  <a:srgbClr val="FFC000"/>
                </a:solidFill>
              </a:rPr>
              <a:t> </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buFont typeface="+mj-lt"/>
              <a:buAutoNum type="arabicPeriod"/>
            </a:pPr>
            <a:r>
              <a:rPr lang="en-US" dirty="0" err="1"/>
              <a:t>Zdefiniuj</a:t>
            </a:r>
            <a:r>
              <a:rPr lang="en-US" dirty="0"/>
              <a:t> </a:t>
            </a:r>
            <a:r>
              <a:rPr lang="en-US" b="1" dirty="0" err="1"/>
              <a:t>zmienną</a:t>
            </a:r>
            <a:r>
              <a:rPr lang="en-US" dirty="0"/>
              <a:t> </a:t>
            </a:r>
            <a:r>
              <a:rPr lang="en-US" dirty="0" err="1"/>
              <a:t>przechowującą</a:t>
            </a:r>
            <a:r>
              <a:rPr lang="en-US" dirty="0"/>
              <a:t> </a:t>
            </a:r>
            <a:r>
              <a:rPr lang="en-US" b="1" dirty="0" err="1"/>
              <a:t>paddingi</a:t>
            </a:r>
            <a:r>
              <a:rPr lang="en-US" dirty="0"/>
              <a:t> (</a:t>
            </a:r>
            <a:r>
              <a:rPr lang="en-US" dirty="0" err="1"/>
              <a:t>wersje</a:t>
            </a:r>
            <a:r>
              <a:rPr lang="en-US" dirty="0"/>
              <a:t> </a:t>
            </a:r>
            <a:r>
              <a:rPr lang="en-US" dirty="0" err="1"/>
              <a:t>dla</a:t>
            </a:r>
            <a:r>
              <a:rPr lang="en-US" dirty="0"/>
              <a:t> </a:t>
            </a:r>
            <a:r>
              <a:rPr lang="en-US" dirty="0" err="1"/>
              <a:t>znacznych</a:t>
            </a:r>
            <a:r>
              <a:rPr lang="en-US" dirty="0"/>
              <a:t> </a:t>
            </a:r>
            <a:r>
              <a:rPr lang="en-US" dirty="0" err="1"/>
              <a:t>odstępów</a:t>
            </a:r>
            <a:r>
              <a:rPr lang="en-US" dirty="0"/>
              <a:t> </a:t>
            </a:r>
            <a:r>
              <a:rPr lang="en-US" dirty="0" err="1"/>
              <a:t>oraz</a:t>
            </a:r>
            <a:r>
              <a:rPr lang="en-US" dirty="0"/>
              <a:t> </a:t>
            </a:r>
            <a:r>
              <a:rPr lang="en-US" dirty="0" err="1"/>
              <a:t>niewielkich</a:t>
            </a:r>
            <a:r>
              <a:rPr lang="en-US" dirty="0"/>
              <a:t>) </a:t>
            </a:r>
            <a:r>
              <a:rPr lang="en-US" dirty="0" err="1"/>
              <a:t>jako</a:t>
            </a:r>
            <a:r>
              <a:rPr lang="en-US" dirty="0"/>
              <a:t> </a:t>
            </a:r>
            <a:r>
              <a:rPr lang="en-US" b="1" dirty="0" err="1" smtClean="0"/>
              <a:t>listę</a:t>
            </a:r>
            <a:r>
              <a:rPr lang="en-US" dirty="0" smtClean="0"/>
              <a:t> . </a:t>
            </a:r>
            <a:endParaRPr lang="en-US" dirty="0"/>
          </a:p>
          <a:p>
            <a:pPr marL="514350" indent="-514350">
              <a:buFont typeface="+mj-lt"/>
              <a:buAutoNum type="arabicPeriod"/>
            </a:pPr>
            <a:r>
              <a:rPr lang="en-US" dirty="0" err="1"/>
              <a:t>Wykorzystaj</a:t>
            </a:r>
            <a:r>
              <a:rPr lang="en-US" dirty="0"/>
              <a:t> </a:t>
            </a:r>
            <a:r>
              <a:rPr lang="en-US" dirty="0" err="1"/>
              <a:t>zmienną</a:t>
            </a:r>
            <a:r>
              <a:rPr lang="en-US" dirty="0"/>
              <a:t> </a:t>
            </a:r>
            <a:r>
              <a:rPr lang="en-US" dirty="0" err="1"/>
              <a:t>dla</a:t>
            </a:r>
            <a:r>
              <a:rPr lang="en-US" dirty="0"/>
              <a:t> </a:t>
            </a:r>
            <a:r>
              <a:rPr lang="en-US" dirty="0" err="1"/>
              <a:t>zdefiniowania</a:t>
            </a:r>
            <a:r>
              <a:rPr lang="en-US" dirty="0"/>
              <a:t> </a:t>
            </a:r>
            <a:r>
              <a:rPr lang="en-US" dirty="0" err="1"/>
              <a:t>paddingów</a:t>
            </a:r>
            <a:r>
              <a:rPr lang="en-US" dirty="0" smtClean="0"/>
              <a:t> </a:t>
            </a:r>
            <a:r>
              <a:rPr lang="en-US" dirty="0" err="1" smtClean="0"/>
              <a:t>nagłówków</a:t>
            </a:r>
            <a:r>
              <a:rPr lang="en-US" dirty="0" smtClean="0"/>
              <a:t> (h1-h6). </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33</a:t>
            </a:fld>
            <a:endParaRPr lang="pl-PL"/>
          </a:p>
        </p:txBody>
      </p:sp>
    </p:spTree>
    <p:extLst>
      <p:ext uri="{BB962C8B-B14F-4D97-AF65-F5344CB8AC3E}">
        <p14:creationId xmlns:p14="http://schemas.microsoft.com/office/powerpoint/2010/main" val="3690627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Listy</a:t>
            </a:r>
            <a:r>
              <a:rPr lang="en-US" dirty="0" smtClean="0">
                <a:solidFill>
                  <a:srgbClr val="FFC000"/>
                </a:solidFill>
              </a:rPr>
              <a:t> (</a:t>
            </a:r>
            <a:r>
              <a:rPr lang="en-US" i="1" dirty="0" err="1" smtClean="0">
                <a:solidFill>
                  <a:srgbClr val="FFC000"/>
                </a:solidFill>
              </a:rPr>
              <a:t>opcjonalne</a:t>
            </a:r>
            <a:r>
              <a:rPr lang="en-US" dirty="0" smtClean="0">
                <a:solidFill>
                  <a:srgbClr val="FFC000"/>
                </a:solidFill>
              </a:rPr>
              <a:t>) </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p>
          <a:p>
            <a:pPr marL="514350" indent="-514350">
              <a:buFont typeface="+mj-lt"/>
              <a:buAutoNum type="arabicPeriod"/>
            </a:pPr>
            <a:r>
              <a:rPr lang="en-US" dirty="0" err="1"/>
              <a:t>Zdefiniuj</a:t>
            </a:r>
            <a:r>
              <a:rPr lang="en-US" dirty="0"/>
              <a:t> </a:t>
            </a:r>
            <a:r>
              <a:rPr lang="en-US" b="1" dirty="0" err="1"/>
              <a:t>zmienną</a:t>
            </a:r>
            <a:r>
              <a:rPr lang="en-US" dirty="0"/>
              <a:t> </a:t>
            </a:r>
            <a:r>
              <a:rPr lang="en-US" dirty="0" err="1"/>
              <a:t>przechowującą</a:t>
            </a:r>
            <a:r>
              <a:rPr lang="en-US" dirty="0"/>
              <a:t> </a:t>
            </a:r>
            <a:r>
              <a:rPr lang="en-US" b="1" dirty="0" err="1"/>
              <a:t>paddingi</a:t>
            </a:r>
            <a:r>
              <a:rPr lang="en-US" dirty="0"/>
              <a:t> (</a:t>
            </a:r>
            <a:r>
              <a:rPr lang="en-US" dirty="0" err="1"/>
              <a:t>wersje</a:t>
            </a:r>
            <a:r>
              <a:rPr lang="en-US" dirty="0"/>
              <a:t> </a:t>
            </a:r>
            <a:r>
              <a:rPr lang="en-US" dirty="0" err="1"/>
              <a:t>dla</a:t>
            </a:r>
            <a:r>
              <a:rPr lang="en-US" dirty="0"/>
              <a:t> </a:t>
            </a:r>
            <a:r>
              <a:rPr lang="en-US" dirty="0" err="1"/>
              <a:t>znacznych</a:t>
            </a:r>
            <a:r>
              <a:rPr lang="en-US" dirty="0"/>
              <a:t> </a:t>
            </a:r>
            <a:r>
              <a:rPr lang="en-US" dirty="0" err="1"/>
              <a:t>odstępów</a:t>
            </a:r>
            <a:r>
              <a:rPr lang="en-US" dirty="0"/>
              <a:t> </a:t>
            </a:r>
            <a:r>
              <a:rPr lang="en-US" dirty="0" err="1"/>
              <a:t>oraz</a:t>
            </a:r>
            <a:r>
              <a:rPr lang="en-US" dirty="0"/>
              <a:t> </a:t>
            </a:r>
            <a:r>
              <a:rPr lang="en-US" dirty="0" err="1"/>
              <a:t>niewielkich</a:t>
            </a:r>
            <a:r>
              <a:rPr lang="en-US" dirty="0"/>
              <a:t>) </a:t>
            </a:r>
            <a:r>
              <a:rPr lang="en-US" dirty="0" err="1"/>
              <a:t>jako</a:t>
            </a:r>
            <a:r>
              <a:rPr lang="en-US" dirty="0"/>
              <a:t> </a:t>
            </a:r>
            <a:r>
              <a:rPr lang="en-US" b="1" dirty="0" err="1" smtClean="0"/>
              <a:t>listę</a:t>
            </a:r>
            <a:r>
              <a:rPr lang="en-US" dirty="0" smtClean="0"/>
              <a:t>. </a:t>
            </a:r>
            <a:endParaRPr lang="en-US" dirty="0"/>
          </a:p>
          <a:p>
            <a:pPr marL="514350" indent="-514350">
              <a:buFont typeface="+mj-lt"/>
              <a:buAutoNum type="arabicPeriod"/>
            </a:pPr>
            <a:r>
              <a:rPr lang="en-US" dirty="0" err="1" smtClean="0"/>
              <a:t>Wykorzystaj</a:t>
            </a:r>
            <a:r>
              <a:rPr lang="en-US" dirty="0" smtClean="0"/>
              <a:t> </a:t>
            </a:r>
            <a:r>
              <a:rPr lang="en-US" dirty="0" err="1" smtClean="0"/>
              <a:t>zmienną</a:t>
            </a:r>
            <a:r>
              <a:rPr lang="en-US" dirty="0" smtClean="0"/>
              <a:t> </a:t>
            </a:r>
            <a:r>
              <a:rPr lang="en-US" dirty="0" err="1"/>
              <a:t>dla</a:t>
            </a:r>
            <a:r>
              <a:rPr lang="en-US" dirty="0"/>
              <a:t> </a:t>
            </a:r>
            <a:r>
              <a:rPr lang="en-US" dirty="0" err="1"/>
              <a:t>zdefiniowania</a:t>
            </a:r>
            <a:r>
              <a:rPr lang="en-US" dirty="0"/>
              <a:t> </a:t>
            </a:r>
            <a:r>
              <a:rPr lang="en-US" dirty="0" err="1"/>
              <a:t>paddingów</a:t>
            </a:r>
            <a:r>
              <a:rPr lang="en-US" dirty="0"/>
              <a:t> </a:t>
            </a:r>
            <a:r>
              <a:rPr lang="en-US" dirty="0" err="1"/>
              <a:t>sekcji</a:t>
            </a:r>
            <a:r>
              <a:rPr lang="en-US" dirty="0"/>
              <a:t>. </a:t>
            </a:r>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34</a:t>
            </a:fld>
            <a:endParaRPr lang="pl-PL"/>
          </a:p>
        </p:txBody>
      </p:sp>
    </p:spTree>
    <p:extLst>
      <p:ext uri="{BB962C8B-B14F-4D97-AF65-F5344CB8AC3E}">
        <p14:creationId xmlns:p14="http://schemas.microsoft.com/office/powerpoint/2010/main" val="40393862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Variables</a:t>
            </a:r>
            <a:endParaRPr lang="en-US" dirty="0">
              <a:solidFill>
                <a:srgbClr val="FFC000"/>
              </a:solidFill>
            </a:endParaRPr>
          </a:p>
        </p:txBody>
      </p:sp>
      <p:sp>
        <p:nvSpPr>
          <p:cNvPr id="3" name="Symbol zastępczy zawartości 2"/>
          <p:cNvSpPr>
            <a:spLocks noGrp="1"/>
          </p:cNvSpPr>
          <p:nvPr>
            <p:ph idx="1"/>
          </p:nvPr>
        </p:nvSpPr>
        <p:spPr>
          <a:xfrm>
            <a:off x="457200" y="1285860"/>
            <a:ext cx="8229600" cy="1711091"/>
          </a:xfrm>
        </p:spPr>
        <p:txBody>
          <a:bodyPr>
            <a:noAutofit/>
          </a:bodyPr>
          <a:lstStyle/>
          <a:p>
            <a:r>
              <a:rPr lang="en-US" sz="2400" b="1" dirty="0"/>
              <a:t>Data types – </a:t>
            </a:r>
            <a:r>
              <a:rPr lang="en-US" sz="2400" b="1" dirty="0" smtClean="0"/>
              <a:t>Maps </a:t>
            </a:r>
            <a:r>
              <a:rPr lang="en-US" sz="2400" dirty="0"/>
              <a:t>- </a:t>
            </a:r>
            <a:r>
              <a:rPr lang="en-US" sz="2400" dirty="0" smtClean="0"/>
              <a:t>are </a:t>
            </a:r>
            <a:r>
              <a:rPr lang="en-US" sz="2400" dirty="0"/>
              <a:t>combination of keys and values in which keys are used to represent the values. Maps define values into groups and can be accessed dynamically. It uses some of the functions such </a:t>
            </a:r>
            <a:r>
              <a:rPr lang="en-US" sz="2400" dirty="0" smtClean="0"/>
              <a:t>as:</a:t>
            </a:r>
            <a:endParaRPr lang="en-US" sz="2400" dirty="0"/>
          </a:p>
          <a:p>
            <a:pPr lvl="1"/>
            <a:r>
              <a:rPr lang="en-US" sz="2000" b="1" dirty="0"/>
              <a:t>map-get</a:t>
            </a:r>
            <a:r>
              <a:rPr lang="en-US" sz="2000" dirty="0"/>
              <a:t> − It provides values of the map.</a:t>
            </a:r>
          </a:p>
          <a:p>
            <a:pPr lvl="1"/>
            <a:r>
              <a:rPr lang="en-US" sz="2000" b="1" dirty="0"/>
              <a:t>map-merge</a:t>
            </a:r>
            <a:r>
              <a:rPr lang="en-US" sz="2000" dirty="0"/>
              <a:t> − It adds values to the map.</a:t>
            </a:r>
          </a:p>
          <a:p>
            <a:pPr lvl="1"/>
            <a:r>
              <a:rPr lang="en-US" sz="2000" b="1" dirty="0"/>
              <a:t>@each directive</a:t>
            </a:r>
            <a:r>
              <a:rPr lang="en-US" sz="2000" dirty="0"/>
              <a:t> − It specifies styles for key/value pair in the map.</a:t>
            </a:r>
          </a:p>
          <a:p>
            <a:r>
              <a:rPr lang="en-US" sz="2400" dirty="0"/>
              <a:t>Maps represent empty key/value pairs as </a:t>
            </a:r>
            <a:r>
              <a:rPr lang="en-US" sz="2400" b="1" dirty="0"/>
              <a:t>( )</a:t>
            </a:r>
            <a:r>
              <a:rPr lang="en-US" sz="2400" dirty="0"/>
              <a:t> with no elements and uses the </a:t>
            </a:r>
            <a:r>
              <a:rPr lang="en-US" sz="2400" b="1" dirty="0"/>
              <a:t>inspect ($value)</a:t>
            </a:r>
            <a:r>
              <a:rPr lang="en-US" sz="2400" dirty="0"/>
              <a:t> function to display the output for the maps</a:t>
            </a:r>
            <a:r>
              <a:rPr lang="en-US" sz="2400" dirty="0" smtClean="0"/>
              <a:t>.</a:t>
            </a:r>
            <a:endParaRPr lang="en-US" sz="2400" dirty="0"/>
          </a:p>
          <a:p>
            <a:endParaRPr lang="en-US" sz="2400" b="1" dirty="0" smtClean="0"/>
          </a:p>
          <a:p>
            <a:pPr algn="just"/>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35</a:t>
            </a:fld>
            <a:endParaRPr lang="pl-PL"/>
          </a:p>
        </p:txBody>
      </p:sp>
      <p:pic>
        <p:nvPicPr>
          <p:cNvPr id="5" name="Obraz 4"/>
          <p:cNvPicPr>
            <a:picLocks noChangeAspect="1"/>
          </p:cNvPicPr>
          <p:nvPr/>
        </p:nvPicPr>
        <p:blipFill>
          <a:blip r:embed="rId2"/>
          <a:stretch>
            <a:fillRect/>
          </a:stretch>
        </p:blipFill>
        <p:spPr>
          <a:xfrm>
            <a:off x="395536" y="5229200"/>
            <a:ext cx="8308123" cy="576064"/>
          </a:xfrm>
          <a:prstGeom prst="rect">
            <a:avLst/>
          </a:prstGeom>
        </p:spPr>
      </p:pic>
    </p:spTree>
    <p:extLst>
      <p:ext uri="{BB962C8B-B14F-4D97-AF65-F5344CB8AC3E}">
        <p14:creationId xmlns:p14="http://schemas.microsoft.com/office/powerpoint/2010/main" val="14151972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Funkcje</a:t>
            </a:r>
            <a:r>
              <a:rPr lang="en-US" dirty="0" smtClean="0">
                <a:solidFill>
                  <a:srgbClr val="FFC000"/>
                </a:solidFill>
              </a:rPr>
              <a:t> </a:t>
            </a:r>
            <a:r>
              <a:rPr lang="en-US" dirty="0" err="1" smtClean="0">
                <a:solidFill>
                  <a:srgbClr val="FFC000"/>
                </a:solidFill>
              </a:rPr>
              <a:t>Mapy</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buFont typeface="+mj-lt"/>
              <a:buAutoNum type="arabicPeriod"/>
            </a:pPr>
            <a:r>
              <a:rPr lang="en-US" dirty="0" err="1" smtClean="0"/>
              <a:t>Zdefiniuj</a:t>
            </a:r>
            <a:r>
              <a:rPr lang="en-US" dirty="0" smtClean="0"/>
              <a:t> </a:t>
            </a:r>
            <a:r>
              <a:rPr lang="en-US" b="1" dirty="0" err="1" smtClean="0"/>
              <a:t>mapę</a:t>
            </a:r>
            <a:r>
              <a:rPr lang="en-US" b="1" dirty="0" smtClean="0"/>
              <a:t> </a:t>
            </a:r>
            <a:r>
              <a:rPr lang="en-US" dirty="0" err="1" smtClean="0"/>
              <a:t>przechowującą</a:t>
            </a:r>
            <a:r>
              <a:rPr lang="en-US" dirty="0" smtClean="0"/>
              <a:t> </a:t>
            </a:r>
            <a:r>
              <a:rPr lang="en-US" dirty="0" err="1" smtClean="0"/>
              <a:t>rozmiary</a:t>
            </a:r>
            <a:r>
              <a:rPr lang="en-US" dirty="0" smtClean="0"/>
              <a:t> </a:t>
            </a:r>
            <a:r>
              <a:rPr lang="en-US" dirty="0" err="1" smtClean="0"/>
              <a:t>czcionek</a:t>
            </a:r>
            <a:r>
              <a:rPr lang="en-US" dirty="0" smtClean="0"/>
              <a:t> (</a:t>
            </a:r>
            <a:r>
              <a:rPr lang="en-US" dirty="0" err="1" smtClean="0"/>
              <a:t>bardzo</a:t>
            </a:r>
            <a:r>
              <a:rPr lang="en-US" dirty="0" smtClean="0"/>
              <a:t> mala, </a:t>
            </a:r>
            <a:r>
              <a:rPr lang="en-US" dirty="0" err="1" smtClean="0"/>
              <a:t>srednia</a:t>
            </a:r>
            <a:r>
              <a:rPr lang="en-US" dirty="0" smtClean="0"/>
              <a:t>, </a:t>
            </a:r>
            <a:r>
              <a:rPr lang="en-US" dirty="0" err="1" smtClean="0"/>
              <a:t>duza</a:t>
            </a:r>
            <a:r>
              <a:rPr lang="en-US" dirty="0" smtClean="0"/>
              <a:t>, </a:t>
            </a:r>
            <a:r>
              <a:rPr lang="en-US" dirty="0" err="1" smtClean="0"/>
              <a:t>bardzo</a:t>
            </a:r>
            <a:r>
              <a:rPr lang="en-US" dirty="0" smtClean="0"/>
              <a:t> </a:t>
            </a:r>
            <a:r>
              <a:rPr lang="en-US" dirty="0" err="1" smtClean="0"/>
              <a:t>duza</a:t>
            </a:r>
            <a:r>
              <a:rPr lang="en-US" dirty="0" smtClean="0"/>
              <a:t>).</a:t>
            </a:r>
          </a:p>
          <a:p>
            <a:pPr marL="514350" indent="-514350">
              <a:buFont typeface="+mj-lt"/>
              <a:buAutoNum type="arabicPeriod"/>
            </a:pPr>
            <a:r>
              <a:rPr lang="en-US" dirty="0" err="1" smtClean="0"/>
              <a:t>Wykorzystaj</a:t>
            </a:r>
            <a:r>
              <a:rPr lang="en-US" dirty="0" smtClean="0"/>
              <a:t> </a:t>
            </a:r>
            <a:r>
              <a:rPr lang="en-US" dirty="0" err="1" smtClean="0"/>
              <a:t>mapę</a:t>
            </a:r>
            <a:r>
              <a:rPr lang="en-US" dirty="0" smtClean="0"/>
              <a:t> </a:t>
            </a:r>
            <a:r>
              <a:rPr lang="en-US" dirty="0" err="1" smtClean="0"/>
              <a:t>dla</a:t>
            </a:r>
            <a:r>
              <a:rPr lang="en-US" dirty="0" smtClean="0"/>
              <a:t> </a:t>
            </a:r>
            <a:r>
              <a:rPr lang="en-US" dirty="0" err="1" smtClean="0"/>
              <a:t>przypisania</a:t>
            </a:r>
            <a:r>
              <a:rPr lang="en-US" dirty="0" smtClean="0"/>
              <a:t> </a:t>
            </a:r>
            <a:r>
              <a:rPr lang="en-US" dirty="0" err="1" smtClean="0"/>
              <a:t>czcionek</a:t>
            </a:r>
            <a:r>
              <a:rPr lang="en-US" dirty="0" smtClean="0"/>
              <a:t> (map-get). </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36</a:t>
            </a:fld>
            <a:endParaRPr lang="pl-PL"/>
          </a:p>
        </p:txBody>
      </p:sp>
    </p:spTree>
    <p:extLst>
      <p:ext uri="{BB962C8B-B14F-4D97-AF65-F5344CB8AC3E}">
        <p14:creationId xmlns:p14="http://schemas.microsoft.com/office/powerpoint/2010/main" val="10404519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795320" cy="571504"/>
          </a:xfrm>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Funkcje</a:t>
            </a:r>
            <a:r>
              <a:rPr lang="en-US" dirty="0" smtClean="0">
                <a:solidFill>
                  <a:srgbClr val="FFC000"/>
                </a:solidFill>
              </a:rPr>
              <a:t> </a:t>
            </a:r>
            <a:r>
              <a:rPr lang="en-US" dirty="0" err="1" smtClean="0">
                <a:solidFill>
                  <a:srgbClr val="FFC000"/>
                </a:solidFill>
              </a:rPr>
              <a:t>Mapy</a:t>
            </a:r>
            <a:r>
              <a:rPr lang="en-US" dirty="0" smtClean="0">
                <a:solidFill>
                  <a:srgbClr val="FFC000"/>
                </a:solidFill>
              </a:rPr>
              <a:t> (</a:t>
            </a:r>
            <a:r>
              <a:rPr lang="en-US" i="1" dirty="0" err="1" smtClean="0">
                <a:solidFill>
                  <a:srgbClr val="FFC000"/>
                </a:solidFill>
              </a:rPr>
              <a:t>opcjonalne</a:t>
            </a:r>
            <a:r>
              <a:rPr lang="en-US" dirty="0" smtClean="0">
                <a:solidFill>
                  <a:srgbClr val="FFC000"/>
                </a:solidFill>
              </a:rPr>
              <a:t>) </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p>
          <a:p>
            <a:pPr marL="514350" indent="-514350">
              <a:buFont typeface="+mj-lt"/>
              <a:buAutoNum type="arabicPeriod"/>
            </a:pPr>
            <a:r>
              <a:rPr lang="en-US" dirty="0" err="1"/>
              <a:t>Zdefiniuj</a:t>
            </a:r>
            <a:r>
              <a:rPr lang="en-US" dirty="0"/>
              <a:t> </a:t>
            </a:r>
            <a:r>
              <a:rPr lang="en-US" b="1" dirty="0" err="1"/>
              <a:t>mapę</a:t>
            </a:r>
            <a:r>
              <a:rPr lang="en-US" b="1" dirty="0"/>
              <a:t> </a:t>
            </a:r>
            <a:r>
              <a:rPr lang="en-US" dirty="0" err="1"/>
              <a:t>przechowującą</a:t>
            </a:r>
            <a:r>
              <a:rPr lang="en-US" dirty="0"/>
              <a:t> </a:t>
            </a:r>
            <a:r>
              <a:rPr lang="en-US" dirty="0" err="1"/>
              <a:t>rozmiary</a:t>
            </a:r>
            <a:r>
              <a:rPr lang="en-US" dirty="0"/>
              <a:t> </a:t>
            </a:r>
            <a:r>
              <a:rPr lang="en-US" dirty="0" err="1"/>
              <a:t>czcionek</a:t>
            </a:r>
            <a:r>
              <a:rPr lang="en-US" dirty="0"/>
              <a:t> (</a:t>
            </a:r>
            <a:r>
              <a:rPr lang="en-US" dirty="0" err="1"/>
              <a:t>bardzo</a:t>
            </a:r>
            <a:r>
              <a:rPr lang="en-US" dirty="0"/>
              <a:t> mala, </a:t>
            </a:r>
            <a:r>
              <a:rPr lang="en-US" dirty="0" err="1"/>
              <a:t>srednia</a:t>
            </a:r>
            <a:r>
              <a:rPr lang="en-US" dirty="0"/>
              <a:t>, </a:t>
            </a:r>
            <a:r>
              <a:rPr lang="en-US" dirty="0" err="1"/>
              <a:t>duza</a:t>
            </a:r>
            <a:r>
              <a:rPr lang="en-US" dirty="0"/>
              <a:t>, </a:t>
            </a:r>
            <a:r>
              <a:rPr lang="en-US" dirty="0" err="1"/>
              <a:t>bardzo</a:t>
            </a:r>
            <a:r>
              <a:rPr lang="en-US" dirty="0"/>
              <a:t> </a:t>
            </a:r>
            <a:r>
              <a:rPr lang="en-US" dirty="0" err="1"/>
              <a:t>duza</a:t>
            </a:r>
            <a:r>
              <a:rPr lang="en-US" dirty="0"/>
              <a:t>).</a:t>
            </a:r>
          </a:p>
          <a:p>
            <a:pPr marL="514350" indent="-514350">
              <a:buFont typeface="+mj-lt"/>
              <a:buAutoNum type="arabicPeriod"/>
            </a:pPr>
            <a:r>
              <a:rPr lang="en-US" dirty="0" err="1"/>
              <a:t>Wykorzystaj</a:t>
            </a:r>
            <a:r>
              <a:rPr lang="en-US" dirty="0"/>
              <a:t> </a:t>
            </a:r>
            <a:r>
              <a:rPr lang="en-US" dirty="0" err="1"/>
              <a:t>mapę</a:t>
            </a:r>
            <a:r>
              <a:rPr lang="en-US" dirty="0"/>
              <a:t> </a:t>
            </a:r>
            <a:r>
              <a:rPr lang="en-US" dirty="0" err="1"/>
              <a:t>dla</a:t>
            </a:r>
            <a:r>
              <a:rPr lang="en-US" dirty="0"/>
              <a:t> </a:t>
            </a:r>
            <a:r>
              <a:rPr lang="en-US" dirty="0" err="1"/>
              <a:t>przypisania</a:t>
            </a:r>
            <a:r>
              <a:rPr lang="en-US" dirty="0"/>
              <a:t> </a:t>
            </a:r>
            <a:r>
              <a:rPr lang="en-US" dirty="0" err="1"/>
              <a:t>czcionek</a:t>
            </a:r>
            <a:r>
              <a:rPr lang="en-US" dirty="0"/>
              <a:t> (map-get).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37</a:t>
            </a:fld>
            <a:endParaRPr lang="pl-PL"/>
          </a:p>
        </p:txBody>
      </p:sp>
    </p:spTree>
    <p:extLst>
      <p:ext uri="{BB962C8B-B14F-4D97-AF65-F5344CB8AC3E}">
        <p14:creationId xmlns:p14="http://schemas.microsoft.com/office/powerpoint/2010/main" val="8566422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Variables</a:t>
            </a:r>
            <a:endParaRPr lang="en-US" dirty="0">
              <a:solidFill>
                <a:srgbClr val="FFC000"/>
              </a:solidFill>
            </a:endParaRPr>
          </a:p>
        </p:txBody>
      </p:sp>
      <p:sp>
        <p:nvSpPr>
          <p:cNvPr id="3" name="Symbol zastępczy zawartości 2"/>
          <p:cNvSpPr>
            <a:spLocks noGrp="1"/>
          </p:cNvSpPr>
          <p:nvPr>
            <p:ph idx="1"/>
          </p:nvPr>
        </p:nvSpPr>
        <p:spPr>
          <a:xfrm>
            <a:off x="457200" y="1285860"/>
            <a:ext cx="8229600" cy="1711091"/>
          </a:xfrm>
        </p:spPr>
        <p:txBody>
          <a:bodyPr>
            <a:noAutofit/>
          </a:bodyPr>
          <a:lstStyle/>
          <a:p>
            <a:pPr algn="just"/>
            <a:r>
              <a:rPr lang="en-US" sz="2400" b="1" dirty="0" smtClean="0"/>
              <a:t>Default </a:t>
            </a:r>
            <a:r>
              <a:rPr lang="en-US" sz="2400" dirty="0" smtClean="0"/>
              <a:t>- </a:t>
            </a:r>
            <a:r>
              <a:rPr lang="en-US" sz="2400" dirty="0"/>
              <a:t>You can set the default values for variables by adding </a:t>
            </a:r>
            <a:r>
              <a:rPr lang="en-US" sz="2400" i="1" dirty="0"/>
              <a:t>!default</a:t>
            </a:r>
            <a:r>
              <a:rPr lang="en-US" sz="2400" dirty="0"/>
              <a:t> flag to the end of the variable value. It will not re-assign the value, if it is already assigned to the variable</a:t>
            </a:r>
            <a:r>
              <a:rPr lang="en-US" sz="2400" dirty="0" smtClean="0"/>
              <a:t>.</a:t>
            </a:r>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38</a:t>
            </a:fld>
            <a:endParaRPr lang="pl-PL"/>
          </a:p>
        </p:txBody>
      </p:sp>
      <p:pic>
        <p:nvPicPr>
          <p:cNvPr id="7" name="Obraz 6"/>
          <p:cNvPicPr>
            <a:picLocks noChangeAspect="1"/>
          </p:cNvPicPr>
          <p:nvPr/>
        </p:nvPicPr>
        <p:blipFill>
          <a:blip r:embed="rId2"/>
          <a:stretch>
            <a:fillRect/>
          </a:stretch>
        </p:blipFill>
        <p:spPr>
          <a:xfrm>
            <a:off x="179512" y="2996951"/>
            <a:ext cx="3657600" cy="1504950"/>
          </a:xfrm>
          <a:prstGeom prst="rect">
            <a:avLst/>
          </a:prstGeom>
        </p:spPr>
      </p:pic>
      <p:pic>
        <p:nvPicPr>
          <p:cNvPr id="8" name="Obraz 7"/>
          <p:cNvPicPr>
            <a:picLocks noChangeAspect="1"/>
          </p:cNvPicPr>
          <p:nvPr/>
        </p:nvPicPr>
        <p:blipFill>
          <a:blip r:embed="rId3"/>
          <a:stretch>
            <a:fillRect/>
          </a:stretch>
        </p:blipFill>
        <p:spPr>
          <a:xfrm>
            <a:off x="5220072" y="3000935"/>
            <a:ext cx="1809750" cy="514350"/>
          </a:xfrm>
          <a:prstGeom prst="rect">
            <a:avLst/>
          </a:prstGeom>
        </p:spPr>
      </p:pic>
    </p:spTree>
    <p:extLst>
      <p:ext uri="{BB962C8B-B14F-4D97-AF65-F5344CB8AC3E}">
        <p14:creationId xmlns:p14="http://schemas.microsoft.com/office/powerpoint/2010/main" val="10287572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Funkcje</a:t>
            </a:r>
            <a:r>
              <a:rPr lang="en-US" dirty="0" smtClean="0">
                <a:solidFill>
                  <a:srgbClr val="FFC000"/>
                </a:solidFill>
              </a:rPr>
              <a:t> </a:t>
            </a:r>
            <a:r>
              <a:rPr lang="en-US" dirty="0" err="1" smtClean="0">
                <a:solidFill>
                  <a:srgbClr val="FFC000"/>
                </a:solidFill>
              </a:rPr>
              <a:t>Mapy</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buFont typeface="+mj-lt"/>
              <a:buAutoNum type="arabicPeriod"/>
            </a:pPr>
            <a:r>
              <a:rPr lang="en-US" dirty="0" err="1" smtClean="0"/>
              <a:t>Przypisz</a:t>
            </a:r>
            <a:r>
              <a:rPr lang="en-US" dirty="0" smtClean="0"/>
              <a:t> </a:t>
            </a:r>
            <a:r>
              <a:rPr lang="en-US" b="1" dirty="0" err="1" smtClean="0"/>
              <a:t>domyślny</a:t>
            </a:r>
            <a:r>
              <a:rPr lang="en-US" b="1" dirty="0" smtClean="0"/>
              <a:t> </a:t>
            </a:r>
            <a:r>
              <a:rPr lang="en-US" b="1" dirty="0" err="1" smtClean="0"/>
              <a:t>rozmiar</a:t>
            </a:r>
            <a:r>
              <a:rPr lang="en-US" b="1" dirty="0" smtClean="0"/>
              <a:t> </a:t>
            </a:r>
            <a:r>
              <a:rPr lang="en-US" b="1" dirty="0" err="1" smtClean="0"/>
              <a:t>czcionki</a:t>
            </a:r>
            <a:r>
              <a:rPr lang="en-US" b="1" dirty="0" smtClean="0"/>
              <a:t> </a:t>
            </a:r>
            <a:r>
              <a:rPr lang="en-US" dirty="0" smtClean="0"/>
              <a:t>do </a:t>
            </a:r>
            <a:r>
              <a:rPr lang="en-US" dirty="0" err="1" smtClean="0"/>
              <a:t>stosownej</a:t>
            </a:r>
            <a:r>
              <a:rPr lang="en-US" dirty="0" smtClean="0"/>
              <a:t> </a:t>
            </a:r>
            <a:r>
              <a:rPr lang="en-US" dirty="0" err="1" smtClean="0"/>
              <a:t>zmiennej</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39</a:t>
            </a:fld>
            <a:endParaRPr lang="pl-PL"/>
          </a:p>
        </p:txBody>
      </p:sp>
    </p:spTree>
    <p:extLst>
      <p:ext uri="{BB962C8B-B14F-4D97-AF65-F5344CB8AC3E}">
        <p14:creationId xmlns:p14="http://schemas.microsoft.com/office/powerpoint/2010/main" val="33584114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rgbClr val="FFC000"/>
                </a:solidFill>
              </a:rPr>
              <a:t>The </a:t>
            </a:r>
            <a:r>
              <a:rPr lang="pl-PL" dirty="0" err="1">
                <a:solidFill>
                  <a:srgbClr val="FFC000"/>
                </a:solidFill>
              </a:rPr>
              <a:t>Problems</a:t>
            </a:r>
            <a:r>
              <a:rPr lang="pl-PL" dirty="0">
                <a:solidFill>
                  <a:srgbClr val="FFC000"/>
                </a:solidFill>
              </a:rPr>
              <a:t> with CSS</a:t>
            </a:r>
            <a:endParaRPr lang="en-US" dirty="0">
              <a:solidFill>
                <a:srgbClr val="FFC000"/>
              </a:solidFill>
            </a:endParaRPr>
          </a:p>
        </p:txBody>
      </p:sp>
      <p:sp>
        <p:nvSpPr>
          <p:cNvPr id="3" name="Symbol zastępczy zawartości 2"/>
          <p:cNvSpPr>
            <a:spLocks noGrp="1"/>
          </p:cNvSpPr>
          <p:nvPr>
            <p:ph idx="1"/>
          </p:nvPr>
        </p:nvSpPr>
        <p:spPr/>
        <p:txBody>
          <a:bodyPr/>
          <a:lstStyle/>
          <a:p>
            <a:r>
              <a:rPr lang="en-US" dirty="0"/>
              <a:t>Repetitive &amp; redundant</a:t>
            </a:r>
          </a:p>
          <a:p>
            <a:pPr lvl="1"/>
            <a:r>
              <a:rPr lang="en-US" dirty="0"/>
              <a:t> Time-consuming</a:t>
            </a:r>
          </a:p>
          <a:p>
            <a:r>
              <a:rPr lang="en-US" dirty="0"/>
              <a:t>Cascading </a:t>
            </a:r>
            <a:r>
              <a:rPr lang="en-US" dirty="0" smtClean="0"/>
              <a:t>Changes = </a:t>
            </a:r>
            <a:r>
              <a:rPr lang="en-US" dirty="0"/>
              <a:t>tons of busywork</a:t>
            </a:r>
          </a:p>
          <a:p>
            <a:r>
              <a:rPr lang="en-US" dirty="0" smtClean="0"/>
              <a:t>Organization</a:t>
            </a:r>
            <a:r>
              <a:rPr lang="en-US" dirty="0"/>
              <a:t>: </a:t>
            </a:r>
          </a:p>
          <a:p>
            <a:pPr lvl="1"/>
            <a:r>
              <a:rPr lang="en-US" dirty="0"/>
              <a:t>Vertical placement limitations</a:t>
            </a:r>
          </a:p>
          <a:p>
            <a:pPr lvl="1"/>
            <a:r>
              <a:rPr lang="en-US" dirty="0"/>
              <a:t>Limited organizational tools</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a:t>
            </a:fld>
            <a:endParaRPr lang="pl-PL"/>
          </a:p>
        </p:txBody>
      </p:sp>
    </p:spTree>
    <p:extLst>
      <p:ext uri="{BB962C8B-B14F-4D97-AF65-F5344CB8AC3E}">
        <p14:creationId xmlns:p14="http://schemas.microsoft.com/office/powerpoint/2010/main" val="423859947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795320" cy="571504"/>
          </a:xfrm>
        </p:spPr>
        <p:txBody>
          <a:bodyPr/>
          <a:lstStyle/>
          <a:p>
            <a:r>
              <a:rPr lang="en-US" dirty="0" smtClean="0">
                <a:solidFill>
                  <a:srgbClr val="FFC000"/>
                </a:solidFill>
              </a:rPr>
              <a:t>ZADANIE – </a:t>
            </a:r>
            <a:r>
              <a:rPr lang="en-US" dirty="0" err="1" smtClean="0">
                <a:solidFill>
                  <a:srgbClr val="FFC000"/>
                </a:solidFill>
              </a:rPr>
              <a:t>Zmienne</a:t>
            </a:r>
            <a:r>
              <a:rPr lang="en-US" dirty="0" smtClean="0">
                <a:solidFill>
                  <a:srgbClr val="FFC000"/>
                </a:solidFill>
              </a:rPr>
              <a:t> </a:t>
            </a:r>
            <a:r>
              <a:rPr lang="en-US" dirty="0" err="1" smtClean="0">
                <a:solidFill>
                  <a:srgbClr val="FFC000"/>
                </a:solidFill>
              </a:rPr>
              <a:t>Funkcje</a:t>
            </a:r>
            <a:r>
              <a:rPr lang="en-US" dirty="0" smtClean="0">
                <a:solidFill>
                  <a:srgbClr val="FFC000"/>
                </a:solidFill>
              </a:rPr>
              <a:t> </a:t>
            </a:r>
            <a:r>
              <a:rPr lang="en-US" dirty="0" err="1" smtClean="0">
                <a:solidFill>
                  <a:srgbClr val="FFC000"/>
                </a:solidFill>
              </a:rPr>
              <a:t>Mapy</a:t>
            </a:r>
            <a:r>
              <a:rPr lang="en-US" dirty="0" smtClean="0">
                <a:solidFill>
                  <a:srgbClr val="FFC000"/>
                </a:solidFill>
              </a:rPr>
              <a:t> (</a:t>
            </a:r>
            <a:r>
              <a:rPr lang="en-US" i="1" dirty="0" err="1" smtClean="0">
                <a:solidFill>
                  <a:srgbClr val="FFC000"/>
                </a:solidFill>
              </a:rPr>
              <a:t>opcjonalne</a:t>
            </a:r>
            <a:r>
              <a:rPr lang="en-US" dirty="0" smtClean="0">
                <a:solidFill>
                  <a:srgbClr val="FFC000"/>
                </a:solidFill>
              </a:rPr>
              <a:t>) </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p>
          <a:p>
            <a:pPr marL="514350" indent="-514350">
              <a:buFont typeface="+mj-lt"/>
              <a:buAutoNum type="arabicPeriod"/>
            </a:pPr>
            <a:r>
              <a:rPr lang="en-US" dirty="0" err="1"/>
              <a:t>Przypisz</a:t>
            </a:r>
            <a:r>
              <a:rPr lang="en-US" dirty="0"/>
              <a:t> </a:t>
            </a:r>
            <a:r>
              <a:rPr lang="en-US" b="1" dirty="0" err="1"/>
              <a:t>domyślny</a:t>
            </a:r>
            <a:r>
              <a:rPr lang="en-US" b="1" dirty="0"/>
              <a:t> </a:t>
            </a:r>
            <a:r>
              <a:rPr lang="en-US" b="1" dirty="0" err="1"/>
              <a:t>rozmiar</a:t>
            </a:r>
            <a:r>
              <a:rPr lang="en-US" b="1" dirty="0"/>
              <a:t> </a:t>
            </a:r>
            <a:r>
              <a:rPr lang="en-US" b="1" dirty="0" err="1"/>
              <a:t>czcionki</a:t>
            </a:r>
            <a:r>
              <a:rPr lang="en-US" b="1" dirty="0"/>
              <a:t> </a:t>
            </a:r>
            <a:r>
              <a:rPr lang="en-US" dirty="0"/>
              <a:t>do </a:t>
            </a:r>
            <a:r>
              <a:rPr lang="en-US" dirty="0" err="1"/>
              <a:t>stosownej</a:t>
            </a:r>
            <a:r>
              <a:rPr lang="en-US" dirty="0"/>
              <a:t> </a:t>
            </a:r>
            <a:r>
              <a:rPr lang="en-US" dirty="0" err="1"/>
              <a:t>zmiennej</a:t>
            </a:r>
            <a:r>
              <a:rPr lang="en-US"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40</a:t>
            </a:fld>
            <a:endParaRPr lang="pl-PL"/>
          </a:p>
        </p:txBody>
      </p:sp>
    </p:spTree>
    <p:extLst>
      <p:ext uri="{BB962C8B-B14F-4D97-AF65-F5344CB8AC3E}">
        <p14:creationId xmlns:p14="http://schemas.microsoft.com/office/powerpoint/2010/main" val="2729868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0"/>
            <a:ext cx="8229600" cy="1351051"/>
          </a:xfrm>
        </p:spPr>
        <p:txBody>
          <a:bodyPr>
            <a:normAutofit fontScale="77500" lnSpcReduction="20000"/>
          </a:bodyPr>
          <a:lstStyle/>
          <a:p>
            <a:pPr algn="just">
              <a:lnSpc>
                <a:spcPct val="120000"/>
              </a:lnSpc>
            </a:pPr>
            <a:r>
              <a:rPr lang="en-US" sz="2400" b="1" dirty="0" smtClean="0"/>
              <a:t>Nest </a:t>
            </a:r>
            <a:r>
              <a:rPr lang="en-US" sz="2400" b="1" dirty="0"/>
              <a:t>your CSS selectors </a:t>
            </a:r>
            <a:r>
              <a:rPr lang="en-US" sz="2400" dirty="0"/>
              <a:t>in a way that follows the same visual hierarchy of your </a:t>
            </a:r>
            <a:r>
              <a:rPr lang="en-US" sz="2400" dirty="0" smtClean="0"/>
              <a:t>HTML.</a:t>
            </a:r>
          </a:p>
          <a:p>
            <a:pPr algn="just">
              <a:lnSpc>
                <a:spcPct val="120000"/>
              </a:lnSpc>
            </a:pPr>
            <a:r>
              <a:rPr lang="en-US" sz="2400" b="1" dirty="0" smtClean="0"/>
              <a:t>Overly </a:t>
            </a:r>
            <a:r>
              <a:rPr lang="en-US" sz="2400" b="1" dirty="0"/>
              <a:t>nested rules</a:t>
            </a:r>
            <a:r>
              <a:rPr lang="en-US" sz="2400" dirty="0"/>
              <a:t> will result in over-qualified CSS that could prove hard to maintain and is generally considered bad </a:t>
            </a:r>
            <a:r>
              <a:rPr lang="en-US" sz="2400" dirty="0" smtClean="0"/>
              <a:t>practice.</a:t>
            </a:r>
          </a:p>
          <a:p>
            <a:endParaRPr lang="en-US" dirty="0" smtClean="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41</a:t>
            </a:fld>
            <a:endParaRPr lang="pl-PL"/>
          </a:p>
        </p:txBody>
      </p:sp>
      <p:pic>
        <p:nvPicPr>
          <p:cNvPr id="6" name="Obraz 5"/>
          <p:cNvPicPr>
            <a:picLocks noChangeAspect="1"/>
          </p:cNvPicPr>
          <p:nvPr/>
        </p:nvPicPr>
        <p:blipFill>
          <a:blip r:embed="rId2"/>
          <a:stretch>
            <a:fillRect/>
          </a:stretch>
        </p:blipFill>
        <p:spPr>
          <a:xfrm>
            <a:off x="248300" y="2780928"/>
            <a:ext cx="8496944" cy="3940547"/>
          </a:xfrm>
          <a:prstGeom prst="rect">
            <a:avLst/>
          </a:prstGeom>
        </p:spPr>
      </p:pic>
    </p:spTree>
    <p:extLst>
      <p:ext uri="{BB962C8B-B14F-4D97-AF65-F5344CB8AC3E}">
        <p14:creationId xmlns:p14="http://schemas.microsoft.com/office/powerpoint/2010/main" val="270639041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Nested rules - example</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42</a:t>
            </a:fld>
            <a:endParaRPr lang="pl-PL"/>
          </a:p>
        </p:txBody>
      </p:sp>
      <p:pic>
        <p:nvPicPr>
          <p:cNvPr id="5" name="Picture 5" descr="2013-05-26 11.45.1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1312" y="1374396"/>
            <a:ext cx="7742480" cy="4430868"/>
          </a:xfrm>
          <a:prstGeom prst="rect">
            <a:avLst/>
          </a:prstGeom>
          <a:effectLst>
            <a:outerShdw blurRad="292100" dist="139700" dir="2700000" algn="tl" rotWithShape="0">
              <a:srgbClr val="000000">
                <a:alpha val="65000"/>
              </a:srgbClr>
            </a:outerShdw>
          </a:effectLst>
        </p:spPr>
      </p:pic>
    </p:spTree>
    <p:extLst>
      <p:ext uri="{BB962C8B-B14F-4D97-AF65-F5344CB8AC3E}">
        <p14:creationId xmlns:p14="http://schemas.microsoft.com/office/powerpoint/2010/main" val="147975105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smtClean="0"/>
              <a:t>Bad practice </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43</a:t>
            </a:fld>
            <a:endParaRPr lang="pl-PL"/>
          </a:p>
        </p:txBody>
      </p:sp>
      <p:pic>
        <p:nvPicPr>
          <p:cNvPr id="5" name="Obraz 4"/>
          <p:cNvPicPr>
            <a:picLocks noChangeAspect="1"/>
          </p:cNvPicPr>
          <p:nvPr/>
        </p:nvPicPr>
        <p:blipFill>
          <a:blip r:embed="rId2"/>
          <a:stretch>
            <a:fillRect/>
          </a:stretch>
        </p:blipFill>
        <p:spPr>
          <a:xfrm>
            <a:off x="10675" y="1888210"/>
            <a:ext cx="9133325" cy="3178847"/>
          </a:xfrm>
          <a:prstGeom prst="rect">
            <a:avLst/>
          </a:prstGeom>
        </p:spPr>
      </p:pic>
    </p:spTree>
    <p:extLst>
      <p:ext uri="{BB962C8B-B14F-4D97-AF65-F5344CB8AC3E}">
        <p14:creationId xmlns:p14="http://schemas.microsoft.com/office/powerpoint/2010/main" val="290594204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smtClean="0"/>
              <a:t>Good practice </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44</a:t>
            </a:fld>
            <a:endParaRPr lang="pl-PL"/>
          </a:p>
        </p:txBody>
      </p:sp>
      <p:pic>
        <p:nvPicPr>
          <p:cNvPr id="6" name="Obraz 5"/>
          <p:cNvPicPr>
            <a:picLocks noChangeAspect="1"/>
          </p:cNvPicPr>
          <p:nvPr/>
        </p:nvPicPr>
        <p:blipFill>
          <a:blip r:embed="rId2"/>
          <a:stretch>
            <a:fillRect/>
          </a:stretch>
        </p:blipFill>
        <p:spPr>
          <a:xfrm>
            <a:off x="47727" y="2173219"/>
            <a:ext cx="9060777" cy="3920077"/>
          </a:xfrm>
          <a:prstGeom prst="rect">
            <a:avLst/>
          </a:prstGeom>
        </p:spPr>
      </p:pic>
    </p:spTree>
    <p:extLst>
      <p:ext uri="{BB962C8B-B14F-4D97-AF65-F5344CB8AC3E}">
        <p14:creationId xmlns:p14="http://schemas.microsoft.com/office/powerpoint/2010/main" val="127082402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Nesting </a:t>
            </a:r>
            <a:r>
              <a:rPr lang="en-US" dirty="0" err="1" smtClean="0">
                <a:solidFill>
                  <a:srgbClr val="FFC000"/>
                </a:solidFill>
              </a:rPr>
              <a:t>Podstawy</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buFont typeface="+mj-lt"/>
              <a:buAutoNum type="arabicPeriod"/>
            </a:pPr>
            <a:r>
              <a:rPr lang="en-US" dirty="0" err="1" smtClean="0"/>
              <a:t>Zmodyfikuj</a:t>
            </a:r>
            <a:r>
              <a:rPr lang="en-US" dirty="0" smtClean="0"/>
              <a:t> </a:t>
            </a:r>
            <a:r>
              <a:rPr lang="en-US" dirty="0" err="1" smtClean="0"/>
              <a:t>przypisanie</a:t>
            </a:r>
            <a:r>
              <a:rPr lang="en-US" dirty="0" smtClean="0"/>
              <a:t> styli </a:t>
            </a:r>
            <a:r>
              <a:rPr lang="en-US" b="1" dirty="0" err="1" smtClean="0"/>
              <a:t>stosując</a:t>
            </a:r>
            <a:r>
              <a:rPr lang="en-US" b="1" dirty="0" smtClean="0"/>
              <a:t> </a:t>
            </a:r>
            <a:r>
              <a:rPr lang="en-US" b="1" dirty="0" err="1" smtClean="0"/>
              <a:t>zagnieżdzenia</a:t>
            </a:r>
            <a:r>
              <a:rPr lang="en-US" b="1" dirty="0" smtClean="0"/>
              <a:t> </a:t>
            </a:r>
            <a:r>
              <a:rPr lang="en-US" dirty="0" err="1" smtClean="0"/>
              <a:t>zgodnie</a:t>
            </a:r>
            <a:r>
              <a:rPr lang="en-US" dirty="0" smtClean="0"/>
              <a:t> z </a:t>
            </a:r>
            <a:r>
              <a:rPr lang="en-US" dirty="0" err="1" smtClean="0"/>
              <a:t>dobrymi</a:t>
            </a:r>
            <a:r>
              <a:rPr lang="en-US" dirty="0" smtClean="0"/>
              <a:t> </a:t>
            </a:r>
            <a:r>
              <a:rPr lang="en-US" dirty="0" err="1" smtClean="0"/>
              <a:t>praktykami</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45</a:t>
            </a:fld>
            <a:endParaRPr lang="pl-PL"/>
          </a:p>
        </p:txBody>
      </p:sp>
    </p:spTree>
    <p:extLst>
      <p:ext uri="{BB962C8B-B14F-4D97-AF65-F5344CB8AC3E}">
        <p14:creationId xmlns:p14="http://schemas.microsoft.com/office/powerpoint/2010/main" val="29839054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Nesting </a:t>
            </a:r>
            <a:r>
              <a:rPr lang="en-US" dirty="0" err="1" smtClean="0">
                <a:solidFill>
                  <a:srgbClr val="FFC000"/>
                </a:solidFill>
              </a:rPr>
              <a:t>Podstawy</a:t>
            </a:r>
            <a:r>
              <a:rPr lang="en-US" dirty="0" smtClean="0">
                <a:solidFill>
                  <a:srgbClr val="FFC000"/>
                </a:solidFill>
              </a:rPr>
              <a:t>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buFont typeface="+mj-lt"/>
              <a:buAutoNum type="arabicPeriod"/>
            </a:pPr>
            <a:r>
              <a:rPr lang="en-US" dirty="0" err="1" smtClean="0"/>
              <a:t>Zmodyfikuj</a:t>
            </a:r>
            <a:r>
              <a:rPr lang="en-US" dirty="0" smtClean="0"/>
              <a:t> </a:t>
            </a:r>
            <a:r>
              <a:rPr lang="en-US" dirty="0" err="1" smtClean="0"/>
              <a:t>przypisanie</a:t>
            </a:r>
            <a:r>
              <a:rPr lang="en-US" dirty="0" smtClean="0"/>
              <a:t> styli </a:t>
            </a:r>
            <a:r>
              <a:rPr lang="en-US" b="1" dirty="0" err="1" smtClean="0"/>
              <a:t>stosując</a:t>
            </a:r>
            <a:r>
              <a:rPr lang="en-US" b="1" dirty="0" smtClean="0"/>
              <a:t> </a:t>
            </a:r>
            <a:r>
              <a:rPr lang="en-US" b="1" dirty="0" err="1" smtClean="0"/>
              <a:t>zagnieżdzenia</a:t>
            </a:r>
            <a:r>
              <a:rPr lang="en-US" b="1" dirty="0" smtClean="0"/>
              <a:t> </a:t>
            </a:r>
            <a:r>
              <a:rPr lang="en-US" dirty="0" err="1" smtClean="0"/>
              <a:t>zgodnie</a:t>
            </a:r>
            <a:r>
              <a:rPr lang="en-US" dirty="0" smtClean="0"/>
              <a:t> z </a:t>
            </a:r>
            <a:r>
              <a:rPr lang="en-US" dirty="0" err="1" smtClean="0"/>
              <a:t>dobrymi</a:t>
            </a:r>
            <a:r>
              <a:rPr lang="en-US" dirty="0" smtClean="0"/>
              <a:t> </a:t>
            </a:r>
            <a:r>
              <a:rPr lang="en-US" dirty="0" err="1" smtClean="0"/>
              <a:t>praktykami</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46</a:t>
            </a:fld>
            <a:endParaRPr lang="pl-PL"/>
          </a:p>
        </p:txBody>
      </p:sp>
    </p:spTree>
    <p:extLst>
      <p:ext uri="{BB962C8B-B14F-4D97-AF65-F5344CB8AC3E}">
        <p14:creationId xmlns:p14="http://schemas.microsoft.com/office/powerpoint/2010/main" val="39458969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a:t>Nested Properties </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47</a:t>
            </a:fld>
            <a:endParaRPr lang="pl-PL"/>
          </a:p>
        </p:txBody>
      </p:sp>
      <p:pic>
        <p:nvPicPr>
          <p:cNvPr id="5" name="Obraz 4"/>
          <p:cNvPicPr>
            <a:picLocks noChangeAspect="1"/>
          </p:cNvPicPr>
          <p:nvPr/>
        </p:nvPicPr>
        <p:blipFill>
          <a:blip r:embed="rId2"/>
          <a:stretch>
            <a:fillRect/>
          </a:stretch>
        </p:blipFill>
        <p:spPr>
          <a:xfrm>
            <a:off x="12245" y="1988840"/>
            <a:ext cx="4063221" cy="2304256"/>
          </a:xfrm>
          <a:prstGeom prst="rect">
            <a:avLst/>
          </a:prstGeom>
        </p:spPr>
      </p:pic>
      <p:pic>
        <p:nvPicPr>
          <p:cNvPr id="7" name="Obraz 6"/>
          <p:cNvPicPr>
            <a:picLocks noChangeAspect="1"/>
          </p:cNvPicPr>
          <p:nvPr/>
        </p:nvPicPr>
        <p:blipFill>
          <a:blip r:embed="rId3"/>
          <a:stretch>
            <a:fillRect/>
          </a:stretch>
        </p:blipFill>
        <p:spPr>
          <a:xfrm>
            <a:off x="4439060" y="1988840"/>
            <a:ext cx="4704940" cy="1872208"/>
          </a:xfrm>
          <a:prstGeom prst="rect">
            <a:avLst/>
          </a:prstGeom>
        </p:spPr>
      </p:pic>
    </p:spTree>
    <p:extLst>
      <p:ext uri="{BB962C8B-B14F-4D97-AF65-F5344CB8AC3E}">
        <p14:creationId xmlns:p14="http://schemas.microsoft.com/office/powerpoint/2010/main" val="278463419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Nesting </a:t>
            </a:r>
            <a:r>
              <a:rPr lang="en-US" dirty="0" err="1" smtClean="0">
                <a:solidFill>
                  <a:srgbClr val="FFC000"/>
                </a:solidFill>
              </a:rPr>
              <a:t>Podstawy</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Zmodyfikuj</a:t>
            </a:r>
            <a:r>
              <a:rPr lang="en-US" dirty="0" smtClean="0"/>
              <a:t> </a:t>
            </a:r>
            <a:r>
              <a:rPr lang="en-US" dirty="0" err="1" smtClean="0"/>
              <a:t>formatowanie</a:t>
            </a:r>
            <a:r>
              <a:rPr lang="en-US" dirty="0" smtClean="0"/>
              <a:t> </a:t>
            </a:r>
            <a:r>
              <a:rPr lang="en-US" dirty="0" err="1" smtClean="0"/>
              <a:t>tekstu</a:t>
            </a:r>
            <a:r>
              <a:rPr lang="en-US" dirty="0" smtClean="0"/>
              <a:t> </a:t>
            </a:r>
            <a:r>
              <a:rPr lang="en-US" dirty="0" err="1" smtClean="0"/>
              <a:t>stosując</a:t>
            </a:r>
            <a:r>
              <a:rPr lang="en-US" dirty="0" smtClean="0"/>
              <a:t> </a:t>
            </a:r>
            <a:r>
              <a:rPr lang="en-US" b="1" dirty="0" err="1" smtClean="0"/>
              <a:t>zagnieżdzanie</a:t>
            </a:r>
            <a:r>
              <a:rPr lang="en-US" b="1" dirty="0" smtClean="0"/>
              <a:t> </a:t>
            </a:r>
            <a:r>
              <a:rPr lang="en-US" b="1" dirty="0" err="1" smtClean="0"/>
              <a:t>właściwości</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48</a:t>
            </a:fld>
            <a:endParaRPr lang="pl-PL"/>
          </a:p>
        </p:txBody>
      </p:sp>
    </p:spTree>
    <p:extLst>
      <p:ext uri="{BB962C8B-B14F-4D97-AF65-F5344CB8AC3E}">
        <p14:creationId xmlns:p14="http://schemas.microsoft.com/office/powerpoint/2010/main" val="19490843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Nesting </a:t>
            </a:r>
            <a:r>
              <a:rPr lang="en-US" dirty="0" err="1" smtClean="0">
                <a:solidFill>
                  <a:srgbClr val="FFC000"/>
                </a:solidFill>
              </a:rPr>
              <a:t>Podstawy</a:t>
            </a:r>
            <a:r>
              <a:rPr lang="en-US" dirty="0" smtClean="0">
                <a:solidFill>
                  <a:srgbClr val="FFC000"/>
                </a:solidFill>
              </a:rPr>
              <a:t>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a:t>Zmodyfikuj</a:t>
            </a:r>
            <a:r>
              <a:rPr lang="en-US" dirty="0"/>
              <a:t> </a:t>
            </a:r>
            <a:r>
              <a:rPr lang="en-US" dirty="0" err="1"/>
              <a:t>formatowanie</a:t>
            </a:r>
            <a:r>
              <a:rPr lang="en-US" dirty="0"/>
              <a:t> </a:t>
            </a:r>
            <a:r>
              <a:rPr lang="en-US" dirty="0" err="1"/>
              <a:t>tekstu</a:t>
            </a:r>
            <a:r>
              <a:rPr lang="en-US" dirty="0"/>
              <a:t> </a:t>
            </a:r>
            <a:r>
              <a:rPr lang="en-US" dirty="0" err="1"/>
              <a:t>stosując</a:t>
            </a:r>
            <a:r>
              <a:rPr lang="en-US" dirty="0"/>
              <a:t> </a:t>
            </a:r>
            <a:r>
              <a:rPr lang="en-US" b="1" dirty="0" err="1" smtClean="0"/>
              <a:t>zagnieżdzanie</a:t>
            </a:r>
            <a:r>
              <a:rPr lang="en-US" b="1" dirty="0" smtClean="0"/>
              <a:t> </a:t>
            </a:r>
            <a:r>
              <a:rPr lang="en-US" b="1" dirty="0" err="1"/>
              <a:t>właściwości</a:t>
            </a:r>
            <a:r>
              <a:rPr lang="en-US" dirty="0"/>
              <a:t>.</a:t>
            </a:r>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49</a:t>
            </a:fld>
            <a:endParaRPr lang="pl-PL"/>
          </a:p>
        </p:txBody>
      </p:sp>
    </p:spTree>
    <p:extLst>
      <p:ext uri="{BB962C8B-B14F-4D97-AF65-F5344CB8AC3E}">
        <p14:creationId xmlns:p14="http://schemas.microsoft.com/office/powerpoint/2010/main" val="1557449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rgbClr val="FFC000"/>
                </a:solidFill>
              </a:rPr>
              <a:t>The </a:t>
            </a:r>
            <a:r>
              <a:rPr lang="pl-PL" dirty="0" err="1">
                <a:solidFill>
                  <a:srgbClr val="FFC000"/>
                </a:solidFill>
              </a:rPr>
              <a:t>Problems</a:t>
            </a:r>
            <a:r>
              <a:rPr lang="pl-PL" dirty="0">
                <a:solidFill>
                  <a:srgbClr val="FFC000"/>
                </a:solidFill>
              </a:rPr>
              <a:t> with CSS</a:t>
            </a:r>
            <a:endParaRPr lang="en-US" dirty="0">
              <a:solidFill>
                <a:srgbClr val="FFC000"/>
              </a:solidFill>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a:t>
            </a:fld>
            <a:endParaRPr lang="pl-PL"/>
          </a:p>
        </p:txBody>
      </p:sp>
      <p:sp>
        <p:nvSpPr>
          <p:cNvPr id="5" name="Symbol zastępczy zawartości 4"/>
          <p:cNvSpPr>
            <a:spLocks noGrp="1"/>
          </p:cNvSpPr>
          <p:nvPr>
            <p:ph idx="1"/>
          </p:nvPr>
        </p:nvSpPr>
        <p:spPr/>
        <p:txBody>
          <a:bodyPr/>
          <a:lstStyle/>
          <a:p>
            <a:endParaRPr lang="en-US"/>
          </a:p>
        </p:txBody>
      </p:sp>
      <p:pic>
        <p:nvPicPr>
          <p:cNvPr id="6" name="Picture 4"/>
          <p:cNvPicPr>
            <a:picLocks noChangeAspect="1"/>
          </p:cNvPicPr>
          <p:nvPr/>
        </p:nvPicPr>
        <p:blipFill rotWithShape="1">
          <a:blip r:embed="rId2"/>
          <a:srcRect l="53539" t="13906" r="6600" b="21298"/>
          <a:stretch/>
        </p:blipFill>
        <p:spPr>
          <a:xfrm>
            <a:off x="17249" y="1107029"/>
            <a:ext cx="5606980" cy="5126827"/>
          </a:xfrm>
          <a:prstGeom prst="rect">
            <a:avLst/>
          </a:prstGeom>
        </p:spPr>
      </p:pic>
      <p:pic>
        <p:nvPicPr>
          <p:cNvPr id="7" name="Picture 6"/>
          <p:cNvPicPr>
            <a:picLocks noChangeAspect="1"/>
          </p:cNvPicPr>
          <p:nvPr/>
        </p:nvPicPr>
        <p:blipFill rotWithShape="1">
          <a:blip r:embed="rId3"/>
          <a:srcRect l="53075" t="14462" r="6882" b="8526"/>
          <a:stretch/>
        </p:blipFill>
        <p:spPr>
          <a:xfrm>
            <a:off x="4355976" y="1092229"/>
            <a:ext cx="4752870" cy="5141627"/>
          </a:xfrm>
          <a:prstGeom prst="rect">
            <a:avLst/>
          </a:prstGeom>
        </p:spPr>
      </p:pic>
    </p:spTree>
    <p:extLst>
      <p:ext uri="{BB962C8B-B14F-4D97-AF65-F5344CB8AC3E}">
        <p14:creationId xmlns:p14="http://schemas.microsoft.com/office/powerpoint/2010/main" val="393127482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fontScale="92500" lnSpcReduction="10000"/>
          </a:bodyPr>
          <a:lstStyle/>
          <a:p>
            <a:r>
              <a:rPr lang="en-US" b="1" dirty="0" smtClean="0"/>
              <a:t>Placeholder -  </a:t>
            </a:r>
            <a:r>
              <a:rPr lang="en-US" dirty="0"/>
              <a:t>a special type of </a:t>
            </a:r>
            <a:r>
              <a:rPr lang="en-US" dirty="0" smtClean="0"/>
              <a:t>selector. These </a:t>
            </a:r>
            <a:r>
              <a:rPr lang="en-US" dirty="0"/>
              <a:t>look like </a:t>
            </a:r>
            <a:r>
              <a:rPr lang="en-US" dirty="0" smtClean="0"/>
              <a:t>class. </a:t>
            </a:r>
            <a:r>
              <a:rPr lang="en-US" dirty="0"/>
              <a:t>They’re meant to be used with the @extend </a:t>
            </a:r>
            <a:r>
              <a:rPr lang="en-US" dirty="0" smtClean="0"/>
              <a:t>directive. </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50</a:t>
            </a:fld>
            <a:endParaRPr lang="pl-PL"/>
          </a:p>
        </p:txBody>
      </p:sp>
      <p:pic>
        <p:nvPicPr>
          <p:cNvPr id="7" name="Obraz 6"/>
          <p:cNvPicPr>
            <a:picLocks noChangeAspect="1"/>
          </p:cNvPicPr>
          <p:nvPr/>
        </p:nvPicPr>
        <p:blipFill>
          <a:blip r:embed="rId2"/>
          <a:stretch>
            <a:fillRect/>
          </a:stretch>
        </p:blipFill>
        <p:spPr>
          <a:xfrm>
            <a:off x="179512" y="2489036"/>
            <a:ext cx="4008556" cy="2880320"/>
          </a:xfrm>
          <a:prstGeom prst="rect">
            <a:avLst/>
          </a:prstGeom>
        </p:spPr>
      </p:pic>
      <p:sp>
        <p:nvSpPr>
          <p:cNvPr id="10" name="Prostokąt 9"/>
          <p:cNvSpPr/>
          <p:nvPr/>
        </p:nvSpPr>
        <p:spPr>
          <a:xfrm>
            <a:off x="179512" y="2627638"/>
            <a:ext cx="144016" cy="369314"/>
          </a:xfrm>
          <a:prstGeom prst="rect">
            <a:avLst/>
          </a:prstGeom>
          <a:solidFill>
            <a:srgbClr val="FFFF00">
              <a:alpha val="4100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n>
                <a:solidFill>
                  <a:srgbClr val="FFFF00"/>
                </a:solidFill>
              </a:ln>
              <a:solidFill>
                <a:srgbClr val="FFFF00"/>
              </a:solidFill>
            </a:endParaRPr>
          </a:p>
        </p:txBody>
      </p:sp>
      <p:pic>
        <p:nvPicPr>
          <p:cNvPr id="9" name="Obraz 8"/>
          <p:cNvPicPr>
            <a:picLocks noChangeAspect="1"/>
          </p:cNvPicPr>
          <p:nvPr/>
        </p:nvPicPr>
        <p:blipFill>
          <a:blip r:embed="rId3"/>
          <a:stretch>
            <a:fillRect/>
          </a:stretch>
        </p:blipFill>
        <p:spPr>
          <a:xfrm>
            <a:off x="4890432" y="2627638"/>
            <a:ext cx="4249955" cy="2138866"/>
          </a:xfrm>
          <a:prstGeom prst="rect">
            <a:avLst/>
          </a:prstGeom>
        </p:spPr>
      </p:pic>
      <p:sp>
        <p:nvSpPr>
          <p:cNvPr id="11" name="Prostokąt 10"/>
          <p:cNvSpPr/>
          <p:nvPr/>
        </p:nvSpPr>
        <p:spPr>
          <a:xfrm>
            <a:off x="1835696" y="4409683"/>
            <a:ext cx="144016" cy="369314"/>
          </a:xfrm>
          <a:prstGeom prst="rect">
            <a:avLst/>
          </a:prstGeom>
          <a:solidFill>
            <a:srgbClr val="FFFF00">
              <a:alpha val="4100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n>
                <a:solidFill>
                  <a:srgbClr val="FFFF00"/>
                </a:solidFill>
              </a:ln>
              <a:solidFill>
                <a:srgbClr val="FFFF00"/>
              </a:solidFill>
            </a:endParaRPr>
          </a:p>
        </p:txBody>
      </p:sp>
    </p:spTree>
    <p:extLst>
      <p:ext uri="{BB962C8B-B14F-4D97-AF65-F5344CB8AC3E}">
        <p14:creationId xmlns:p14="http://schemas.microsoft.com/office/powerpoint/2010/main" val="38602348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Nesting Placeholder</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Zdefiniuj</a:t>
            </a:r>
            <a:r>
              <a:rPr lang="en-US" dirty="0" smtClean="0"/>
              <a:t> </a:t>
            </a:r>
            <a:r>
              <a:rPr lang="en-US" dirty="0" err="1" smtClean="0"/>
              <a:t>dla</a:t>
            </a:r>
            <a:r>
              <a:rPr lang="en-US" dirty="0" smtClean="0"/>
              <a:t> header </a:t>
            </a:r>
            <a:r>
              <a:rPr lang="en-US" dirty="0" err="1" smtClean="0"/>
              <a:t>styl</a:t>
            </a:r>
            <a:r>
              <a:rPr lang="en-US" dirty="0" smtClean="0"/>
              <a:t> </a:t>
            </a:r>
            <a:r>
              <a:rPr lang="en-US" dirty="0" err="1" smtClean="0"/>
              <a:t>jako</a:t>
            </a:r>
            <a:r>
              <a:rPr lang="en-US" dirty="0" smtClean="0"/>
              <a:t> </a:t>
            </a:r>
            <a:r>
              <a:rPr lang="en-US" dirty="0" err="1" smtClean="0"/>
              <a:t>klasę</a:t>
            </a:r>
            <a:r>
              <a:rPr lang="en-US" dirty="0" smtClean="0"/>
              <a:t> </a:t>
            </a:r>
            <a:r>
              <a:rPr lang="en-US" dirty="0" err="1" smtClean="0"/>
              <a:t>definiując</a:t>
            </a:r>
            <a:r>
              <a:rPr lang="en-US" dirty="0" smtClean="0"/>
              <a:t> </a:t>
            </a:r>
            <a:r>
              <a:rPr lang="en-US" dirty="0" err="1" smtClean="0"/>
              <a:t>tło</a:t>
            </a:r>
            <a:r>
              <a:rPr lang="en-US" dirty="0" smtClean="0"/>
              <a:t> </a:t>
            </a:r>
            <a:r>
              <a:rPr lang="en-US" dirty="0" err="1" smtClean="0"/>
              <a:t>jako</a:t>
            </a:r>
            <a:r>
              <a:rPr lang="en-US" dirty="0" smtClean="0"/>
              <a:t> gradient.</a:t>
            </a:r>
          </a:p>
          <a:p>
            <a:pPr marL="514350" indent="-514350" algn="just">
              <a:buFont typeface="+mj-lt"/>
              <a:buAutoNum type="arabicPeriod"/>
            </a:pPr>
            <a:r>
              <a:rPr lang="en-US" dirty="0" err="1" smtClean="0"/>
              <a:t>Zdefiniuj</a:t>
            </a:r>
            <a:r>
              <a:rPr lang="en-US" dirty="0" smtClean="0"/>
              <a:t> </a:t>
            </a:r>
            <a:r>
              <a:rPr lang="en-US" dirty="0" err="1" smtClean="0"/>
              <a:t>dla</a:t>
            </a:r>
            <a:r>
              <a:rPr lang="en-US" dirty="0" smtClean="0"/>
              <a:t> footer </a:t>
            </a:r>
            <a:r>
              <a:rPr lang="en-US" dirty="0" err="1" smtClean="0"/>
              <a:t>styl</a:t>
            </a:r>
            <a:r>
              <a:rPr lang="en-US" dirty="0" smtClean="0"/>
              <a:t> </a:t>
            </a:r>
            <a:r>
              <a:rPr lang="en-US" dirty="0" err="1"/>
              <a:t>jako</a:t>
            </a:r>
            <a:r>
              <a:rPr lang="en-US" dirty="0"/>
              <a:t> </a:t>
            </a:r>
            <a:r>
              <a:rPr lang="en-US" dirty="0" err="1"/>
              <a:t>klasę</a:t>
            </a:r>
            <a:r>
              <a:rPr lang="en-US" dirty="0"/>
              <a:t> </a:t>
            </a:r>
            <a:r>
              <a:rPr lang="en-US" dirty="0" err="1"/>
              <a:t>definiując</a:t>
            </a:r>
            <a:r>
              <a:rPr lang="en-US" dirty="0"/>
              <a:t> </a:t>
            </a:r>
            <a:r>
              <a:rPr lang="en-US" dirty="0" err="1" smtClean="0"/>
              <a:t>jako</a:t>
            </a:r>
            <a:r>
              <a:rPr lang="en-US" dirty="0" smtClean="0"/>
              <a:t> </a:t>
            </a:r>
            <a:r>
              <a:rPr lang="en-US" b="1" dirty="0" err="1" smtClean="0"/>
              <a:t>rozszerzenie</a:t>
            </a:r>
            <a:r>
              <a:rPr lang="en-US" b="1" dirty="0" smtClean="0"/>
              <a:t> </a:t>
            </a:r>
            <a:r>
              <a:rPr lang="en-US" b="1" dirty="0" err="1" smtClean="0"/>
              <a:t>stylu</a:t>
            </a:r>
            <a:r>
              <a:rPr lang="en-US" b="1" dirty="0" smtClean="0"/>
              <a:t> </a:t>
            </a:r>
            <a:r>
              <a:rPr lang="en-US" dirty="0" err="1" smtClean="0"/>
              <a:t>dla</a:t>
            </a:r>
            <a:r>
              <a:rPr lang="en-US" dirty="0" smtClean="0"/>
              <a:t> </a:t>
            </a:r>
            <a:r>
              <a:rPr lang="en-US" dirty="0" err="1" smtClean="0"/>
              <a:t>headera</a:t>
            </a:r>
            <a:r>
              <a:rPr lang="en-US" dirty="0" smtClean="0"/>
              <a:t> </a:t>
            </a:r>
            <a:r>
              <a:rPr lang="en-US" dirty="0" err="1" smtClean="0"/>
              <a:t>dodatkowo</a:t>
            </a:r>
            <a:r>
              <a:rPr lang="en-US" dirty="0" smtClean="0"/>
              <a:t> </a:t>
            </a:r>
            <a:r>
              <a:rPr lang="en-US" dirty="0" err="1" smtClean="0"/>
              <a:t>definiując</a:t>
            </a:r>
            <a:r>
              <a:rPr lang="en-US" dirty="0" smtClean="0"/>
              <a:t> </a:t>
            </a:r>
            <a:r>
              <a:rPr lang="en-US" dirty="0" err="1" smtClean="0"/>
              <a:t>obramowanie</a:t>
            </a:r>
            <a:r>
              <a:rPr lang="en-US" dirty="0" smtClean="0"/>
              <a:t>.</a:t>
            </a:r>
          </a:p>
          <a:p>
            <a:pPr marL="0" indent="0">
              <a:buNone/>
            </a:pP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51</a:t>
            </a:fld>
            <a:endParaRPr lang="pl-PL"/>
          </a:p>
        </p:txBody>
      </p:sp>
    </p:spTree>
    <p:extLst>
      <p:ext uri="{BB962C8B-B14F-4D97-AF65-F5344CB8AC3E}">
        <p14:creationId xmlns:p14="http://schemas.microsoft.com/office/powerpoint/2010/main" val="276174839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Nesting Placeholder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smtClean="0"/>
              <a:t>Zdefiniuj</a:t>
            </a:r>
            <a:r>
              <a:rPr lang="en-US" dirty="0" smtClean="0"/>
              <a:t> </a:t>
            </a:r>
            <a:r>
              <a:rPr lang="en-US" dirty="0" err="1" smtClean="0"/>
              <a:t>klasę</a:t>
            </a:r>
            <a:r>
              <a:rPr lang="en-US" dirty="0" smtClean="0"/>
              <a:t> </a:t>
            </a:r>
            <a:r>
              <a:rPr lang="en-US" dirty="0" err="1" smtClean="0"/>
              <a:t>definującą</a:t>
            </a:r>
            <a:r>
              <a:rPr lang="en-US" dirty="0" smtClean="0"/>
              <a:t> </a:t>
            </a:r>
            <a:r>
              <a:rPr lang="en-US" dirty="0" err="1" smtClean="0"/>
              <a:t>obramowanie</a:t>
            </a:r>
            <a:r>
              <a:rPr lang="en-US" dirty="0" smtClean="0"/>
              <a:t> </a:t>
            </a:r>
            <a:r>
              <a:rPr lang="en-US" dirty="0" err="1" smtClean="0"/>
              <a:t>dla</a:t>
            </a:r>
            <a:r>
              <a:rPr lang="en-US" dirty="0" smtClean="0"/>
              <a:t> </a:t>
            </a:r>
            <a:r>
              <a:rPr lang="en-US" dirty="0" err="1" smtClean="0"/>
              <a:t>elementów</a:t>
            </a:r>
            <a:r>
              <a:rPr lang="en-US" dirty="0" smtClean="0"/>
              <a:t> </a:t>
            </a:r>
            <a:r>
              <a:rPr lang="en-US" dirty="0" err="1" smtClean="0"/>
              <a:t>na</a:t>
            </a:r>
            <a:r>
              <a:rPr lang="en-US" dirty="0" smtClean="0"/>
              <a:t> </a:t>
            </a:r>
            <a:r>
              <a:rPr lang="en-US" dirty="0" err="1" smtClean="0"/>
              <a:t>podstawie</a:t>
            </a:r>
            <a:r>
              <a:rPr lang="en-US" dirty="0" smtClean="0"/>
              <a:t> </a:t>
            </a:r>
            <a:r>
              <a:rPr lang="en-US" dirty="0" err="1" smtClean="0"/>
              <a:t>wartości</a:t>
            </a:r>
            <a:r>
              <a:rPr lang="en-US" dirty="0" smtClean="0"/>
              <a:t> </a:t>
            </a:r>
            <a:r>
              <a:rPr lang="en-US" dirty="0" err="1" smtClean="0"/>
              <a:t>zmiennych</a:t>
            </a:r>
            <a:r>
              <a:rPr lang="en-US" dirty="0" smtClean="0"/>
              <a:t>. </a:t>
            </a:r>
          </a:p>
          <a:p>
            <a:pPr marL="514350" indent="-514350" algn="just">
              <a:buFont typeface="+mj-lt"/>
              <a:buAutoNum type="arabicPeriod"/>
            </a:pPr>
            <a:r>
              <a:rPr lang="en-US" dirty="0" err="1" smtClean="0"/>
              <a:t>Zdefiniuj</a:t>
            </a:r>
            <a:r>
              <a:rPr lang="en-US" dirty="0" smtClean="0"/>
              <a:t> </a:t>
            </a:r>
            <a:r>
              <a:rPr lang="en-US" dirty="0" err="1" smtClean="0"/>
              <a:t>klasę</a:t>
            </a:r>
            <a:r>
              <a:rPr lang="en-US" dirty="0" smtClean="0"/>
              <a:t> </a:t>
            </a:r>
            <a:r>
              <a:rPr lang="en-US" dirty="0" err="1" smtClean="0"/>
              <a:t>definiującą</a:t>
            </a:r>
            <a:r>
              <a:rPr lang="en-US" dirty="0" smtClean="0"/>
              <a:t> </a:t>
            </a:r>
            <a:r>
              <a:rPr lang="en-US" dirty="0" err="1" smtClean="0"/>
              <a:t>kolor</a:t>
            </a:r>
            <a:r>
              <a:rPr lang="en-US" dirty="0" smtClean="0"/>
              <a:t> </a:t>
            </a:r>
            <a:r>
              <a:rPr lang="en-US" dirty="0" err="1" smtClean="0"/>
              <a:t>wypełniania</a:t>
            </a:r>
            <a:r>
              <a:rPr lang="en-US" dirty="0" smtClean="0"/>
              <a:t> </a:t>
            </a:r>
            <a:r>
              <a:rPr lang="en-US" dirty="0" err="1" smtClean="0"/>
              <a:t>elementu</a:t>
            </a:r>
            <a:r>
              <a:rPr lang="en-US" dirty="0" smtClean="0"/>
              <a:t> </a:t>
            </a:r>
            <a:r>
              <a:rPr lang="en-US" b="1" dirty="0" err="1" smtClean="0"/>
              <a:t>rozszerzejącą</a:t>
            </a:r>
            <a:r>
              <a:rPr lang="en-US" b="1" dirty="0" smtClean="0"/>
              <a:t> </a:t>
            </a:r>
            <a:r>
              <a:rPr lang="en-US" b="1" dirty="0" err="1" smtClean="0"/>
              <a:t>klasę</a:t>
            </a:r>
            <a:r>
              <a:rPr lang="en-US" dirty="0" smtClean="0"/>
              <a:t> </a:t>
            </a:r>
            <a:r>
              <a:rPr lang="en-US" dirty="0" err="1" smtClean="0"/>
              <a:t>definiującą</a:t>
            </a:r>
            <a:r>
              <a:rPr lang="en-US" dirty="0" smtClean="0"/>
              <a:t> </a:t>
            </a:r>
            <a:r>
              <a:rPr lang="en-US" dirty="0" err="1" smtClean="0"/>
              <a:t>obramowanie</a:t>
            </a:r>
            <a:r>
              <a:rPr lang="en-US" dirty="0" smtClean="0"/>
              <a:t>.</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52</a:t>
            </a:fld>
            <a:endParaRPr lang="pl-PL"/>
          </a:p>
        </p:txBody>
      </p:sp>
    </p:spTree>
    <p:extLst>
      <p:ext uri="{BB962C8B-B14F-4D97-AF65-F5344CB8AC3E}">
        <p14:creationId xmlns:p14="http://schemas.microsoft.com/office/powerpoint/2010/main" val="2685663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fontScale="92500" lnSpcReduction="10000"/>
          </a:bodyPr>
          <a:lstStyle/>
          <a:p>
            <a:r>
              <a:rPr lang="en-US" b="1" dirty="0" smtClean="0"/>
              <a:t>Placeholder -  </a:t>
            </a:r>
            <a:r>
              <a:rPr lang="en-US" dirty="0"/>
              <a:t>a special type of </a:t>
            </a:r>
            <a:r>
              <a:rPr lang="en-US" dirty="0" smtClean="0"/>
              <a:t>selector. These </a:t>
            </a:r>
            <a:r>
              <a:rPr lang="en-US" dirty="0"/>
              <a:t>look like class and id selectors, except the # or . is replaced by </a:t>
            </a:r>
            <a:r>
              <a:rPr lang="en-US" b="1" dirty="0"/>
              <a:t>%</a:t>
            </a:r>
            <a:r>
              <a:rPr lang="en-US" dirty="0"/>
              <a:t>. They’re meant to be used with the @extend </a:t>
            </a:r>
            <a:r>
              <a:rPr lang="en-US" dirty="0" smtClean="0"/>
              <a:t>directive. </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53</a:t>
            </a:fld>
            <a:endParaRPr lang="pl-PL"/>
          </a:p>
        </p:txBody>
      </p:sp>
      <p:pic>
        <p:nvPicPr>
          <p:cNvPr id="5" name="Obraz 4"/>
          <p:cNvPicPr>
            <a:picLocks noChangeAspect="1"/>
          </p:cNvPicPr>
          <p:nvPr/>
        </p:nvPicPr>
        <p:blipFill>
          <a:blip r:embed="rId2"/>
          <a:stretch>
            <a:fillRect/>
          </a:stretch>
        </p:blipFill>
        <p:spPr>
          <a:xfrm>
            <a:off x="251520" y="2644323"/>
            <a:ext cx="4188256" cy="2801236"/>
          </a:xfrm>
          <a:prstGeom prst="rect">
            <a:avLst/>
          </a:prstGeom>
        </p:spPr>
      </p:pic>
      <p:sp>
        <p:nvSpPr>
          <p:cNvPr id="11" name="Prostokąt 10"/>
          <p:cNvSpPr/>
          <p:nvPr/>
        </p:nvSpPr>
        <p:spPr>
          <a:xfrm>
            <a:off x="313184" y="2624107"/>
            <a:ext cx="144016" cy="369314"/>
          </a:xfrm>
          <a:prstGeom prst="rect">
            <a:avLst/>
          </a:prstGeom>
          <a:solidFill>
            <a:srgbClr val="FFFF00">
              <a:alpha val="4100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n>
                <a:solidFill>
                  <a:srgbClr val="FFFF00"/>
                </a:solidFill>
              </a:ln>
              <a:solidFill>
                <a:srgbClr val="FFFF00"/>
              </a:solidFill>
            </a:endParaRPr>
          </a:p>
        </p:txBody>
      </p:sp>
      <p:sp>
        <p:nvSpPr>
          <p:cNvPr id="12" name="Prostokąt 11"/>
          <p:cNvSpPr/>
          <p:nvPr/>
        </p:nvSpPr>
        <p:spPr>
          <a:xfrm>
            <a:off x="1979712" y="4397190"/>
            <a:ext cx="144016" cy="369314"/>
          </a:xfrm>
          <a:prstGeom prst="rect">
            <a:avLst/>
          </a:prstGeom>
          <a:solidFill>
            <a:srgbClr val="FFFF00">
              <a:alpha val="41000"/>
            </a:srgbClr>
          </a:solidFill>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ln>
                <a:solidFill>
                  <a:srgbClr val="FFFF00"/>
                </a:solidFill>
              </a:ln>
              <a:solidFill>
                <a:srgbClr val="FFFF00"/>
              </a:solidFill>
            </a:endParaRPr>
          </a:p>
        </p:txBody>
      </p:sp>
      <p:pic>
        <p:nvPicPr>
          <p:cNvPr id="6" name="Obraz 5"/>
          <p:cNvPicPr>
            <a:picLocks noChangeAspect="1"/>
          </p:cNvPicPr>
          <p:nvPr/>
        </p:nvPicPr>
        <p:blipFill>
          <a:blip r:embed="rId3"/>
          <a:stretch>
            <a:fillRect/>
          </a:stretch>
        </p:blipFill>
        <p:spPr>
          <a:xfrm>
            <a:off x="4768294" y="2635774"/>
            <a:ext cx="4359434" cy="2025027"/>
          </a:xfrm>
          <a:prstGeom prst="rect">
            <a:avLst/>
          </a:prstGeom>
        </p:spPr>
      </p:pic>
    </p:spTree>
    <p:extLst>
      <p:ext uri="{BB962C8B-B14F-4D97-AF65-F5344CB8AC3E}">
        <p14:creationId xmlns:p14="http://schemas.microsoft.com/office/powerpoint/2010/main" val="149638004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Nesting Placeholder</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Zmodyfikuj</a:t>
            </a:r>
            <a:r>
              <a:rPr lang="en-US" dirty="0" smtClean="0"/>
              <a:t> </a:t>
            </a:r>
            <a:r>
              <a:rPr lang="en-US" dirty="0" err="1" smtClean="0"/>
              <a:t>klasę</a:t>
            </a:r>
            <a:r>
              <a:rPr lang="en-US" dirty="0" smtClean="0"/>
              <a:t> header, aby </a:t>
            </a:r>
            <a:r>
              <a:rPr lang="en-US" b="1" dirty="0" err="1" smtClean="0"/>
              <a:t>nie</a:t>
            </a:r>
            <a:r>
              <a:rPr lang="en-US" b="1" dirty="0" smtClean="0"/>
              <a:t> </a:t>
            </a:r>
            <a:r>
              <a:rPr lang="en-US" b="1" dirty="0" err="1" smtClean="0"/>
              <a:t>była</a:t>
            </a:r>
            <a:r>
              <a:rPr lang="en-US" b="1" dirty="0" smtClean="0"/>
              <a:t> </a:t>
            </a:r>
            <a:r>
              <a:rPr lang="en-US" b="1" dirty="0" err="1" smtClean="0"/>
              <a:t>ona</a:t>
            </a:r>
            <a:r>
              <a:rPr lang="en-US" b="1" dirty="0" smtClean="0"/>
              <a:t> </a:t>
            </a:r>
            <a:r>
              <a:rPr lang="en-US" b="1" dirty="0" err="1" smtClean="0"/>
              <a:t>generowana</a:t>
            </a:r>
            <a:r>
              <a:rPr lang="en-US" b="1" dirty="0" smtClean="0"/>
              <a:t> do </a:t>
            </a:r>
            <a:r>
              <a:rPr lang="en-US" b="1" dirty="0" err="1" smtClean="0"/>
              <a:t>wynikowego</a:t>
            </a:r>
            <a:r>
              <a:rPr lang="en-US" b="1" dirty="0" smtClean="0"/>
              <a:t> </a:t>
            </a:r>
            <a:r>
              <a:rPr lang="en-US" b="1" dirty="0" err="1" smtClean="0"/>
              <a:t>pliku</a:t>
            </a:r>
            <a:r>
              <a:rPr lang="en-US" b="1" dirty="0" smtClean="0"/>
              <a:t> </a:t>
            </a:r>
            <a:r>
              <a:rPr lang="en-US" b="1" dirty="0" err="1" smtClean="0"/>
              <a:t>css</a:t>
            </a:r>
            <a:r>
              <a:rPr lang="en-US" dirty="0" smtClean="0"/>
              <a:t>, ale </a:t>
            </a:r>
            <a:r>
              <a:rPr lang="en-US" dirty="0" err="1" smtClean="0"/>
              <a:t>mogła</a:t>
            </a:r>
            <a:r>
              <a:rPr lang="en-US" dirty="0" smtClean="0"/>
              <a:t> </a:t>
            </a:r>
            <a:r>
              <a:rPr lang="en-US" dirty="0" err="1" smtClean="0"/>
              <a:t>być</a:t>
            </a:r>
            <a:r>
              <a:rPr lang="en-US" dirty="0" smtClean="0"/>
              <a:t> </a:t>
            </a:r>
            <a:r>
              <a:rPr lang="en-US" dirty="0" err="1" smtClean="0"/>
              <a:t>częścią</a:t>
            </a:r>
            <a:r>
              <a:rPr lang="en-US" dirty="0" smtClean="0"/>
              <a:t> </a:t>
            </a:r>
            <a:r>
              <a:rPr lang="en-US" dirty="0" err="1" smtClean="0"/>
              <a:t>innych</a:t>
            </a:r>
            <a:r>
              <a:rPr lang="en-US" dirty="0" smtClean="0"/>
              <a:t> </a:t>
            </a:r>
            <a:r>
              <a:rPr lang="en-US" dirty="0" err="1" smtClean="0"/>
              <a:t>klas</a:t>
            </a:r>
            <a:r>
              <a:rPr lang="en-US" dirty="0" smtClean="0"/>
              <a:t>.</a:t>
            </a:r>
            <a:endParaRPr lang="en-US" dirty="0"/>
          </a:p>
          <a:p>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54</a:t>
            </a:fld>
            <a:endParaRPr lang="pl-PL"/>
          </a:p>
        </p:txBody>
      </p:sp>
    </p:spTree>
    <p:extLst>
      <p:ext uri="{BB962C8B-B14F-4D97-AF65-F5344CB8AC3E}">
        <p14:creationId xmlns:p14="http://schemas.microsoft.com/office/powerpoint/2010/main" val="514496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Nesting Placeholder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smtClean="0"/>
              <a:t>Zmodyfikuj</a:t>
            </a:r>
            <a:r>
              <a:rPr lang="en-US" dirty="0" smtClean="0"/>
              <a:t> </a:t>
            </a:r>
            <a:r>
              <a:rPr lang="en-US" dirty="0" err="1"/>
              <a:t>klasę</a:t>
            </a:r>
            <a:r>
              <a:rPr lang="en-US" dirty="0"/>
              <a:t> </a:t>
            </a:r>
            <a:r>
              <a:rPr lang="en-US" dirty="0" err="1"/>
              <a:t>definującą</a:t>
            </a:r>
            <a:r>
              <a:rPr lang="en-US" dirty="0"/>
              <a:t> </a:t>
            </a:r>
            <a:r>
              <a:rPr lang="en-US" dirty="0" err="1"/>
              <a:t>obramowanie</a:t>
            </a:r>
            <a:r>
              <a:rPr lang="en-US" dirty="0"/>
              <a:t> </a:t>
            </a:r>
            <a:r>
              <a:rPr lang="en-US" dirty="0" err="1"/>
              <a:t>dla</a:t>
            </a:r>
            <a:r>
              <a:rPr lang="en-US" dirty="0"/>
              <a:t> </a:t>
            </a:r>
            <a:r>
              <a:rPr lang="en-US" dirty="0" err="1" smtClean="0"/>
              <a:t>elementów</a:t>
            </a:r>
            <a:r>
              <a:rPr lang="en-US" dirty="0" smtClean="0"/>
              <a:t>, </a:t>
            </a:r>
            <a:r>
              <a:rPr lang="en-US" dirty="0"/>
              <a:t>aby </a:t>
            </a:r>
            <a:r>
              <a:rPr lang="en-US" b="1" dirty="0" err="1"/>
              <a:t>nie</a:t>
            </a:r>
            <a:r>
              <a:rPr lang="en-US" b="1" dirty="0"/>
              <a:t> </a:t>
            </a:r>
            <a:r>
              <a:rPr lang="en-US" b="1" dirty="0" err="1"/>
              <a:t>była</a:t>
            </a:r>
            <a:r>
              <a:rPr lang="en-US" b="1" dirty="0"/>
              <a:t> </a:t>
            </a:r>
            <a:r>
              <a:rPr lang="en-US" b="1" dirty="0" err="1"/>
              <a:t>ona</a:t>
            </a:r>
            <a:r>
              <a:rPr lang="en-US" b="1" dirty="0"/>
              <a:t> </a:t>
            </a:r>
            <a:r>
              <a:rPr lang="en-US" b="1" dirty="0" err="1"/>
              <a:t>generowana</a:t>
            </a:r>
            <a:r>
              <a:rPr lang="en-US" b="1" dirty="0"/>
              <a:t> do </a:t>
            </a:r>
            <a:r>
              <a:rPr lang="en-US" b="1" dirty="0" err="1"/>
              <a:t>wynikowego</a:t>
            </a:r>
            <a:r>
              <a:rPr lang="en-US" b="1" dirty="0"/>
              <a:t> </a:t>
            </a:r>
            <a:r>
              <a:rPr lang="en-US" b="1" dirty="0" err="1"/>
              <a:t>pliku</a:t>
            </a:r>
            <a:r>
              <a:rPr lang="en-US" b="1" dirty="0"/>
              <a:t> </a:t>
            </a:r>
            <a:r>
              <a:rPr lang="en-US" b="1" dirty="0" err="1"/>
              <a:t>css</a:t>
            </a:r>
            <a:r>
              <a:rPr lang="en-US" dirty="0"/>
              <a:t>, ale </a:t>
            </a:r>
            <a:r>
              <a:rPr lang="en-US" dirty="0" err="1"/>
              <a:t>mogła</a:t>
            </a:r>
            <a:r>
              <a:rPr lang="en-US" dirty="0"/>
              <a:t> </a:t>
            </a:r>
            <a:r>
              <a:rPr lang="en-US" dirty="0" err="1"/>
              <a:t>być</a:t>
            </a:r>
            <a:r>
              <a:rPr lang="en-US" dirty="0"/>
              <a:t> </a:t>
            </a:r>
            <a:r>
              <a:rPr lang="en-US" dirty="0" err="1"/>
              <a:t>częścią</a:t>
            </a:r>
            <a:r>
              <a:rPr lang="en-US" dirty="0"/>
              <a:t> </a:t>
            </a:r>
            <a:r>
              <a:rPr lang="en-US" dirty="0" err="1"/>
              <a:t>innych</a:t>
            </a:r>
            <a:r>
              <a:rPr lang="en-US" dirty="0"/>
              <a:t> </a:t>
            </a:r>
            <a:r>
              <a:rPr lang="en-US" dirty="0" err="1"/>
              <a:t>klas</a:t>
            </a:r>
            <a:r>
              <a:rPr lang="en-US"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55</a:t>
            </a:fld>
            <a:endParaRPr lang="pl-PL"/>
          </a:p>
        </p:txBody>
      </p:sp>
    </p:spTree>
    <p:extLst>
      <p:ext uri="{BB962C8B-B14F-4D97-AF65-F5344CB8AC3E}">
        <p14:creationId xmlns:p14="http://schemas.microsoft.com/office/powerpoint/2010/main" val="181126873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smtClean="0"/>
              <a:t>Interpolation - </a:t>
            </a:r>
            <a:r>
              <a:rPr lang="en-US" dirty="0" smtClean="0"/>
              <a:t>variables </a:t>
            </a:r>
            <a:r>
              <a:rPr lang="en-US" dirty="0"/>
              <a:t>in selectors and property names using </a:t>
            </a:r>
            <a:r>
              <a:rPr lang="en-US" b="1" dirty="0"/>
              <a:t>#{ }</a:t>
            </a:r>
            <a:r>
              <a:rPr lang="en-US" dirty="0"/>
              <a:t> syntax</a:t>
            </a:r>
            <a:r>
              <a:rPr lang="en-US" dirty="0" smtClean="0"/>
              <a:t>.</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56</a:t>
            </a:fld>
            <a:endParaRPr lang="pl-PL"/>
          </a:p>
        </p:txBody>
      </p:sp>
      <p:pic>
        <p:nvPicPr>
          <p:cNvPr id="5" name="Obraz 4"/>
          <p:cNvPicPr>
            <a:picLocks noChangeAspect="1"/>
          </p:cNvPicPr>
          <p:nvPr/>
        </p:nvPicPr>
        <p:blipFill>
          <a:blip r:embed="rId2"/>
          <a:stretch>
            <a:fillRect/>
          </a:stretch>
        </p:blipFill>
        <p:spPr>
          <a:xfrm>
            <a:off x="0" y="2777976"/>
            <a:ext cx="4731286" cy="836132"/>
          </a:xfrm>
          <a:prstGeom prst="rect">
            <a:avLst/>
          </a:prstGeom>
        </p:spPr>
      </p:pic>
      <p:pic>
        <p:nvPicPr>
          <p:cNvPr id="7" name="Obraz 6"/>
          <p:cNvPicPr>
            <a:picLocks noChangeAspect="1"/>
          </p:cNvPicPr>
          <p:nvPr/>
        </p:nvPicPr>
        <p:blipFill>
          <a:blip r:embed="rId3"/>
          <a:stretch>
            <a:fillRect/>
          </a:stretch>
        </p:blipFill>
        <p:spPr>
          <a:xfrm>
            <a:off x="4929711" y="2748301"/>
            <a:ext cx="4214289" cy="865807"/>
          </a:xfrm>
          <a:prstGeom prst="rect">
            <a:avLst/>
          </a:prstGeom>
        </p:spPr>
      </p:pic>
    </p:spTree>
    <p:extLst>
      <p:ext uri="{BB962C8B-B14F-4D97-AF65-F5344CB8AC3E}">
        <p14:creationId xmlns:p14="http://schemas.microsoft.com/office/powerpoint/2010/main" val="400952992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Nesting Interpolation</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sz="2400" dirty="0" err="1" smtClean="0"/>
              <a:t>Zmodyfikuj</a:t>
            </a:r>
            <a:r>
              <a:rPr lang="en-US" sz="2400" dirty="0" smtClean="0"/>
              <a:t> </a:t>
            </a:r>
            <a:r>
              <a:rPr lang="en-US" sz="2400" dirty="0" err="1" smtClean="0"/>
              <a:t>klasę</a:t>
            </a:r>
            <a:r>
              <a:rPr lang="en-US" sz="2400" dirty="0" smtClean="0"/>
              <a:t> </a:t>
            </a:r>
            <a:r>
              <a:rPr lang="en-US" sz="2400" dirty="0" err="1" smtClean="0"/>
              <a:t>przypisaną</a:t>
            </a:r>
            <a:r>
              <a:rPr lang="en-US" sz="2400" dirty="0" smtClean="0"/>
              <a:t> do header, aby </a:t>
            </a:r>
            <a:r>
              <a:rPr lang="en-US" sz="2400" dirty="0" err="1"/>
              <a:t>jej</a:t>
            </a:r>
            <a:r>
              <a:rPr lang="en-US" sz="2400" dirty="0"/>
              <a:t> </a:t>
            </a:r>
            <a:r>
              <a:rPr lang="en-US" sz="2400" b="1" dirty="0" err="1"/>
              <a:t>nazwa</a:t>
            </a:r>
            <a:r>
              <a:rPr lang="en-US" sz="2400" b="1" dirty="0"/>
              <a:t> </a:t>
            </a:r>
            <a:r>
              <a:rPr lang="en-US" sz="2400" b="1" dirty="0" err="1"/>
              <a:t>była</a:t>
            </a:r>
            <a:r>
              <a:rPr lang="en-US" sz="2400" b="1" dirty="0"/>
              <a:t> </a:t>
            </a:r>
            <a:r>
              <a:rPr lang="en-US" sz="2400" b="1" dirty="0" err="1"/>
              <a:t>pobierana</a:t>
            </a:r>
            <a:r>
              <a:rPr lang="en-US" sz="2400" b="1" dirty="0"/>
              <a:t> </a:t>
            </a:r>
            <a:r>
              <a:rPr lang="en-US" sz="2400" b="1" dirty="0" err="1"/>
              <a:t>ze</a:t>
            </a:r>
            <a:r>
              <a:rPr lang="en-US" sz="2400" b="1" dirty="0"/>
              <a:t> </a:t>
            </a:r>
            <a:r>
              <a:rPr lang="en-US" sz="2400" b="1" dirty="0" err="1"/>
              <a:t>zmiennej</a:t>
            </a:r>
            <a:r>
              <a:rPr lang="en-US" sz="2400" dirty="0" smtClean="0"/>
              <a:t>.</a:t>
            </a:r>
          </a:p>
          <a:p>
            <a:pPr marL="514350" indent="-514350" algn="just">
              <a:buFont typeface="+mj-lt"/>
              <a:buAutoNum type="arabicPeriod"/>
            </a:pPr>
            <a:r>
              <a:rPr lang="en-US" sz="2400" dirty="0" err="1"/>
              <a:t>Zmodyfikuj</a:t>
            </a:r>
            <a:r>
              <a:rPr lang="en-US" sz="2400" dirty="0"/>
              <a:t> </a:t>
            </a:r>
            <a:r>
              <a:rPr lang="en-US" sz="2400" dirty="0" err="1"/>
              <a:t>klasę</a:t>
            </a:r>
            <a:r>
              <a:rPr lang="en-US" sz="2400" dirty="0"/>
              <a:t> </a:t>
            </a:r>
            <a:r>
              <a:rPr lang="en-US" sz="2400" dirty="0" err="1"/>
              <a:t>przypisaną</a:t>
            </a:r>
            <a:r>
              <a:rPr lang="en-US" sz="2400" dirty="0"/>
              <a:t> do header, </a:t>
            </a:r>
            <a:r>
              <a:rPr lang="en-US" sz="2400" dirty="0" smtClean="0"/>
              <a:t>aby gradient </a:t>
            </a:r>
            <a:r>
              <a:rPr lang="en-US" sz="2400" dirty="0" err="1" smtClean="0"/>
              <a:t>był</a:t>
            </a:r>
            <a:r>
              <a:rPr lang="en-US" sz="2400" dirty="0" smtClean="0"/>
              <a:t> </a:t>
            </a:r>
            <a:r>
              <a:rPr lang="en-US" sz="2400" dirty="0" err="1" smtClean="0"/>
              <a:t>definiowany</a:t>
            </a:r>
            <a:r>
              <a:rPr lang="en-US" sz="2400" dirty="0" smtClean="0"/>
              <a:t> </a:t>
            </a:r>
            <a:r>
              <a:rPr lang="en-US" sz="2400" dirty="0" err="1" smtClean="0"/>
              <a:t>również</a:t>
            </a:r>
            <a:r>
              <a:rPr lang="en-US" sz="2400" dirty="0" smtClean="0"/>
              <a:t> </a:t>
            </a:r>
            <a:r>
              <a:rPr lang="en-US" sz="2400" dirty="0" err="1" smtClean="0"/>
              <a:t>dla</a:t>
            </a:r>
            <a:r>
              <a:rPr lang="en-US" sz="2400" dirty="0" smtClean="0"/>
              <a:t> </a:t>
            </a:r>
            <a:r>
              <a:rPr lang="en-US" sz="2400" dirty="0" err="1" smtClean="0"/>
              <a:t>starszych</a:t>
            </a:r>
            <a:r>
              <a:rPr lang="en-US" sz="2400" dirty="0" smtClean="0"/>
              <a:t> </a:t>
            </a:r>
            <a:r>
              <a:rPr lang="en-US" sz="2400" dirty="0" err="1" smtClean="0"/>
              <a:t>przeglądarek</a:t>
            </a:r>
            <a:r>
              <a:rPr lang="en-US" sz="2400" dirty="0" smtClean="0"/>
              <a:t>, </a:t>
            </a:r>
            <a:r>
              <a:rPr lang="en-US" sz="2400" dirty="0" err="1" smtClean="0"/>
              <a:t>gdzie</a:t>
            </a:r>
            <a:r>
              <a:rPr lang="en-US" sz="2400" dirty="0" smtClean="0"/>
              <a:t> </a:t>
            </a:r>
            <a:r>
              <a:rPr lang="en-US" sz="2400" b="1" dirty="0" err="1" smtClean="0"/>
              <a:t>nazwa</a:t>
            </a:r>
            <a:r>
              <a:rPr lang="en-US" sz="2400" b="1" dirty="0"/>
              <a:t> </a:t>
            </a:r>
            <a:r>
              <a:rPr lang="en-US" sz="2400" b="1" dirty="0" err="1" smtClean="0"/>
              <a:t>właściwości</a:t>
            </a:r>
            <a:r>
              <a:rPr lang="en-US" sz="2400" b="1" dirty="0" smtClean="0"/>
              <a:t> (bez </a:t>
            </a:r>
            <a:r>
              <a:rPr lang="en-US" sz="2400" b="1" dirty="0" err="1" smtClean="0"/>
              <a:t>przedrostka</a:t>
            </a:r>
            <a:r>
              <a:rPr lang="en-US" sz="2400" b="1" dirty="0" smtClean="0"/>
              <a:t>) </a:t>
            </a:r>
            <a:r>
              <a:rPr lang="en-US" sz="2400" b="1" dirty="0" err="1" smtClean="0"/>
              <a:t>pobierana</a:t>
            </a:r>
            <a:r>
              <a:rPr lang="en-US" sz="2400" b="1" dirty="0" smtClean="0"/>
              <a:t> jest </a:t>
            </a:r>
            <a:r>
              <a:rPr lang="en-US" sz="2400" b="1" dirty="0" err="1" smtClean="0"/>
              <a:t>ze</a:t>
            </a:r>
            <a:r>
              <a:rPr lang="en-US" sz="2400" b="1" dirty="0" smtClean="0"/>
              <a:t> </a:t>
            </a:r>
            <a:r>
              <a:rPr lang="en-US" sz="2400" b="1" dirty="0" err="1" smtClean="0"/>
              <a:t>zmiennej</a:t>
            </a:r>
            <a:r>
              <a:rPr lang="en-US" sz="2400" dirty="0"/>
              <a:t>. </a:t>
            </a:r>
            <a:r>
              <a:rPr lang="en-US" sz="2400" dirty="0" smtClean="0"/>
              <a:t>(</a:t>
            </a:r>
            <a:r>
              <a:rPr lang="en-US" sz="2400" dirty="0" smtClean="0">
                <a:hlinkClick r:id="rId2"/>
              </a:rPr>
              <a:t>https</a:t>
            </a:r>
            <a:r>
              <a:rPr lang="en-US" sz="2400" dirty="0">
                <a:hlinkClick r:id="rId2"/>
              </a:rPr>
              <a:t>://</a:t>
            </a:r>
            <a:r>
              <a:rPr lang="en-US" sz="2400" dirty="0" smtClean="0">
                <a:hlinkClick r:id="rId2"/>
              </a:rPr>
              <a:t>www.w3schools.com/css/css3_gradients.asp</a:t>
            </a:r>
            <a:r>
              <a:rPr lang="en-US" sz="2400" dirty="0" smtClean="0"/>
              <a:t>) </a:t>
            </a:r>
          </a:p>
          <a:p>
            <a:pPr marL="514350" indent="-514350" algn="just">
              <a:buFont typeface="+mj-lt"/>
              <a:buAutoNum type="arabicPeriod"/>
            </a:pPr>
            <a:r>
              <a:rPr lang="en-US" sz="2400" dirty="0" err="1"/>
              <a:t>Zmodyfikuj</a:t>
            </a:r>
            <a:r>
              <a:rPr lang="en-US" sz="2400" dirty="0"/>
              <a:t> </a:t>
            </a:r>
            <a:r>
              <a:rPr lang="en-US" sz="2400" dirty="0" err="1"/>
              <a:t>klasę</a:t>
            </a:r>
            <a:r>
              <a:rPr lang="en-US" sz="2400" dirty="0"/>
              <a:t> </a:t>
            </a:r>
            <a:r>
              <a:rPr lang="en-US" sz="2400" dirty="0" err="1"/>
              <a:t>przypisaną</a:t>
            </a:r>
            <a:r>
              <a:rPr lang="en-US" sz="2400" dirty="0"/>
              <a:t> do header, </a:t>
            </a:r>
            <a:r>
              <a:rPr lang="en-US" sz="2400" dirty="0" err="1" smtClean="0"/>
              <a:t>definiując</a:t>
            </a:r>
            <a:r>
              <a:rPr lang="en-US" sz="2400" dirty="0"/>
              <a:t> </a:t>
            </a:r>
            <a:r>
              <a:rPr lang="en-US" sz="2400" dirty="0" smtClean="0"/>
              <a:t>radius </a:t>
            </a:r>
            <a:r>
              <a:rPr lang="en-US" sz="2400" dirty="0" err="1" smtClean="0"/>
              <a:t>dla</a:t>
            </a:r>
            <a:r>
              <a:rPr lang="en-US" sz="2400" dirty="0" smtClean="0"/>
              <a:t> </a:t>
            </a:r>
            <a:r>
              <a:rPr lang="en-US" sz="2400" dirty="0" err="1" smtClean="0"/>
              <a:t>obramowania</a:t>
            </a:r>
            <a:r>
              <a:rPr lang="en-US" sz="2400" dirty="0" smtClean="0"/>
              <a:t>, </a:t>
            </a:r>
            <a:r>
              <a:rPr lang="en-US" sz="2400" dirty="0" err="1" smtClean="0"/>
              <a:t>działających</a:t>
            </a:r>
            <a:r>
              <a:rPr lang="en-US" sz="2400" dirty="0" smtClean="0"/>
              <a:t> </a:t>
            </a:r>
            <a:r>
              <a:rPr lang="en-US" sz="2400" dirty="0" err="1"/>
              <a:t>również</a:t>
            </a:r>
            <a:r>
              <a:rPr lang="en-US" sz="2400" dirty="0"/>
              <a:t> </a:t>
            </a:r>
            <a:r>
              <a:rPr lang="en-US" sz="2400" dirty="0" err="1"/>
              <a:t>dla</a:t>
            </a:r>
            <a:r>
              <a:rPr lang="en-US" sz="2400" dirty="0"/>
              <a:t> </a:t>
            </a:r>
            <a:r>
              <a:rPr lang="en-US" sz="2400" dirty="0" err="1"/>
              <a:t>starszych</a:t>
            </a:r>
            <a:r>
              <a:rPr lang="en-US" sz="2400" dirty="0"/>
              <a:t> </a:t>
            </a:r>
            <a:r>
              <a:rPr lang="en-US" sz="2400" dirty="0" err="1" smtClean="0"/>
              <a:t>przeglądarek</a:t>
            </a:r>
            <a:r>
              <a:rPr lang="en-US" sz="2400" dirty="0"/>
              <a:t>, </a:t>
            </a:r>
            <a:r>
              <a:rPr lang="en-US" sz="2400" dirty="0" err="1"/>
              <a:t>gdzie</a:t>
            </a:r>
            <a:r>
              <a:rPr lang="en-US" sz="2400" dirty="0"/>
              <a:t> </a:t>
            </a:r>
            <a:r>
              <a:rPr lang="en-US" sz="2400" b="1" dirty="0" err="1"/>
              <a:t>nazwa</a:t>
            </a:r>
            <a:r>
              <a:rPr lang="en-US" sz="2400" b="1" dirty="0"/>
              <a:t> </a:t>
            </a:r>
            <a:r>
              <a:rPr lang="en-US" sz="2400" b="1" dirty="0" err="1"/>
              <a:t>właściwości</a:t>
            </a:r>
            <a:r>
              <a:rPr lang="en-US" sz="2400" b="1" dirty="0"/>
              <a:t> (bez </a:t>
            </a:r>
            <a:r>
              <a:rPr lang="en-US" sz="2400" b="1" dirty="0" err="1"/>
              <a:t>przedrostka</a:t>
            </a:r>
            <a:r>
              <a:rPr lang="en-US" sz="2400" b="1" dirty="0"/>
              <a:t>) </a:t>
            </a:r>
            <a:r>
              <a:rPr lang="en-US" sz="2400" b="1" dirty="0" err="1"/>
              <a:t>pobierana</a:t>
            </a:r>
            <a:r>
              <a:rPr lang="en-US" sz="2400" b="1" dirty="0"/>
              <a:t> jest </a:t>
            </a:r>
            <a:r>
              <a:rPr lang="en-US" sz="2400" b="1" dirty="0" err="1"/>
              <a:t>ze</a:t>
            </a:r>
            <a:r>
              <a:rPr lang="en-US" sz="2400" b="1" dirty="0"/>
              <a:t> </a:t>
            </a:r>
            <a:r>
              <a:rPr lang="en-US" sz="2400" b="1" dirty="0" err="1"/>
              <a:t>zmiennej</a:t>
            </a:r>
            <a:r>
              <a:rPr lang="en-US" sz="2400" dirty="0" smtClean="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57</a:t>
            </a:fld>
            <a:endParaRPr lang="pl-PL"/>
          </a:p>
        </p:txBody>
      </p:sp>
    </p:spTree>
    <p:extLst>
      <p:ext uri="{BB962C8B-B14F-4D97-AF65-F5344CB8AC3E}">
        <p14:creationId xmlns:p14="http://schemas.microsoft.com/office/powerpoint/2010/main" val="316163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Nesting Interpolation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sz="2400" dirty="0" err="1"/>
              <a:t>Zdefiniuj</a:t>
            </a:r>
            <a:r>
              <a:rPr lang="en-US" sz="2400" dirty="0"/>
              <a:t> </a:t>
            </a:r>
            <a:r>
              <a:rPr lang="en-US" sz="2400" dirty="0" err="1"/>
              <a:t>klasę</a:t>
            </a:r>
            <a:r>
              <a:rPr lang="en-US" sz="2400" dirty="0"/>
              <a:t> </a:t>
            </a:r>
            <a:r>
              <a:rPr lang="en-US" sz="2400" dirty="0" err="1"/>
              <a:t>definiującą</a:t>
            </a:r>
            <a:r>
              <a:rPr lang="en-US" sz="2400" dirty="0"/>
              <a:t> </a:t>
            </a:r>
            <a:r>
              <a:rPr lang="en-US" sz="2400" dirty="0" err="1" smtClean="0"/>
              <a:t>tło</a:t>
            </a:r>
            <a:r>
              <a:rPr lang="en-US" sz="2400" dirty="0" smtClean="0"/>
              <a:t> </a:t>
            </a:r>
            <a:r>
              <a:rPr lang="en-US" sz="2400" dirty="0" err="1" smtClean="0"/>
              <a:t>jako</a:t>
            </a:r>
            <a:r>
              <a:rPr lang="en-US" sz="2400" dirty="0" smtClean="0"/>
              <a:t> gradient, </a:t>
            </a:r>
            <a:r>
              <a:rPr lang="en-US" sz="2400" dirty="0" err="1" smtClean="0"/>
              <a:t>działający</a:t>
            </a:r>
            <a:r>
              <a:rPr lang="en-US" sz="2400" dirty="0" smtClean="0"/>
              <a:t> </a:t>
            </a:r>
            <a:r>
              <a:rPr lang="en-US" sz="2400" dirty="0" err="1"/>
              <a:t>również</a:t>
            </a:r>
            <a:r>
              <a:rPr lang="en-US" sz="2400" dirty="0"/>
              <a:t> </a:t>
            </a:r>
            <a:r>
              <a:rPr lang="en-US" sz="2400" dirty="0" err="1"/>
              <a:t>dla</a:t>
            </a:r>
            <a:r>
              <a:rPr lang="en-US" sz="2400" dirty="0"/>
              <a:t> </a:t>
            </a:r>
            <a:r>
              <a:rPr lang="en-US" sz="2400" dirty="0" err="1"/>
              <a:t>starszych</a:t>
            </a:r>
            <a:r>
              <a:rPr lang="en-US" sz="2400" dirty="0"/>
              <a:t> </a:t>
            </a:r>
            <a:r>
              <a:rPr lang="en-US" sz="2400" dirty="0" err="1"/>
              <a:t>przeglądarek</a:t>
            </a:r>
            <a:r>
              <a:rPr lang="en-US" sz="2400" dirty="0"/>
              <a:t>, </a:t>
            </a:r>
            <a:r>
              <a:rPr lang="en-US" sz="2400" dirty="0" err="1"/>
              <a:t>gdzie</a:t>
            </a:r>
            <a:r>
              <a:rPr lang="en-US" sz="2400" dirty="0"/>
              <a:t> </a:t>
            </a:r>
            <a:r>
              <a:rPr lang="en-US" sz="2400" b="1" dirty="0" err="1"/>
              <a:t>nazwa</a:t>
            </a:r>
            <a:r>
              <a:rPr lang="en-US" sz="2400" b="1" dirty="0"/>
              <a:t> </a:t>
            </a:r>
            <a:r>
              <a:rPr lang="en-US" sz="2400" b="1" dirty="0" err="1"/>
              <a:t>właściwości</a:t>
            </a:r>
            <a:r>
              <a:rPr lang="en-US" sz="2400" b="1" dirty="0"/>
              <a:t> (bez </a:t>
            </a:r>
            <a:r>
              <a:rPr lang="en-US" sz="2400" b="1" dirty="0" err="1"/>
              <a:t>przedrostka</a:t>
            </a:r>
            <a:r>
              <a:rPr lang="en-US" sz="2400" b="1" dirty="0"/>
              <a:t>) </a:t>
            </a:r>
            <a:r>
              <a:rPr lang="en-US" sz="2400" b="1" dirty="0" err="1"/>
              <a:t>pobierana</a:t>
            </a:r>
            <a:r>
              <a:rPr lang="en-US" sz="2400" b="1" dirty="0"/>
              <a:t> jest </a:t>
            </a:r>
            <a:r>
              <a:rPr lang="en-US" sz="2400" b="1" dirty="0" err="1"/>
              <a:t>ze</a:t>
            </a:r>
            <a:r>
              <a:rPr lang="en-US" sz="2400" b="1" dirty="0"/>
              <a:t> </a:t>
            </a:r>
            <a:r>
              <a:rPr lang="en-US" sz="2400" b="1" dirty="0" err="1"/>
              <a:t>zmienn</a:t>
            </a:r>
            <a:r>
              <a:rPr lang="en-US" sz="2400" dirty="0" err="1"/>
              <a:t>ej</a:t>
            </a:r>
            <a:r>
              <a:rPr lang="en-US" sz="2400" dirty="0"/>
              <a:t>.</a:t>
            </a:r>
          </a:p>
          <a:p>
            <a:pPr marL="514350" indent="-514350" algn="just">
              <a:buFont typeface="+mj-lt"/>
              <a:buAutoNum type="arabicPeriod"/>
            </a:pPr>
            <a:r>
              <a:rPr lang="en-US" sz="2400" dirty="0" err="1" smtClean="0"/>
              <a:t>Zdefiniuj</a:t>
            </a:r>
            <a:r>
              <a:rPr lang="en-US" sz="2400" dirty="0" smtClean="0"/>
              <a:t> </a:t>
            </a:r>
            <a:r>
              <a:rPr lang="en-US" sz="2400" dirty="0" err="1" smtClean="0"/>
              <a:t>klasę</a:t>
            </a:r>
            <a:r>
              <a:rPr lang="en-US" sz="2400" dirty="0" smtClean="0"/>
              <a:t> </a:t>
            </a:r>
            <a:r>
              <a:rPr lang="en-US" sz="2400" dirty="0" err="1" smtClean="0"/>
              <a:t>definiującą</a:t>
            </a:r>
            <a:r>
              <a:rPr lang="en-US" sz="2400" dirty="0" smtClean="0"/>
              <a:t> </a:t>
            </a:r>
            <a:r>
              <a:rPr lang="en-US" sz="2400" dirty="0"/>
              <a:t>radius </a:t>
            </a:r>
            <a:r>
              <a:rPr lang="en-US" sz="2400" dirty="0" err="1"/>
              <a:t>dla</a:t>
            </a:r>
            <a:r>
              <a:rPr lang="en-US" sz="2400" dirty="0"/>
              <a:t> </a:t>
            </a:r>
            <a:r>
              <a:rPr lang="en-US" sz="2400" dirty="0" err="1"/>
              <a:t>obramowania</a:t>
            </a:r>
            <a:r>
              <a:rPr lang="en-US" sz="2400" dirty="0"/>
              <a:t>, </a:t>
            </a:r>
            <a:r>
              <a:rPr lang="en-US" sz="2400" dirty="0" err="1"/>
              <a:t>działających</a:t>
            </a:r>
            <a:r>
              <a:rPr lang="en-US" sz="2400" dirty="0"/>
              <a:t> </a:t>
            </a:r>
            <a:r>
              <a:rPr lang="en-US" sz="2400" dirty="0" err="1"/>
              <a:t>również</a:t>
            </a:r>
            <a:r>
              <a:rPr lang="en-US" sz="2400" dirty="0"/>
              <a:t> </a:t>
            </a:r>
            <a:r>
              <a:rPr lang="en-US" sz="2400" dirty="0" err="1"/>
              <a:t>dla</a:t>
            </a:r>
            <a:r>
              <a:rPr lang="en-US" sz="2400" dirty="0"/>
              <a:t> </a:t>
            </a:r>
            <a:r>
              <a:rPr lang="en-US" sz="2400" dirty="0" err="1"/>
              <a:t>starszych</a:t>
            </a:r>
            <a:r>
              <a:rPr lang="en-US" sz="2400" dirty="0"/>
              <a:t> </a:t>
            </a:r>
            <a:r>
              <a:rPr lang="en-US" sz="2400" dirty="0" err="1" smtClean="0"/>
              <a:t>przeglądarek</a:t>
            </a:r>
            <a:r>
              <a:rPr lang="en-US" sz="2400" dirty="0"/>
              <a:t>, </a:t>
            </a:r>
            <a:r>
              <a:rPr lang="en-US" sz="2400" b="1" dirty="0" err="1"/>
              <a:t>gdzie</a:t>
            </a:r>
            <a:r>
              <a:rPr lang="en-US" sz="2400" b="1" dirty="0"/>
              <a:t> </a:t>
            </a:r>
            <a:r>
              <a:rPr lang="en-US" sz="2400" b="1" dirty="0" err="1"/>
              <a:t>nazwa</a:t>
            </a:r>
            <a:r>
              <a:rPr lang="en-US" sz="2400" b="1" dirty="0"/>
              <a:t> </a:t>
            </a:r>
            <a:r>
              <a:rPr lang="en-US" sz="2400" b="1" dirty="0" err="1"/>
              <a:t>właściwości</a:t>
            </a:r>
            <a:r>
              <a:rPr lang="en-US" sz="2400" b="1" dirty="0"/>
              <a:t> (bez </a:t>
            </a:r>
            <a:r>
              <a:rPr lang="en-US" sz="2400" b="1" dirty="0" err="1"/>
              <a:t>przedrostka</a:t>
            </a:r>
            <a:r>
              <a:rPr lang="en-US" sz="2400" b="1" dirty="0"/>
              <a:t>) </a:t>
            </a:r>
            <a:r>
              <a:rPr lang="en-US" sz="2400" b="1" dirty="0" err="1"/>
              <a:t>pobierana</a:t>
            </a:r>
            <a:r>
              <a:rPr lang="en-US" sz="2400" b="1" dirty="0"/>
              <a:t> jest </a:t>
            </a:r>
            <a:r>
              <a:rPr lang="en-US" sz="2400" b="1" dirty="0" err="1"/>
              <a:t>ze</a:t>
            </a:r>
            <a:r>
              <a:rPr lang="en-US" sz="2400" b="1" dirty="0"/>
              <a:t> </a:t>
            </a:r>
            <a:r>
              <a:rPr lang="en-US" sz="2400" b="1" dirty="0" err="1"/>
              <a:t>zmiennej</a:t>
            </a:r>
            <a:r>
              <a:rPr lang="en-US" sz="2400" dirty="0"/>
              <a:t>.</a:t>
            </a:r>
          </a:p>
          <a:p>
            <a:pPr marL="514350" indent="-514350">
              <a:buFont typeface="+mj-lt"/>
              <a:buAutoNum type="arabicPeriod"/>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58</a:t>
            </a:fld>
            <a:endParaRPr lang="pl-PL"/>
          </a:p>
        </p:txBody>
      </p:sp>
    </p:spTree>
    <p:extLst>
      <p:ext uri="{BB962C8B-B14F-4D97-AF65-F5344CB8AC3E}">
        <p14:creationId xmlns:p14="http://schemas.microsoft.com/office/powerpoint/2010/main" val="413313871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a:t>The Parent Selector „&amp;“</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59</a:t>
            </a:fld>
            <a:endParaRPr lang="pl-PL"/>
          </a:p>
        </p:txBody>
      </p:sp>
      <p:pic>
        <p:nvPicPr>
          <p:cNvPr id="5" name="Obraz 4"/>
          <p:cNvPicPr>
            <a:picLocks noChangeAspect="1"/>
          </p:cNvPicPr>
          <p:nvPr/>
        </p:nvPicPr>
        <p:blipFill>
          <a:blip r:embed="rId2"/>
          <a:stretch>
            <a:fillRect/>
          </a:stretch>
        </p:blipFill>
        <p:spPr>
          <a:xfrm>
            <a:off x="0" y="2132856"/>
            <a:ext cx="9157685" cy="3598407"/>
          </a:xfrm>
          <a:prstGeom prst="rect">
            <a:avLst/>
          </a:prstGeom>
        </p:spPr>
      </p:pic>
    </p:spTree>
    <p:extLst>
      <p:ext uri="{BB962C8B-B14F-4D97-AF65-F5344CB8AC3E}">
        <p14:creationId xmlns:p14="http://schemas.microsoft.com/office/powerpoint/2010/main" val="365058741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rgbClr val="FFC000"/>
                </a:solidFill>
              </a:rPr>
              <a:t>What</a:t>
            </a:r>
            <a:r>
              <a:rPr lang="pl-PL" dirty="0">
                <a:solidFill>
                  <a:srgbClr val="FFC000"/>
                </a:solidFill>
              </a:rPr>
              <a:t> </a:t>
            </a:r>
            <a:r>
              <a:rPr lang="pl-PL" dirty="0" err="1">
                <a:solidFill>
                  <a:srgbClr val="FFC000"/>
                </a:solidFill>
              </a:rPr>
              <a:t>are</a:t>
            </a:r>
            <a:r>
              <a:rPr lang="pl-PL" dirty="0">
                <a:solidFill>
                  <a:srgbClr val="FFC000"/>
                </a:solidFill>
              </a:rPr>
              <a:t> CSS </a:t>
            </a:r>
            <a:r>
              <a:rPr lang="pl-PL" dirty="0" err="1">
                <a:solidFill>
                  <a:srgbClr val="FFC000"/>
                </a:solidFill>
              </a:rPr>
              <a:t>Preprocessors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dirty="0"/>
              <a:t>Tools for </a:t>
            </a:r>
            <a:r>
              <a:rPr lang="en-US" dirty="0" smtClean="0"/>
              <a:t>development:</a:t>
            </a:r>
          </a:p>
          <a:p>
            <a:pPr lvl="1"/>
            <a:r>
              <a:rPr lang="en-US" dirty="0"/>
              <a:t>Nested syntax</a:t>
            </a:r>
          </a:p>
          <a:p>
            <a:pPr lvl="1"/>
            <a:r>
              <a:rPr lang="en-US" dirty="0" smtClean="0"/>
              <a:t>Ability </a:t>
            </a:r>
            <a:r>
              <a:rPr lang="en-US" dirty="0"/>
              <a:t>to define variables</a:t>
            </a:r>
          </a:p>
          <a:p>
            <a:pPr lvl="1"/>
            <a:r>
              <a:rPr lang="en-US" dirty="0" smtClean="0"/>
              <a:t>Ability to define </a:t>
            </a:r>
            <a:r>
              <a:rPr lang="en-US" dirty="0" err="1" smtClean="0"/>
              <a:t>mixins</a:t>
            </a:r>
            <a:endParaRPr lang="en-US" dirty="0" smtClean="0"/>
          </a:p>
          <a:p>
            <a:pPr lvl="1"/>
            <a:r>
              <a:rPr lang="en-US" dirty="0"/>
              <a:t>Mathematical functions</a:t>
            </a:r>
          </a:p>
          <a:p>
            <a:pPr lvl="1"/>
            <a:r>
              <a:rPr lang="en-US" dirty="0" smtClean="0"/>
              <a:t>Operational </a:t>
            </a:r>
            <a:r>
              <a:rPr lang="en-US" dirty="0"/>
              <a:t>functions</a:t>
            </a:r>
          </a:p>
          <a:p>
            <a:pPr lvl="1"/>
            <a:r>
              <a:rPr lang="en-US" dirty="0" smtClean="0"/>
              <a:t>Joining </a:t>
            </a:r>
            <a:r>
              <a:rPr lang="en-US" dirty="0"/>
              <a:t>of multiple files</a:t>
            </a:r>
          </a:p>
          <a:p>
            <a:r>
              <a:rPr lang="en-US" dirty="0" smtClean="0"/>
              <a:t>Gives </a:t>
            </a:r>
            <a:r>
              <a:rPr lang="en-US" dirty="0"/>
              <a:t>more functionality to CSS</a:t>
            </a:r>
          </a:p>
          <a:p>
            <a:r>
              <a:rPr lang="en-US" dirty="0"/>
              <a:t>Dynamic style sheets </a:t>
            </a:r>
          </a:p>
          <a:p>
            <a:r>
              <a:rPr lang="en-US" dirty="0" smtClean="0"/>
              <a:t>Allow for fewer </a:t>
            </a:r>
            <a:r>
              <a:rPr lang="en-US" dirty="0"/>
              <a:t>lines of </a:t>
            </a:r>
            <a:r>
              <a:rPr lang="en-US" dirty="0" smtClean="0"/>
              <a:t>code</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a:t>
            </a:fld>
            <a:endParaRPr lang="pl-PL"/>
          </a:p>
        </p:txBody>
      </p:sp>
    </p:spTree>
    <p:extLst>
      <p:ext uri="{BB962C8B-B14F-4D97-AF65-F5344CB8AC3E}">
        <p14:creationId xmlns:p14="http://schemas.microsoft.com/office/powerpoint/2010/main" val="355000015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Parent Selector </a:t>
            </a: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Za</a:t>
            </a:r>
            <a:r>
              <a:rPr lang="en-US" dirty="0" smtClean="0"/>
              <a:t> </a:t>
            </a:r>
            <a:r>
              <a:rPr lang="en-US" dirty="0" err="1" smtClean="0"/>
              <a:t>pomocą</a:t>
            </a:r>
            <a:r>
              <a:rPr lang="en-US" dirty="0" smtClean="0"/>
              <a:t> </a:t>
            </a:r>
            <a:r>
              <a:rPr lang="en-US" b="1" dirty="0" smtClean="0"/>
              <a:t>parent selector </a:t>
            </a:r>
            <a:r>
              <a:rPr lang="en-US" dirty="0" err="1" smtClean="0"/>
              <a:t>zdefinuj</a:t>
            </a:r>
            <a:r>
              <a:rPr lang="en-US" dirty="0" smtClean="0"/>
              <a:t> </a:t>
            </a:r>
            <a:r>
              <a:rPr lang="en-US" dirty="0" err="1" smtClean="0"/>
              <a:t>styl</a:t>
            </a:r>
            <a:r>
              <a:rPr lang="en-US" dirty="0" smtClean="0"/>
              <a:t> </a:t>
            </a:r>
            <a:r>
              <a:rPr lang="en-US" dirty="0" err="1" smtClean="0"/>
              <a:t>dla</a:t>
            </a:r>
            <a:r>
              <a:rPr lang="en-US" dirty="0" smtClean="0"/>
              <a:t> </a:t>
            </a:r>
            <a:r>
              <a:rPr lang="en-US" dirty="0" err="1" smtClean="0"/>
              <a:t>listy</a:t>
            </a:r>
            <a:r>
              <a:rPr lang="en-US" dirty="0" smtClean="0"/>
              <a:t>, aby element, </a:t>
            </a:r>
            <a:r>
              <a:rPr lang="en-US" dirty="0" err="1" smtClean="0"/>
              <a:t>na</a:t>
            </a:r>
            <a:r>
              <a:rPr lang="en-US" dirty="0" smtClean="0"/>
              <a:t> </a:t>
            </a:r>
            <a:r>
              <a:rPr lang="en-US" dirty="0" err="1" smtClean="0"/>
              <a:t>który</a:t>
            </a:r>
            <a:r>
              <a:rPr lang="en-US" dirty="0" smtClean="0"/>
              <a:t> </a:t>
            </a:r>
            <a:r>
              <a:rPr lang="en-US" dirty="0" err="1" smtClean="0"/>
              <a:t>nastąpi</a:t>
            </a:r>
            <a:r>
              <a:rPr lang="en-US" dirty="0" smtClean="0"/>
              <a:t> </a:t>
            </a:r>
            <a:r>
              <a:rPr lang="en-US" dirty="0" err="1" smtClean="0"/>
              <a:t>najechanie</a:t>
            </a:r>
            <a:r>
              <a:rPr lang="en-US" dirty="0" smtClean="0"/>
              <a:t> </a:t>
            </a:r>
            <a:r>
              <a:rPr lang="en-US" dirty="0" err="1" smtClean="0"/>
              <a:t>był</a:t>
            </a:r>
            <a:r>
              <a:rPr lang="en-US" dirty="0" smtClean="0"/>
              <a:t> </a:t>
            </a:r>
            <a:r>
              <a:rPr lang="en-US" dirty="0" err="1" smtClean="0"/>
              <a:t>podświetlony</a:t>
            </a:r>
            <a:r>
              <a:rPr lang="en-US" dirty="0" smtClean="0"/>
              <a:t>.</a:t>
            </a:r>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60</a:t>
            </a:fld>
            <a:endParaRPr lang="pl-PL"/>
          </a:p>
        </p:txBody>
      </p:sp>
    </p:spTree>
    <p:extLst>
      <p:ext uri="{BB962C8B-B14F-4D97-AF65-F5344CB8AC3E}">
        <p14:creationId xmlns:p14="http://schemas.microsoft.com/office/powerpoint/2010/main" val="28129347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a:t>
            </a:r>
            <a:r>
              <a:rPr lang="en-US" dirty="0">
                <a:solidFill>
                  <a:srgbClr val="FFC000"/>
                </a:solidFill>
              </a:rPr>
              <a:t>Parent Selector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r>
              <a:rPr lang="en-US" dirty="0"/>
              <a:t>” </a:t>
            </a:r>
            <a:r>
              <a:rPr lang="en-US" dirty="0" err="1" smtClean="0"/>
              <a:t>za</a:t>
            </a:r>
            <a:r>
              <a:rPr lang="en-US" dirty="0" smtClean="0"/>
              <a:t> </a:t>
            </a:r>
            <a:r>
              <a:rPr lang="en-US" dirty="0" err="1"/>
              <a:t>pomocą</a:t>
            </a:r>
            <a:r>
              <a:rPr lang="en-US" dirty="0"/>
              <a:t> </a:t>
            </a:r>
            <a:r>
              <a:rPr lang="en-US" b="1" dirty="0"/>
              <a:t>parent </a:t>
            </a:r>
            <a:r>
              <a:rPr lang="en-US" b="1" dirty="0" smtClean="0"/>
              <a:t>selector</a:t>
            </a:r>
            <a:r>
              <a:rPr lang="en-US" dirty="0" smtClean="0"/>
              <a:t>: </a:t>
            </a:r>
          </a:p>
          <a:p>
            <a:pPr marL="514350" indent="-514350" algn="just">
              <a:buFont typeface="+mj-lt"/>
              <a:buAutoNum type="arabicPeriod"/>
            </a:pPr>
            <a:r>
              <a:rPr lang="en-US" dirty="0" err="1"/>
              <a:t>Z</a:t>
            </a:r>
            <a:r>
              <a:rPr lang="en-US" dirty="0" err="1" smtClean="0"/>
              <a:t>definuj</a:t>
            </a:r>
            <a:r>
              <a:rPr lang="en-US" dirty="0" smtClean="0"/>
              <a:t> </a:t>
            </a:r>
            <a:r>
              <a:rPr lang="en-US" dirty="0" err="1"/>
              <a:t>styl</a:t>
            </a:r>
            <a:r>
              <a:rPr lang="en-US" dirty="0"/>
              <a:t>, aby </a:t>
            </a:r>
            <a:r>
              <a:rPr lang="en-US" dirty="0" err="1"/>
              <a:t>najechanie</a:t>
            </a:r>
            <a:r>
              <a:rPr lang="en-US" dirty="0"/>
              <a:t> </a:t>
            </a:r>
            <a:r>
              <a:rPr lang="en-US" dirty="0" err="1"/>
              <a:t>na</a:t>
            </a:r>
            <a:r>
              <a:rPr lang="en-US" dirty="0"/>
              <a:t> </a:t>
            </a:r>
            <a:r>
              <a:rPr lang="en-US" dirty="0" err="1" smtClean="0"/>
              <a:t>poszczególne</a:t>
            </a:r>
            <a:r>
              <a:rPr lang="en-US" dirty="0" smtClean="0"/>
              <a:t> </a:t>
            </a:r>
            <a:r>
              <a:rPr lang="en-US" dirty="0" err="1" smtClean="0"/>
              <a:t>sekcje</a:t>
            </a:r>
            <a:r>
              <a:rPr lang="en-US" dirty="0" smtClean="0"/>
              <a:t> cv </a:t>
            </a:r>
            <a:r>
              <a:rPr lang="en-US" dirty="0" err="1" smtClean="0"/>
              <a:t>delikatnie</a:t>
            </a:r>
            <a:r>
              <a:rPr lang="en-US" dirty="0" smtClean="0"/>
              <a:t> je </a:t>
            </a:r>
            <a:r>
              <a:rPr lang="en-US" dirty="0" err="1"/>
              <a:t>podświetlało</a:t>
            </a:r>
            <a:r>
              <a:rPr lang="en-US" dirty="0" smtClean="0"/>
              <a:t>.</a:t>
            </a:r>
          </a:p>
          <a:p>
            <a:pPr marL="514350" indent="-514350" algn="just">
              <a:buFont typeface="+mj-lt"/>
              <a:buAutoNum type="arabicPeriod"/>
            </a:pPr>
            <a:r>
              <a:rPr lang="en-US" dirty="0" err="1" smtClean="0"/>
              <a:t>Zdefiniuj</a:t>
            </a:r>
            <a:r>
              <a:rPr lang="en-US" dirty="0" smtClean="0"/>
              <a:t> </a:t>
            </a:r>
            <a:r>
              <a:rPr lang="en-US" dirty="0" err="1" smtClean="0"/>
              <a:t>proste</a:t>
            </a:r>
            <a:r>
              <a:rPr lang="en-US" dirty="0" smtClean="0"/>
              <a:t> menu u </a:t>
            </a:r>
            <a:r>
              <a:rPr lang="en-US" dirty="0" err="1" smtClean="0"/>
              <a:t>góry</a:t>
            </a:r>
            <a:r>
              <a:rPr lang="en-US" dirty="0" smtClean="0"/>
              <a:t> </a:t>
            </a:r>
            <a:r>
              <a:rPr lang="en-US" dirty="0" err="1" smtClean="0"/>
              <a:t>dokumentu</a:t>
            </a:r>
            <a:r>
              <a:rPr lang="en-US" dirty="0" smtClean="0"/>
              <a:t> </a:t>
            </a:r>
            <a:r>
              <a:rPr lang="en-US" dirty="0" err="1" smtClean="0"/>
              <a:t>pozwalające</a:t>
            </a:r>
            <a:r>
              <a:rPr lang="en-US" dirty="0" smtClean="0"/>
              <a:t> </a:t>
            </a:r>
            <a:r>
              <a:rPr lang="en-US" dirty="0" err="1" smtClean="0"/>
              <a:t>na</a:t>
            </a:r>
            <a:r>
              <a:rPr lang="en-US" dirty="0" smtClean="0"/>
              <a:t> </a:t>
            </a:r>
            <a:r>
              <a:rPr lang="en-US" dirty="0" err="1" smtClean="0"/>
              <a:t>przechodzenie</a:t>
            </a:r>
            <a:r>
              <a:rPr lang="en-US" dirty="0" smtClean="0"/>
              <a:t> do </a:t>
            </a:r>
            <a:r>
              <a:rPr lang="en-US" dirty="0" err="1" smtClean="0"/>
              <a:t>poszczególnych</a:t>
            </a:r>
            <a:r>
              <a:rPr lang="en-US" dirty="0" smtClean="0"/>
              <a:t> </a:t>
            </a:r>
            <a:r>
              <a:rPr lang="en-US" dirty="0" err="1" smtClean="0"/>
              <a:t>sekcji</a:t>
            </a:r>
            <a:r>
              <a:rPr lang="en-US" dirty="0" smtClean="0"/>
              <a:t>, </a:t>
            </a:r>
            <a:r>
              <a:rPr lang="en-US" dirty="0" err="1" smtClean="0"/>
              <a:t>ze</a:t>
            </a:r>
            <a:r>
              <a:rPr lang="en-US" dirty="0" smtClean="0"/>
              <a:t> </a:t>
            </a:r>
            <a:r>
              <a:rPr lang="en-US" dirty="0" err="1" smtClean="0"/>
              <a:t>stylami</a:t>
            </a:r>
            <a:r>
              <a:rPr lang="en-US" dirty="0" smtClean="0"/>
              <a:t> </a:t>
            </a:r>
            <a:r>
              <a:rPr lang="en-US" dirty="0" err="1" smtClean="0"/>
              <a:t>najechania</a:t>
            </a:r>
            <a:r>
              <a:rPr lang="en-US" dirty="0" smtClean="0"/>
              <a:t> </a:t>
            </a:r>
            <a:r>
              <a:rPr lang="en-US" dirty="0" err="1" smtClean="0"/>
              <a:t>na</a:t>
            </a:r>
            <a:r>
              <a:rPr lang="en-US" dirty="0" smtClean="0"/>
              <a:t> link </a:t>
            </a:r>
            <a:r>
              <a:rPr lang="en-US" dirty="0" err="1" smtClean="0"/>
              <a:t>oraz</a:t>
            </a:r>
            <a:r>
              <a:rPr lang="en-US" dirty="0" smtClean="0"/>
              <a:t> </a:t>
            </a:r>
            <a:r>
              <a:rPr lang="en-US" dirty="0" err="1" smtClean="0"/>
              <a:t>bycia</a:t>
            </a:r>
            <a:r>
              <a:rPr lang="en-US" dirty="0" smtClean="0"/>
              <a:t> </a:t>
            </a:r>
            <a:r>
              <a:rPr lang="en-US" dirty="0" err="1" smtClean="0"/>
              <a:t>aktywnym</a:t>
            </a:r>
            <a:r>
              <a:rPr lang="en-US" dirty="0" smtClean="0"/>
              <a:t>.  </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61</a:t>
            </a:fld>
            <a:endParaRPr lang="pl-PL"/>
          </a:p>
        </p:txBody>
      </p:sp>
    </p:spTree>
    <p:extLst>
      <p:ext uri="{BB962C8B-B14F-4D97-AF65-F5344CB8AC3E}">
        <p14:creationId xmlns:p14="http://schemas.microsoft.com/office/powerpoint/2010/main" val="139124560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a:t>The Parent Selector „&amp;“</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62</a:t>
            </a:fld>
            <a:endParaRPr lang="pl-PL"/>
          </a:p>
        </p:txBody>
      </p:sp>
      <p:pic>
        <p:nvPicPr>
          <p:cNvPr id="6" name="Obraz 5"/>
          <p:cNvPicPr>
            <a:picLocks noChangeAspect="1"/>
          </p:cNvPicPr>
          <p:nvPr/>
        </p:nvPicPr>
        <p:blipFill>
          <a:blip r:embed="rId2"/>
          <a:stretch>
            <a:fillRect/>
          </a:stretch>
        </p:blipFill>
        <p:spPr>
          <a:xfrm>
            <a:off x="5209" y="2132856"/>
            <a:ext cx="9138791" cy="2708892"/>
          </a:xfrm>
          <a:prstGeom prst="rect">
            <a:avLst/>
          </a:prstGeom>
        </p:spPr>
      </p:pic>
    </p:spTree>
    <p:extLst>
      <p:ext uri="{BB962C8B-B14F-4D97-AF65-F5344CB8AC3E}">
        <p14:creationId xmlns:p14="http://schemas.microsoft.com/office/powerpoint/2010/main" val="420389945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a:t>
            </a:r>
            <a:r>
              <a:rPr lang="en-US" dirty="0">
                <a:solidFill>
                  <a:srgbClr val="FFC000"/>
                </a:solidFill>
              </a:rPr>
              <a:t>Parent Selector (</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r>
              <a:rPr lang="en-US" dirty="0"/>
              <a:t>” </a:t>
            </a:r>
            <a:r>
              <a:rPr lang="en-US" dirty="0" err="1" smtClean="0"/>
              <a:t>za</a:t>
            </a:r>
            <a:r>
              <a:rPr lang="en-US" dirty="0" smtClean="0"/>
              <a:t> </a:t>
            </a:r>
            <a:r>
              <a:rPr lang="en-US" dirty="0" err="1"/>
              <a:t>pomocą</a:t>
            </a:r>
            <a:r>
              <a:rPr lang="en-US" dirty="0"/>
              <a:t> parent </a:t>
            </a:r>
            <a:r>
              <a:rPr lang="en-US" dirty="0" smtClean="0"/>
              <a:t>selector: </a:t>
            </a:r>
          </a:p>
          <a:p>
            <a:pPr marL="514350" indent="-514350">
              <a:buFont typeface="+mj-lt"/>
              <a:buAutoNum type="arabicPeriod"/>
            </a:pPr>
            <a:r>
              <a:rPr lang="en-US" dirty="0" err="1" smtClean="0"/>
              <a:t>Zdefiniuj</a:t>
            </a:r>
            <a:r>
              <a:rPr lang="en-US" dirty="0" smtClean="0"/>
              <a:t> </a:t>
            </a:r>
            <a:r>
              <a:rPr lang="en-US" dirty="0" err="1" smtClean="0"/>
              <a:t>proste</a:t>
            </a:r>
            <a:r>
              <a:rPr lang="en-US" dirty="0" smtClean="0"/>
              <a:t> menu u </a:t>
            </a:r>
            <a:r>
              <a:rPr lang="en-US" dirty="0" err="1" smtClean="0"/>
              <a:t>góry</a:t>
            </a:r>
            <a:r>
              <a:rPr lang="en-US" dirty="0" smtClean="0"/>
              <a:t> </a:t>
            </a:r>
            <a:r>
              <a:rPr lang="en-US" dirty="0" err="1" smtClean="0"/>
              <a:t>dokumentu</a:t>
            </a:r>
            <a:r>
              <a:rPr lang="en-US" dirty="0" smtClean="0"/>
              <a:t> </a:t>
            </a:r>
            <a:r>
              <a:rPr lang="en-US" dirty="0" err="1" smtClean="0"/>
              <a:t>pozwalające</a:t>
            </a:r>
            <a:r>
              <a:rPr lang="en-US" dirty="0" smtClean="0"/>
              <a:t> </a:t>
            </a:r>
            <a:r>
              <a:rPr lang="en-US" dirty="0" err="1" smtClean="0"/>
              <a:t>na</a:t>
            </a:r>
            <a:r>
              <a:rPr lang="en-US" dirty="0" smtClean="0"/>
              <a:t> </a:t>
            </a:r>
            <a:r>
              <a:rPr lang="en-US" dirty="0" err="1" smtClean="0"/>
              <a:t>przechodzenie</a:t>
            </a:r>
            <a:r>
              <a:rPr lang="en-US" dirty="0" smtClean="0"/>
              <a:t> do </a:t>
            </a:r>
            <a:r>
              <a:rPr lang="en-US" dirty="0" err="1" smtClean="0"/>
              <a:t>poszczególnych</a:t>
            </a:r>
            <a:r>
              <a:rPr lang="en-US" dirty="0" smtClean="0"/>
              <a:t> </a:t>
            </a:r>
            <a:r>
              <a:rPr lang="en-US" dirty="0" err="1" smtClean="0"/>
              <a:t>sekcji</a:t>
            </a:r>
            <a:r>
              <a:rPr lang="en-US" dirty="0" smtClean="0"/>
              <a:t> </a:t>
            </a:r>
            <a:r>
              <a:rPr lang="en-US" dirty="0" err="1" smtClean="0"/>
              <a:t>ze</a:t>
            </a:r>
            <a:r>
              <a:rPr lang="en-US" dirty="0" smtClean="0"/>
              <a:t> </a:t>
            </a:r>
            <a:r>
              <a:rPr lang="en-US" dirty="0" err="1" smtClean="0"/>
              <a:t>stylami</a:t>
            </a:r>
            <a:r>
              <a:rPr lang="en-US" dirty="0" smtClean="0"/>
              <a:t> </a:t>
            </a:r>
            <a:r>
              <a:rPr lang="en-US" dirty="0" err="1" smtClean="0"/>
              <a:t>najechania</a:t>
            </a:r>
            <a:r>
              <a:rPr lang="en-US" dirty="0" smtClean="0"/>
              <a:t> </a:t>
            </a:r>
            <a:r>
              <a:rPr lang="en-US" dirty="0" err="1" smtClean="0"/>
              <a:t>na</a:t>
            </a:r>
            <a:r>
              <a:rPr lang="en-US" dirty="0" smtClean="0"/>
              <a:t> link </a:t>
            </a:r>
            <a:r>
              <a:rPr lang="en-US" dirty="0" err="1" smtClean="0"/>
              <a:t>oraz</a:t>
            </a:r>
            <a:r>
              <a:rPr lang="en-US" dirty="0" smtClean="0"/>
              <a:t> </a:t>
            </a:r>
            <a:r>
              <a:rPr lang="en-US" dirty="0" err="1" smtClean="0"/>
              <a:t>bycia</a:t>
            </a:r>
            <a:r>
              <a:rPr lang="en-US" dirty="0" smtClean="0"/>
              <a:t> </a:t>
            </a:r>
            <a:r>
              <a:rPr lang="en-US" dirty="0" err="1" smtClean="0"/>
              <a:t>aktywnym</a:t>
            </a:r>
            <a:r>
              <a:rPr lang="en-US" dirty="0" smtClean="0"/>
              <a:t>. (</a:t>
            </a:r>
            <a:r>
              <a:rPr lang="en-US" dirty="0" err="1" smtClean="0"/>
              <a:t>wcześniejsze</a:t>
            </a:r>
            <a:r>
              <a:rPr lang="en-US" dirty="0" smtClean="0"/>
              <a:t> </a:t>
            </a:r>
            <a:r>
              <a:rPr lang="en-US" dirty="0" err="1" smtClean="0"/>
              <a:t>zadanie</a:t>
            </a:r>
            <a:r>
              <a:rPr lang="en-US" dirty="0" smtClean="0"/>
              <a:t>)</a:t>
            </a:r>
          </a:p>
          <a:p>
            <a:pPr marL="514350" indent="-514350">
              <a:buFont typeface="+mj-lt"/>
              <a:buAutoNum type="arabicPeriod"/>
            </a:pPr>
            <a:r>
              <a:rPr lang="en-US" dirty="0" err="1" smtClean="0"/>
              <a:t>Zdefiniuj</a:t>
            </a:r>
            <a:r>
              <a:rPr lang="en-US" dirty="0" smtClean="0"/>
              <a:t> </a:t>
            </a:r>
            <a:r>
              <a:rPr lang="en-US" dirty="0" err="1" smtClean="0"/>
              <a:t>różne</a:t>
            </a:r>
            <a:r>
              <a:rPr lang="en-US" dirty="0" smtClean="0"/>
              <a:t> </a:t>
            </a:r>
            <a:r>
              <a:rPr lang="en-US" dirty="0" err="1" smtClean="0"/>
              <a:t>kolory</a:t>
            </a:r>
            <a:r>
              <a:rPr lang="en-US" dirty="0" smtClean="0"/>
              <a:t> </a:t>
            </a:r>
            <a:r>
              <a:rPr lang="en-US" dirty="0" err="1" smtClean="0"/>
              <a:t>dla</a:t>
            </a:r>
            <a:r>
              <a:rPr lang="en-US" dirty="0" smtClean="0"/>
              <a:t> </a:t>
            </a:r>
            <a:r>
              <a:rPr lang="en-US" dirty="0" err="1" smtClean="0"/>
              <a:t>linków</a:t>
            </a:r>
            <a:r>
              <a:rPr lang="en-US" dirty="0" smtClean="0"/>
              <a:t> menu </a:t>
            </a:r>
            <a:r>
              <a:rPr lang="en-US" dirty="0" err="1" smtClean="0"/>
              <a:t>jako</a:t>
            </a:r>
            <a:r>
              <a:rPr lang="en-US" dirty="0" smtClean="0"/>
              <a:t> </a:t>
            </a:r>
            <a:r>
              <a:rPr lang="en-US" dirty="0" err="1" smtClean="0"/>
              <a:t>osobne</a:t>
            </a:r>
            <a:r>
              <a:rPr lang="en-US" dirty="0" smtClean="0"/>
              <a:t> </a:t>
            </a:r>
            <a:r>
              <a:rPr lang="en-US" dirty="0" err="1" smtClean="0"/>
              <a:t>klasy</a:t>
            </a:r>
            <a:r>
              <a:rPr lang="en-US" dirty="0" smtClean="0"/>
              <a:t>.</a:t>
            </a:r>
          </a:p>
          <a:p>
            <a:pPr marL="514350" indent="-514350">
              <a:buFont typeface="+mj-lt"/>
              <a:buAutoNum type="arabicPeriod"/>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63</a:t>
            </a:fld>
            <a:endParaRPr lang="pl-PL"/>
          </a:p>
        </p:txBody>
      </p:sp>
    </p:spTree>
    <p:extLst>
      <p:ext uri="{BB962C8B-B14F-4D97-AF65-F5344CB8AC3E}">
        <p14:creationId xmlns:p14="http://schemas.microsoft.com/office/powerpoint/2010/main" val="306226949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smtClean="0"/>
              <a:t>Redundant nesting</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64</a:t>
            </a:fld>
            <a:endParaRPr lang="pl-PL"/>
          </a:p>
        </p:txBody>
      </p:sp>
      <p:pic>
        <p:nvPicPr>
          <p:cNvPr id="5" name="Obraz 4"/>
          <p:cNvPicPr>
            <a:picLocks noChangeAspect="1"/>
          </p:cNvPicPr>
          <p:nvPr/>
        </p:nvPicPr>
        <p:blipFill>
          <a:blip r:embed="rId2"/>
          <a:stretch>
            <a:fillRect/>
          </a:stretch>
        </p:blipFill>
        <p:spPr>
          <a:xfrm>
            <a:off x="0" y="2132856"/>
            <a:ext cx="9144000" cy="4105838"/>
          </a:xfrm>
          <a:prstGeom prst="rect">
            <a:avLst/>
          </a:prstGeom>
        </p:spPr>
      </p:pic>
    </p:spTree>
    <p:extLst>
      <p:ext uri="{BB962C8B-B14F-4D97-AF65-F5344CB8AC3E}">
        <p14:creationId xmlns:p14="http://schemas.microsoft.com/office/powerpoint/2010/main" val="185477545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Parent Selector </a:t>
            </a: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r>
              <a:rPr lang="en-US" dirty="0" err="1" smtClean="0"/>
              <a:t>przy</a:t>
            </a:r>
            <a:r>
              <a:rPr lang="en-US" dirty="0" smtClean="0"/>
              <a:t> </a:t>
            </a:r>
            <a:r>
              <a:rPr lang="en-US" dirty="0" err="1" smtClean="0"/>
              <a:t>wykorzystaniu</a:t>
            </a:r>
            <a:r>
              <a:rPr lang="en-US" dirty="0" smtClean="0"/>
              <a:t> </a:t>
            </a:r>
            <a:r>
              <a:rPr lang="en-US" b="1" dirty="0" smtClean="0"/>
              <a:t>parent selector:</a:t>
            </a:r>
          </a:p>
          <a:p>
            <a:pPr marL="914400" lvl="1" indent="-514350" algn="just">
              <a:buFont typeface="+mj-lt"/>
              <a:buAutoNum type="arabicPeriod"/>
            </a:pPr>
            <a:r>
              <a:rPr lang="en-US" dirty="0" err="1" smtClean="0"/>
              <a:t>Zdefiniuj</a:t>
            </a:r>
            <a:r>
              <a:rPr lang="en-US" dirty="0" smtClean="0"/>
              <a:t> </a:t>
            </a:r>
            <a:r>
              <a:rPr lang="en-US" dirty="0" err="1" smtClean="0"/>
              <a:t>klasę</a:t>
            </a:r>
            <a:r>
              <a:rPr lang="en-US" dirty="0" smtClean="0"/>
              <a:t> </a:t>
            </a:r>
            <a:r>
              <a:rPr lang="en-US" dirty="0" err="1" smtClean="0"/>
              <a:t>wyroznienie</a:t>
            </a:r>
            <a:r>
              <a:rPr lang="en-US" dirty="0" smtClean="0"/>
              <a:t>, </a:t>
            </a:r>
            <a:r>
              <a:rPr lang="en-US" dirty="0" err="1" smtClean="0"/>
              <a:t>gdzie</a:t>
            </a:r>
            <a:r>
              <a:rPr lang="en-US" dirty="0" smtClean="0"/>
              <a:t> </a:t>
            </a:r>
            <a:r>
              <a:rPr lang="en-US" dirty="0" err="1" smtClean="0"/>
              <a:t>wszystkie</a:t>
            </a:r>
            <a:r>
              <a:rPr lang="en-US" dirty="0" smtClean="0"/>
              <a:t> </a:t>
            </a:r>
            <a:r>
              <a:rPr lang="en-US" dirty="0" err="1" smtClean="0"/>
              <a:t>paragrafy</a:t>
            </a:r>
            <a:r>
              <a:rPr lang="en-US" dirty="0" smtClean="0"/>
              <a:t> </a:t>
            </a:r>
            <a:r>
              <a:rPr lang="en-US" dirty="0" err="1" smtClean="0"/>
              <a:t>mają</a:t>
            </a:r>
            <a:r>
              <a:rPr lang="en-US" dirty="0" smtClean="0"/>
              <a:t> </a:t>
            </a:r>
            <a:r>
              <a:rPr lang="en-US" dirty="0" err="1" smtClean="0"/>
              <a:t>mieć</a:t>
            </a:r>
            <a:r>
              <a:rPr lang="en-US" dirty="0" smtClean="0"/>
              <a:t> </a:t>
            </a:r>
            <a:r>
              <a:rPr lang="en-US" dirty="0" err="1" smtClean="0"/>
              <a:t>czcionkę</a:t>
            </a:r>
            <a:r>
              <a:rPr lang="en-US" dirty="0" smtClean="0"/>
              <a:t> 1.5em.  </a:t>
            </a:r>
          </a:p>
          <a:p>
            <a:pPr marL="914400" lvl="1" indent="-514350" algn="just">
              <a:buFont typeface="+mj-lt"/>
              <a:buAutoNum type="arabicPeriod"/>
            </a:pPr>
            <a:r>
              <a:rPr lang="en-US" dirty="0" err="1" smtClean="0"/>
              <a:t>Zdefiniuj</a:t>
            </a:r>
            <a:r>
              <a:rPr lang="en-US" dirty="0" smtClean="0"/>
              <a:t> </a:t>
            </a:r>
            <a:r>
              <a:rPr lang="en-US" dirty="0" err="1" smtClean="0"/>
              <a:t>klasę</a:t>
            </a:r>
            <a:r>
              <a:rPr lang="en-US" dirty="0" smtClean="0"/>
              <a:t> </a:t>
            </a:r>
            <a:r>
              <a:rPr lang="en-US" dirty="0" err="1" smtClean="0"/>
              <a:t>wazna</a:t>
            </a:r>
            <a:r>
              <a:rPr lang="en-US" dirty="0" smtClean="0"/>
              <a:t>, </a:t>
            </a:r>
            <a:r>
              <a:rPr lang="en-US" dirty="0" err="1" smtClean="0"/>
              <a:t>która</a:t>
            </a:r>
            <a:r>
              <a:rPr lang="en-US" dirty="0" smtClean="0"/>
              <a:t> ma </a:t>
            </a:r>
            <a:r>
              <a:rPr lang="en-US" dirty="0" err="1" smtClean="0"/>
              <a:t>być</a:t>
            </a:r>
            <a:r>
              <a:rPr lang="en-US" dirty="0" smtClean="0"/>
              <a:t> </a:t>
            </a:r>
            <a:r>
              <a:rPr lang="en-US" dirty="0" err="1" smtClean="0"/>
              <a:t>stosowana</a:t>
            </a:r>
            <a:r>
              <a:rPr lang="en-US" dirty="0" smtClean="0"/>
              <a:t> </a:t>
            </a:r>
            <a:r>
              <a:rPr lang="en-US" dirty="0" err="1" smtClean="0"/>
              <a:t>razem</a:t>
            </a:r>
            <a:r>
              <a:rPr lang="en-US" dirty="0" smtClean="0"/>
              <a:t> z </a:t>
            </a:r>
            <a:r>
              <a:rPr lang="en-US" dirty="0" err="1" smtClean="0"/>
              <a:t>klasą</a:t>
            </a:r>
            <a:r>
              <a:rPr lang="en-US" dirty="0" smtClean="0"/>
              <a:t> </a:t>
            </a:r>
            <a:r>
              <a:rPr lang="en-US" dirty="0" err="1"/>
              <a:t>wyroznienie</a:t>
            </a:r>
            <a:r>
              <a:rPr lang="en-US" dirty="0"/>
              <a:t>, </a:t>
            </a:r>
            <a:r>
              <a:rPr lang="en-US" dirty="0" err="1"/>
              <a:t>gdzie</a:t>
            </a:r>
            <a:r>
              <a:rPr lang="en-US" dirty="0"/>
              <a:t> </a:t>
            </a:r>
            <a:r>
              <a:rPr lang="en-US" dirty="0" err="1"/>
              <a:t>wszystkie</a:t>
            </a:r>
            <a:r>
              <a:rPr lang="en-US" dirty="0"/>
              <a:t> </a:t>
            </a:r>
            <a:r>
              <a:rPr lang="en-US" dirty="0" err="1"/>
              <a:t>paragrafy</a:t>
            </a:r>
            <a:r>
              <a:rPr lang="en-US" dirty="0"/>
              <a:t> </a:t>
            </a:r>
            <a:r>
              <a:rPr lang="en-US" dirty="0" err="1"/>
              <a:t>mają</a:t>
            </a:r>
            <a:r>
              <a:rPr lang="en-US" dirty="0"/>
              <a:t> </a:t>
            </a:r>
            <a:r>
              <a:rPr lang="en-US" dirty="0" err="1"/>
              <a:t>mieć</a:t>
            </a:r>
            <a:r>
              <a:rPr lang="en-US" dirty="0"/>
              <a:t> </a:t>
            </a:r>
            <a:r>
              <a:rPr lang="en-US" dirty="0" err="1"/>
              <a:t>czcionkę</a:t>
            </a:r>
            <a:r>
              <a:rPr lang="en-US" dirty="0"/>
              <a:t> </a:t>
            </a:r>
            <a:r>
              <a:rPr lang="en-US" dirty="0" smtClean="0"/>
              <a:t>1.5em </a:t>
            </a:r>
            <a:r>
              <a:rPr lang="en-US" dirty="0" err="1" smtClean="0"/>
              <a:t>oraz</a:t>
            </a:r>
            <a:r>
              <a:rPr lang="en-US" dirty="0" smtClean="0"/>
              <a:t> </a:t>
            </a:r>
            <a:r>
              <a:rPr lang="en-US" dirty="0" err="1" smtClean="0"/>
              <a:t>kolor</a:t>
            </a:r>
            <a:r>
              <a:rPr lang="en-US" dirty="0" smtClean="0"/>
              <a:t> </a:t>
            </a:r>
            <a:r>
              <a:rPr lang="en-US" dirty="0" err="1" smtClean="0"/>
              <a:t>czerwony</a:t>
            </a:r>
            <a:r>
              <a:rPr lang="en-US" dirty="0" smtClean="0"/>
              <a:t>.  </a:t>
            </a:r>
            <a:endParaRPr lang="en-US" dirty="0"/>
          </a:p>
          <a:p>
            <a:pPr marL="400050" lvl="1" indent="0">
              <a:buNone/>
            </a:pPr>
            <a:endParaRPr lang="en-US" dirty="0" smtClean="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65</a:t>
            </a:fld>
            <a:endParaRPr lang="pl-PL"/>
          </a:p>
        </p:txBody>
      </p:sp>
    </p:spTree>
    <p:extLst>
      <p:ext uri="{BB962C8B-B14F-4D97-AF65-F5344CB8AC3E}">
        <p14:creationId xmlns:p14="http://schemas.microsoft.com/office/powerpoint/2010/main" val="323173081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Partials</a:t>
            </a:r>
            <a:endParaRPr lang="en-US" dirty="0">
              <a:solidFill>
                <a:srgbClr val="FFC000"/>
              </a:solidFill>
            </a:endParaRPr>
          </a:p>
        </p:txBody>
      </p:sp>
      <p:sp>
        <p:nvSpPr>
          <p:cNvPr id="3" name="Symbol zastępczy zawartości 2"/>
          <p:cNvSpPr>
            <a:spLocks noGrp="1"/>
          </p:cNvSpPr>
          <p:nvPr>
            <p:ph idx="1"/>
          </p:nvPr>
        </p:nvSpPr>
        <p:spPr>
          <a:xfrm>
            <a:off x="457200" y="1285860"/>
            <a:ext cx="8229600" cy="1423059"/>
          </a:xfrm>
        </p:spPr>
        <p:txBody>
          <a:bodyPr>
            <a:noAutofit/>
          </a:bodyPr>
          <a:lstStyle/>
          <a:p>
            <a:pPr algn="just">
              <a:lnSpc>
                <a:spcPct val="120000"/>
              </a:lnSpc>
            </a:pPr>
            <a:r>
              <a:rPr lang="en-US" sz="1800" dirty="0" smtClean="0"/>
              <a:t>Partial </a:t>
            </a:r>
            <a:r>
              <a:rPr lang="en-US" sz="1800" dirty="0"/>
              <a:t>Sass files </a:t>
            </a:r>
            <a:r>
              <a:rPr lang="en-US" sz="1800" dirty="0" smtClean="0"/>
              <a:t>contain </a:t>
            </a:r>
            <a:r>
              <a:rPr lang="en-US" sz="1800" b="1" dirty="0"/>
              <a:t>little snippets of CSS </a:t>
            </a:r>
            <a:r>
              <a:rPr lang="en-US" sz="1800" dirty="0"/>
              <a:t>that you can include in other Sass </a:t>
            </a:r>
            <a:r>
              <a:rPr lang="en-US" sz="1800" dirty="0" smtClean="0"/>
              <a:t>files.</a:t>
            </a:r>
          </a:p>
          <a:p>
            <a:pPr algn="just">
              <a:lnSpc>
                <a:spcPct val="120000"/>
              </a:lnSpc>
            </a:pPr>
            <a:r>
              <a:rPr lang="en-US" sz="1800" dirty="0"/>
              <a:t>A partial is simply a Sass </a:t>
            </a:r>
            <a:r>
              <a:rPr lang="en-US" sz="1800" b="1" dirty="0"/>
              <a:t>file named with a leading </a:t>
            </a:r>
            <a:r>
              <a:rPr lang="en-US" sz="1800" b="1" dirty="0" smtClean="0"/>
              <a:t>underscore </a:t>
            </a:r>
            <a:r>
              <a:rPr lang="en-US" sz="1800" dirty="0" smtClean="0"/>
              <a:t>– like _</a:t>
            </a:r>
            <a:r>
              <a:rPr lang="en-US" sz="1800" dirty="0" err="1" smtClean="0"/>
              <a:t>partial.scss</a:t>
            </a:r>
            <a:r>
              <a:rPr lang="en-US" sz="1800" dirty="0" smtClean="0"/>
              <a:t>.</a:t>
            </a:r>
          </a:p>
          <a:p>
            <a:pPr algn="just">
              <a:lnSpc>
                <a:spcPct val="120000"/>
              </a:lnSpc>
            </a:pPr>
            <a:r>
              <a:rPr lang="en-US" sz="1800" dirty="0"/>
              <a:t>Sass partials are used with the </a:t>
            </a:r>
            <a:r>
              <a:rPr lang="en-US" sz="1800" b="1" dirty="0"/>
              <a:t>@import directive</a:t>
            </a:r>
            <a:r>
              <a:rPr lang="en-US" sz="1800"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66</a:t>
            </a:fld>
            <a:endParaRPr lang="pl-PL"/>
          </a:p>
        </p:txBody>
      </p:sp>
      <p:pic>
        <p:nvPicPr>
          <p:cNvPr id="6" name="Obraz 5"/>
          <p:cNvPicPr>
            <a:picLocks noChangeAspect="1"/>
          </p:cNvPicPr>
          <p:nvPr/>
        </p:nvPicPr>
        <p:blipFill>
          <a:blip r:embed="rId2"/>
          <a:stretch>
            <a:fillRect/>
          </a:stretch>
        </p:blipFill>
        <p:spPr>
          <a:xfrm>
            <a:off x="856573" y="3089101"/>
            <a:ext cx="7172325" cy="3724275"/>
          </a:xfrm>
          <a:prstGeom prst="rect">
            <a:avLst/>
          </a:prstGeom>
        </p:spPr>
      </p:pic>
    </p:spTree>
    <p:extLst>
      <p:ext uri="{BB962C8B-B14F-4D97-AF65-F5344CB8AC3E}">
        <p14:creationId xmlns:p14="http://schemas.microsoft.com/office/powerpoint/2010/main" val="52133350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t>
            </a:r>
            <a:r>
              <a:rPr lang="en-US" dirty="0" smtClean="0">
                <a:solidFill>
                  <a:srgbClr val="FFC000"/>
                </a:solidFill>
              </a:rPr>
              <a:t>Import</a:t>
            </a:r>
            <a:endParaRPr lang="en-US" dirty="0">
              <a:solidFill>
                <a:srgbClr val="FFC000"/>
              </a:solidFill>
            </a:endParaRPr>
          </a:p>
        </p:txBody>
      </p:sp>
      <p:sp>
        <p:nvSpPr>
          <p:cNvPr id="3" name="Symbol zastępczy zawartości 2"/>
          <p:cNvSpPr>
            <a:spLocks noGrp="1"/>
          </p:cNvSpPr>
          <p:nvPr>
            <p:ph idx="1"/>
          </p:nvPr>
        </p:nvSpPr>
        <p:spPr>
          <a:xfrm>
            <a:off x="457200" y="1285860"/>
            <a:ext cx="8229600" cy="2359163"/>
          </a:xfrm>
        </p:spPr>
        <p:txBody>
          <a:bodyPr>
            <a:normAutofit fontScale="92500"/>
          </a:bodyPr>
          <a:lstStyle/>
          <a:p>
            <a:pPr algn="just"/>
            <a:r>
              <a:rPr lang="en-US" sz="2400" dirty="0" smtClean="0"/>
              <a:t>Each </a:t>
            </a:r>
            <a:r>
              <a:rPr lang="en-US" sz="2400" dirty="0"/>
              <a:t>time you use </a:t>
            </a:r>
            <a:r>
              <a:rPr lang="en-US" sz="2400" b="1" dirty="0"/>
              <a:t>@import </a:t>
            </a:r>
            <a:r>
              <a:rPr lang="en-US" sz="2400" dirty="0"/>
              <a:t>in CSS it creates another HTTP request. </a:t>
            </a:r>
            <a:endParaRPr lang="en-US" sz="2400" dirty="0" smtClean="0"/>
          </a:p>
          <a:p>
            <a:pPr algn="just"/>
            <a:r>
              <a:rPr lang="en-US" sz="2400" dirty="0" smtClean="0"/>
              <a:t>Sass </a:t>
            </a:r>
            <a:r>
              <a:rPr lang="en-US" sz="2400" dirty="0"/>
              <a:t>@import</a:t>
            </a:r>
            <a:r>
              <a:rPr lang="en-US" sz="2400" dirty="0" smtClean="0"/>
              <a:t> </a:t>
            </a:r>
            <a:r>
              <a:rPr lang="en-US" sz="2400" dirty="0"/>
              <a:t>will </a:t>
            </a:r>
            <a:r>
              <a:rPr lang="en-US" sz="2400" b="1" dirty="0"/>
              <a:t>take the file that you want to import and combine it with the file you're importing into </a:t>
            </a:r>
            <a:r>
              <a:rPr lang="en-US" sz="2400" dirty="0"/>
              <a:t>so you can serve a single CSS file to the web browser</a:t>
            </a:r>
            <a:r>
              <a:rPr lang="en-US" sz="2400" dirty="0" smtClean="0"/>
              <a:t>.</a:t>
            </a:r>
          </a:p>
          <a:p>
            <a:pPr algn="just"/>
            <a:r>
              <a:rPr lang="en-US" sz="2400" dirty="0"/>
              <a:t>When you import a file you </a:t>
            </a:r>
            <a:r>
              <a:rPr lang="en-US" sz="2400" b="1" dirty="0"/>
              <a:t>don't need to include the file extension </a:t>
            </a:r>
            <a:r>
              <a:rPr lang="en-US" sz="2400" dirty="0"/>
              <a:t>.</a:t>
            </a:r>
            <a:r>
              <a:rPr lang="en-US" sz="2400" dirty="0" err="1"/>
              <a:t>scss</a:t>
            </a:r>
            <a:r>
              <a:rPr lang="en-US" sz="2400"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67</a:t>
            </a:fld>
            <a:endParaRPr lang="pl-PL"/>
          </a:p>
        </p:txBody>
      </p:sp>
      <p:pic>
        <p:nvPicPr>
          <p:cNvPr id="5" name="Obraz 4"/>
          <p:cNvPicPr>
            <a:picLocks noChangeAspect="1"/>
          </p:cNvPicPr>
          <p:nvPr/>
        </p:nvPicPr>
        <p:blipFill>
          <a:blip r:embed="rId2"/>
          <a:stretch>
            <a:fillRect/>
          </a:stretch>
        </p:blipFill>
        <p:spPr>
          <a:xfrm>
            <a:off x="0" y="3836776"/>
            <a:ext cx="9144000" cy="2897688"/>
          </a:xfrm>
          <a:prstGeom prst="rect">
            <a:avLst/>
          </a:prstGeom>
        </p:spPr>
      </p:pic>
    </p:spTree>
    <p:extLst>
      <p:ext uri="{BB962C8B-B14F-4D97-AF65-F5344CB8AC3E}">
        <p14:creationId xmlns:p14="http://schemas.microsoft.com/office/powerpoint/2010/main" val="266757100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Partials, Import</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buFont typeface="+mj-lt"/>
              <a:buAutoNum type="arabicPeriod"/>
            </a:pPr>
            <a:r>
              <a:rPr lang="en-US" dirty="0" err="1" smtClean="0"/>
              <a:t>Wszystkie</a:t>
            </a:r>
            <a:r>
              <a:rPr lang="en-US" dirty="0" smtClean="0"/>
              <a:t> </a:t>
            </a:r>
            <a:r>
              <a:rPr lang="en-US" dirty="0" err="1" smtClean="0"/>
              <a:t>zmienne</a:t>
            </a:r>
            <a:r>
              <a:rPr lang="en-US" dirty="0" smtClean="0"/>
              <a:t> </a:t>
            </a:r>
            <a:r>
              <a:rPr lang="en-US" b="1" dirty="0" err="1" smtClean="0"/>
              <a:t>wstaw</a:t>
            </a:r>
            <a:r>
              <a:rPr lang="en-US" b="1" dirty="0" smtClean="0"/>
              <a:t> do </a:t>
            </a:r>
            <a:r>
              <a:rPr lang="en-US" b="1" dirty="0" err="1" smtClean="0"/>
              <a:t>pliku</a:t>
            </a:r>
            <a:r>
              <a:rPr lang="en-US" b="1" dirty="0"/>
              <a:t> </a:t>
            </a:r>
            <a:r>
              <a:rPr lang="en-US" dirty="0" err="1" smtClean="0"/>
              <a:t>zmienne.scss</a:t>
            </a:r>
            <a:r>
              <a:rPr lang="en-US" dirty="0" smtClean="0"/>
              <a:t>.</a:t>
            </a:r>
          </a:p>
          <a:p>
            <a:pPr marL="514350" indent="-514350">
              <a:buFont typeface="+mj-lt"/>
              <a:buAutoNum type="arabicPeriod"/>
            </a:pPr>
            <a:r>
              <a:rPr lang="en-US" b="1" dirty="0" err="1" smtClean="0"/>
              <a:t>Zaimportuj</a:t>
            </a:r>
            <a:r>
              <a:rPr lang="en-US" b="1" dirty="0" smtClean="0"/>
              <a:t> </a:t>
            </a:r>
            <a:r>
              <a:rPr lang="en-US" b="1" dirty="0" err="1" smtClean="0"/>
              <a:t>plik</a:t>
            </a:r>
            <a:r>
              <a:rPr lang="en-US" b="1" dirty="0" smtClean="0"/>
              <a:t> </a:t>
            </a:r>
            <a:r>
              <a:rPr lang="en-US" dirty="0" err="1"/>
              <a:t>zmienne.scss</a:t>
            </a:r>
            <a:r>
              <a:rPr lang="en-US" dirty="0"/>
              <a:t>.</a:t>
            </a:r>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68</a:t>
            </a:fld>
            <a:endParaRPr lang="pl-PL"/>
          </a:p>
        </p:txBody>
      </p:sp>
    </p:spTree>
    <p:extLst>
      <p:ext uri="{BB962C8B-B14F-4D97-AF65-F5344CB8AC3E}">
        <p14:creationId xmlns:p14="http://schemas.microsoft.com/office/powerpoint/2010/main" val="108747058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Import </a:t>
            </a:r>
            <a:r>
              <a:rPr lang="en-US" dirty="0">
                <a:solidFill>
                  <a:srgbClr val="FFC000"/>
                </a:solidFill>
              </a:rPr>
              <a:t>(</a:t>
            </a:r>
            <a:r>
              <a:rPr lang="en-US" dirty="0" err="1" smtClean="0">
                <a:solidFill>
                  <a:srgbClr val="FFC000"/>
                </a:solidFill>
              </a:rPr>
              <a:t>opcjonalne</a:t>
            </a:r>
            <a:r>
              <a:rPr lang="en-US" dirty="0" smtClean="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r>
              <a:rPr lang="en-US" dirty="0"/>
              <a:t>” </a:t>
            </a:r>
            <a:r>
              <a:rPr lang="en-US" dirty="0" smtClean="0"/>
              <a:t>: </a:t>
            </a:r>
          </a:p>
          <a:p>
            <a:pPr marL="514350" indent="-514350">
              <a:buFont typeface="+mj-lt"/>
              <a:buAutoNum type="arabicPeriod"/>
            </a:pPr>
            <a:r>
              <a:rPr lang="en-US" dirty="0" err="1"/>
              <a:t>Wszystkie</a:t>
            </a:r>
            <a:r>
              <a:rPr lang="en-US" dirty="0"/>
              <a:t> </a:t>
            </a:r>
            <a:r>
              <a:rPr lang="en-US" dirty="0" err="1"/>
              <a:t>zmienne</a:t>
            </a:r>
            <a:r>
              <a:rPr lang="en-US" dirty="0"/>
              <a:t> </a:t>
            </a:r>
            <a:r>
              <a:rPr lang="en-US" b="1" dirty="0" err="1"/>
              <a:t>wstaw</a:t>
            </a:r>
            <a:r>
              <a:rPr lang="en-US" b="1" dirty="0"/>
              <a:t> do </a:t>
            </a:r>
            <a:r>
              <a:rPr lang="en-US" b="1" dirty="0" err="1"/>
              <a:t>pliku</a:t>
            </a:r>
            <a:r>
              <a:rPr lang="en-US" b="1" dirty="0"/>
              <a:t> </a:t>
            </a:r>
            <a:r>
              <a:rPr lang="en-US" dirty="0" err="1"/>
              <a:t>zmienne.scss</a:t>
            </a:r>
            <a:r>
              <a:rPr lang="en-US" dirty="0"/>
              <a:t>.</a:t>
            </a:r>
          </a:p>
          <a:p>
            <a:pPr marL="514350" indent="-514350">
              <a:buFont typeface="+mj-lt"/>
              <a:buAutoNum type="arabicPeriod"/>
            </a:pPr>
            <a:r>
              <a:rPr lang="en-US" b="1" dirty="0" err="1"/>
              <a:t>Zaimportuj</a:t>
            </a:r>
            <a:r>
              <a:rPr lang="en-US" b="1" dirty="0"/>
              <a:t> </a:t>
            </a:r>
            <a:r>
              <a:rPr lang="en-US" b="1" dirty="0" err="1"/>
              <a:t>plik</a:t>
            </a:r>
            <a:r>
              <a:rPr lang="en-US" b="1" dirty="0"/>
              <a:t> </a:t>
            </a:r>
            <a:r>
              <a:rPr lang="en-US" dirty="0" err="1"/>
              <a:t>zmienne.scss</a:t>
            </a:r>
            <a:r>
              <a:rPr lang="en-US"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69</a:t>
            </a:fld>
            <a:endParaRPr lang="pl-PL"/>
          </a:p>
        </p:txBody>
      </p:sp>
    </p:spTree>
    <p:extLst>
      <p:ext uri="{BB962C8B-B14F-4D97-AF65-F5344CB8AC3E}">
        <p14:creationId xmlns:p14="http://schemas.microsoft.com/office/powerpoint/2010/main" val="7074662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a:solidFill>
                  <a:srgbClr val="FFC000"/>
                </a:solidFill>
              </a:rPr>
              <a:t>How </a:t>
            </a:r>
            <a:r>
              <a:rPr lang="pl-PL" dirty="0" err="1">
                <a:solidFill>
                  <a:srgbClr val="FFC000"/>
                </a:solidFill>
              </a:rPr>
              <a:t>they</a:t>
            </a:r>
            <a:r>
              <a:rPr lang="pl-PL" dirty="0">
                <a:solidFill>
                  <a:srgbClr val="FFC000"/>
                </a:solidFill>
              </a:rPr>
              <a:t> </a:t>
            </a:r>
            <a:r>
              <a:rPr lang="pl-PL" dirty="0" err="1">
                <a:solidFill>
                  <a:srgbClr val="FFC000"/>
                </a:solidFill>
              </a:rPr>
              <a:t>work</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r>
              <a:rPr lang="en-US" dirty="0">
                <a:latin typeface="+mj-lt"/>
              </a:rPr>
              <a:t>Creation </a:t>
            </a:r>
          </a:p>
          <a:p>
            <a:r>
              <a:rPr lang="en-US" dirty="0" smtClean="0">
                <a:latin typeface="+mj-lt"/>
              </a:rPr>
              <a:t>Compilation</a:t>
            </a:r>
            <a:endParaRPr lang="en-US" dirty="0">
              <a:latin typeface="+mj-lt"/>
            </a:endParaRPr>
          </a:p>
          <a:p>
            <a:r>
              <a:rPr lang="en-US" dirty="0" smtClean="0">
                <a:latin typeface="+mj-lt"/>
              </a:rPr>
              <a:t>Integration</a:t>
            </a:r>
            <a:endParaRPr lang="en-US" dirty="0">
              <a:latin typeface="+mj-lt"/>
            </a:endParaRP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a:t>
            </a:fld>
            <a:endParaRPr lang="pl-PL"/>
          </a:p>
        </p:txBody>
      </p:sp>
    </p:spTree>
    <p:extLst>
      <p:ext uri="{BB962C8B-B14F-4D97-AF65-F5344CB8AC3E}">
        <p14:creationId xmlns:p14="http://schemas.microsoft.com/office/powerpoint/2010/main" val="36558514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t>
            </a:r>
            <a:r>
              <a:rPr lang="en-US" dirty="0" err="1" smtClean="0">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a:xfrm>
            <a:off x="457200" y="1285860"/>
            <a:ext cx="8229600" cy="2719203"/>
          </a:xfrm>
        </p:spPr>
        <p:txBody>
          <a:bodyPr>
            <a:normAutofit fontScale="77500" lnSpcReduction="20000"/>
          </a:bodyPr>
          <a:lstStyle/>
          <a:p>
            <a:pPr algn="just">
              <a:lnSpc>
                <a:spcPct val="120000"/>
              </a:lnSpc>
            </a:pPr>
            <a:r>
              <a:rPr lang="en-US" dirty="0"/>
              <a:t>A </a:t>
            </a:r>
            <a:r>
              <a:rPr lang="en-US" b="1" dirty="0" err="1" smtClean="0"/>
              <a:t>mixin</a:t>
            </a:r>
            <a:r>
              <a:rPr lang="en-US" dirty="0" smtClean="0"/>
              <a:t> </a:t>
            </a:r>
            <a:r>
              <a:rPr lang="en-US" dirty="0"/>
              <a:t>lets you </a:t>
            </a:r>
            <a:r>
              <a:rPr lang="en-US" b="1" dirty="0"/>
              <a:t>make groups of CSS declarations </a:t>
            </a:r>
            <a:r>
              <a:rPr lang="en-US" dirty="0"/>
              <a:t>that you want to reuse throughout your site</a:t>
            </a:r>
            <a:r>
              <a:rPr lang="en-US" dirty="0" smtClean="0"/>
              <a:t>.</a:t>
            </a:r>
          </a:p>
          <a:p>
            <a:pPr algn="just">
              <a:lnSpc>
                <a:spcPct val="120000"/>
              </a:lnSpc>
            </a:pPr>
            <a:r>
              <a:rPr lang="en-US" dirty="0"/>
              <a:t>To </a:t>
            </a:r>
            <a:r>
              <a:rPr lang="en-US" b="1" dirty="0"/>
              <a:t>create a </a:t>
            </a:r>
            <a:r>
              <a:rPr lang="en-US" b="1" dirty="0" err="1"/>
              <a:t>mixin</a:t>
            </a:r>
            <a:r>
              <a:rPr lang="en-US" b="1" dirty="0"/>
              <a:t> you use the @</a:t>
            </a:r>
            <a:r>
              <a:rPr lang="en-US" b="1" dirty="0" err="1"/>
              <a:t>mixin</a:t>
            </a:r>
            <a:r>
              <a:rPr lang="en-US" b="1" dirty="0"/>
              <a:t> directive </a:t>
            </a:r>
            <a:r>
              <a:rPr lang="en-US" dirty="0"/>
              <a:t>and give it a name.</a:t>
            </a:r>
          </a:p>
          <a:p>
            <a:pPr algn="just">
              <a:lnSpc>
                <a:spcPct val="120000"/>
              </a:lnSpc>
            </a:pPr>
            <a:r>
              <a:rPr lang="en-US" dirty="0" smtClean="0"/>
              <a:t>You </a:t>
            </a:r>
            <a:r>
              <a:rPr lang="en-US" dirty="0"/>
              <a:t>can </a:t>
            </a:r>
            <a:r>
              <a:rPr lang="en-US" b="1" dirty="0" smtClean="0"/>
              <a:t>pass </a:t>
            </a:r>
            <a:r>
              <a:rPr lang="en-US" b="1" dirty="0"/>
              <a:t>in values</a:t>
            </a:r>
            <a:r>
              <a:rPr lang="en-US" dirty="0"/>
              <a:t> to make your </a:t>
            </a:r>
            <a:r>
              <a:rPr lang="en-US" dirty="0" err="1"/>
              <a:t>mixin</a:t>
            </a:r>
            <a:r>
              <a:rPr lang="en-US" dirty="0"/>
              <a:t> more </a:t>
            </a:r>
            <a:r>
              <a:rPr lang="en-US" dirty="0" smtClean="0"/>
              <a:t>flexible. </a:t>
            </a:r>
            <a:r>
              <a:rPr lang="en-US" dirty="0"/>
              <a:t>You can use a </a:t>
            </a:r>
            <a:r>
              <a:rPr lang="en-US" b="1" dirty="0"/>
              <a:t>variable</a:t>
            </a:r>
            <a:r>
              <a:rPr lang="en-US" dirty="0"/>
              <a:t> </a:t>
            </a:r>
            <a:r>
              <a:rPr lang="en-US" b="1" dirty="0"/>
              <a:t>inside the parentheses</a:t>
            </a:r>
            <a:r>
              <a:rPr lang="en-US" dirty="0"/>
              <a:t>.</a:t>
            </a:r>
          </a:p>
          <a:p>
            <a:pPr algn="just">
              <a:lnSpc>
                <a:spcPct val="120000"/>
              </a:lnSpc>
            </a:pPr>
            <a:r>
              <a:rPr lang="en-US" dirty="0" smtClean="0"/>
              <a:t>After </a:t>
            </a:r>
            <a:r>
              <a:rPr lang="en-US" dirty="0"/>
              <a:t>you create your </a:t>
            </a:r>
            <a:r>
              <a:rPr lang="en-US" dirty="0" err="1"/>
              <a:t>mixin</a:t>
            </a:r>
            <a:r>
              <a:rPr lang="en-US" dirty="0"/>
              <a:t>, you can then </a:t>
            </a:r>
            <a:r>
              <a:rPr lang="en-US" b="1" dirty="0"/>
              <a:t>use it </a:t>
            </a:r>
            <a:r>
              <a:rPr lang="en-US" dirty="0"/>
              <a:t>as a CSS declaration starting with </a:t>
            </a:r>
            <a:r>
              <a:rPr lang="en-US" b="1" dirty="0"/>
              <a:t>@include followed by the name of the </a:t>
            </a:r>
            <a:r>
              <a:rPr lang="en-US" b="1" dirty="0" err="1"/>
              <a:t>mixin</a:t>
            </a:r>
            <a:r>
              <a:rPr lang="en-US" dirty="0"/>
              <a:t>.</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70</a:t>
            </a:fld>
            <a:endParaRPr lang="pl-PL"/>
          </a:p>
        </p:txBody>
      </p:sp>
      <p:pic>
        <p:nvPicPr>
          <p:cNvPr id="5" name="Obraz 4"/>
          <p:cNvPicPr>
            <a:picLocks noChangeAspect="1"/>
          </p:cNvPicPr>
          <p:nvPr/>
        </p:nvPicPr>
        <p:blipFill>
          <a:blip r:embed="rId2"/>
          <a:stretch>
            <a:fillRect/>
          </a:stretch>
        </p:blipFill>
        <p:spPr>
          <a:xfrm>
            <a:off x="0" y="4020129"/>
            <a:ext cx="9144000" cy="2838450"/>
          </a:xfrm>
          <a:prstGeom prst="rect">
            <a:avLst/>
          </a:prstGeom>
        </p:spPr>
      </p:pic>
    </p:spTree>
    <p:extLst>
      <p:ext uri="{BB962C8B-B14F-4D97-AF65-F5344CB8AC3E}">
        <p14:creationId xmlns:p14="http://schemas.microsoft.com/office/powerpoint/2010/main" val="3638526439"/>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err="1" smtClean="0">
                <a:solidFill>
                  <a:srgbClr val="FFC000"/>
                </a:solidFill>
              </a:rPr>
              <a:t>Mixins</a:t>
            </a:r>
            <a:r>
              <a:rPr lang="en-US" dirty="0" smtClean="0">
                <a:solidFill>
                  <a:srgbClr val="FFC000"/>
                </a:solidFill>
              </a:rPr>
              <a:t> </a:t>
            </a:r>
            <a:r>
              <a:rPr lang="en-US" dirty="0">
                <a:solidFill>
                  <a:srgbClr val="FFC000"/>
                </a:solidFill>
              </a:rPr>
              <a:t>- example</a:t>
            </a:r>
          </a:p>
        </p:txBody>
      </p:sp>
      <p:sp>
        <p:nvSpPr>
          <p:cNvPr id="3" name="Symbol zastępczy zawartości 2"/>
          <p:cNvSpPr>
            <a:spLocks noGrp="1"/>
          </p:cNvSpPr>
          <p:nvPr>
            <p:ph idx="1"/>
          </p:nvPr>
        </p:nvSpPr>
        <p:spPr/>
        <p:txBody>
          <a:bodyPr>
            <a:normAutofit/>
          </a:bodyPr>
          <a:lstStyle/>
          <a:p>
            <a:pPr marL="0" indent="0">
              <a:buNone/>
            </a:pP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71</a:t>
            </a:fld>
            <a:endParaRPr lang="pl-PL"/>
          </a:p>
        </p:txBody>
      </p:sp>
      <p:pic>
        <p:nvPicPr>
          <p:cNvPr id="6" name="Picture 5" descr="2013-05-26 11.49.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556" y="1213907"/>
            <a:ext cx="7992888" cy="4914706"/>
          </a:xfrm>
          <a:prstGeom prst="rect">
            <a:avLst/>
          </a:prstGeom>
          <a:effectLst>
            <a:outerShdw blurRad="292100" dist="139700" dir="2700000" algn="tl" rotWithShape="0">
              <a:srgbClr val="000000">
                <a:alpha val="65000"/>
              </a:srgbClr>
            </a:outerShdw>
          </a:effectLst>
        </p:spPr>
      </p:pic>
    </p:spTree>
    <p:extLst>
      <p:ext uri="{BB962C8B-B14F-4D97-AF65-F5344CB8AC3E}">
        <p14:creationId xmlns:p14="http://schemas.microsoft.com/office/powerpoint/2010/main" val="312731489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a:solidFill>
                  <a:srgbClr val="FFC000"/>
                </a:solidFill>
              </a:rPr>
              <a:t>Mixin</a:t>
            </a:r>
            <a:endParaRPr lang="en-US" dirty="0">
              <a:solidFill>
                <a:srgbClr val="FFC000"/>
              </a:solidFill>
            </a:endParaRPr>
          </a:p>
        </p:txBody>
      </p:sp>
      <p:sp>
        <p:nvSpPr>
          <p:cNvPr id="3" name="Symbol zastępczy zawartości 2"/>
          <p:cNvSpPr>
            <a:spLocks noGrp="1"/>
          </p:cNvSpPr>
          <p:nvPr>
            <p:ph idx="1"/>
          </p:nvPr>
        </p:nvSpPr>
        <p:spPr/>
        <p:txBody>
          <a:bodyPr>
            <a:normAutofit lnSpcReduction="10000"/>
          </a:bodyPr>
          <a:lstStyle/>
          <a:p>
            <a:pPr marL="0" indent="0">
              <a:buNone/>
            </a:pPr>
            <a:r>
              <a:rPr lang="en-US" dirty="0" err="1" smtClean="0"/>
              <a:t>Dla</a:t>
            </a:r>
            <a:r>
              <a:rPr lang="en-US" dirty="0" smtClean="0"/>
              <a:t> </a:t>
            </a:r>
            <a:r>
              <a:rPr lang="en-US" dirty="0" err="1" smtClean="0"/>
              <a:t>dokumentu</a:t>
            </a:r>
            <a:r>
              <a:rPr lang="en-US" dirty="0" smtClean="0"/>
              <a:t> “index.html” </a:t>
            </a:r>
            <a:r>
              <a:rPr lang="en-US" dirty="0" err="1" smtClean="0"/>
              <a:t>napisz</a:t>
            </a:r>
            <a:r>
              <a:rPr lang="en-US" dirty="0" smtClean="0"/>
              <a:t> </a:t>
            </a:r>
            <a:r>
              <a:rPr lang="en-US" dirty="0" err="1" smtClean="0"/>
              <a:t>mixin</a:t>
            </a:r>
            <a:r>
              <a:rPr lang="en-US" dirty="0" smtClean="0"/>
              <a:t>: </a:t>
            </a:r>
          </a:p>
          <a:p>
            <a:pPr marL="514350" indent="-514350" algn="just">
              <a:buFont typeface="+mj-lt"/>
              <a:buAutoNum type="arabicPeriod"/>
            </a:pPr>
            <a:r>
              <a:rPr lang="en-US" dirty="0" smtClean="0"/>
              <a:t>O </a:t>
            </a:r>
            <a:r>
              <a:rPr lang="en-US" dirty="0" err="1" smtClean="0"/>
              <a:t>nazwie</a:t>
            </a:r>
            <a:r>
              <a:rPr lang="en-US" dirty="0" smtClean="0"/>
              <a:t> </a:t>
            </a:r>
            <a:r>
              <a:rPr lang="en-US" b="1" dirty="0" err="1" smtClean="0"/>
              <a:t>zaokrSekcja</a:t>
            </a:r>
            <a:r>
              <a:rPr lang="en-US" b="1" dirty="0" smtClean="0"/>
              <a:t>, </a:t>
            </a:r>
            <a:r>
              <a:rPr lang="en-US" b="1" dirty="0" err="1" smtClean="0"/>
              <a:t>definujący</a:t>
            </a:r>
            <a:r>
              <a:rPr lang="en-US" dirty="0" smtClean="0"/>
              <a:t>: padding, </a:t>
            </a:r>
            <a:r>
              <a:rPr lang="en-US" dirty="0" err="1" smtClean="0"/>
              <a:t>obramowanie</a:t>
            </a:r>
            <a:r>
              <a:rPr lang="en-US" dirty="0" smtClean="0"/>
              <a:t> </a:t>
            </a:r>
            <a:r>
              <a:rPr lang="en-US" dirty="0" err="1" smtClean="0"/>
              <a:t>oraz</a:t>
            </a:r>
            <a:r>
              <a:rPr lang="en-US" dirty="0" smtClean="0"/>
              <a:t> radius. </a:t>
            </a:r>
            <a:r>
              <a:rPr lang="en-US" dirty="0" err="1" smtClean="0"/>
              <a:t>Napisz</a:t>
            </a:r>
            <a:r>
              <a:rPr lang="en-US" dirty="0" smtClean="0"/>
              <a:t> </a:t>
            </a:r>
            <a:r>
              <a:rPr lang="en-US" dirty="0" err="1" smtClean="0"/>
              <a:t>styl</a:t>
            </a:r>
            <a:r>
              <a:rPr lang="en-US" dirty="0" smtClean="0"/>
              <a:t> </a:t>
            </a:r>
            <a:r>
              <a:rPr lang="en-US" dirty="0" err="1" smtClean="0"/>
              <a:t>dla</a:t>
            </a:r>
            <a:r>
              <a:rPr lang="en-US" dirty="0"/>
              <a:t> </a:t>
            </a:r>
            <a:r>
              <a:rPr lang="en-US" dirty="0" err="1" smtClean="0"/>
              <a:t>nagłówka</a:t>
            </a:r>
            <a:r>
              <a:rPr lang="en-US" dirty="0" smtClean="0"/>
              <a:t> (header), </a:t>
            </a:r>
            <a:r>
              <a:rPr lang="en-US" dirty="0" err="1" smtClean="0"/>
              <a:t>dla</a:t>
            </a:r>
            <a:r>
              <a:rPr lang="en-US" dirty="0" smtClean="0"/>
              <a:t> </a:t>
            </a:r>
            <a:r>
              <a:rPr lang="en-US" dirty="0" err="1" smtClean="0"/>
              <a:t>którego</a:t>
            </a:r>
            <a:r>
              <a:rPr lang="en-US" dirty="0" smtClean="0"/>
              <a:t> </a:t>
            </a:r>
            <a:r>
              <a:rPr lang="en-US" dirty="0" err="1" smtClean="0"/>
              <a:t>przygotowania</a:t>
            </a:r>
            <a:r>
              <a:rPr lang="en-US" dirty="0" smtClean="0"/>
              <a:t> </a:t>
            </a:r>
            <a:r>
              <a:rPr lang="en-US" dirty="0" err="1" smtClean="0"/>
              <a:t>zastosuj</a:t>
            </a:r>
            <a:r>
              <a:rPr lang="en-US" dirty="0" smtClean="0"/>
              <a:t> </a:t>
            </a:r>
            <a:r>
              <a:rPr lang="en-US" dirty="0" err="1" smtClean="0"/>
              <a:t>mixin</a:t>
            </a:r>
            <a:r>
              <a:rPr lang="en-US" dirty="0" smtClean="0"/>
              <a:t>.</a:t>
            </a:r>
          </a:p>
          <a:p>
            <a:pPr marL="514350" indent="-514350" algn="just">
              <a:buFont typeface="+mj-lt"/>
              <a:buAutoNum type="arabicPeriod"/>
            </a:pPr>
            <a:r>
              <a:rPr lang="en-US" dirty="0" err="1" smtClean="0"/>
              <a:t>Który</a:t>
            </a:r>
            <a:r>
              <a:rPr lang="en-US" dirty="0" smtClean="0"/>
              <a:t> </a:t>
            </a:r>
            <a:r>
              <a:rPr lang="en-US" dirty="0" err="1" smtClean="0"/>
              <a:t>definiuje</a:t>
            </a:r>
            <a:r>
              <a:rPr lang="en-US" dirty="0" smtClean="0"/>
              <a:t> border-radius </a:t>
            </a:r>
            <a:r>
              <a:rPr lang="en-US" b="1" dirty="0" err="1" smtClean="0"/>
              <a:t>dla</a:t>
            </a:r>
            <a:r>
              <a:rPr lang="en-US" b="1" dirty="0" smtClean="0"/>
              <a:t> </a:t>
            </a:r>
            <a:r>
              <a:rPr lang="en-US" b="1" dirty="0" err="1" smtClean="0"/>
              <a:t>różnych</a:t>
            </a:r>
            <a:r>
              <a:rPr lang="en-US" b="1" dirty="0" smtClean="0"/>
              <a:t> </a:t>
            </a:r>
            <a:r>
              <a:rPr lang="en-US" b="1" dirty="0" err="1" smtClean="0"/>
              <a:t>przeglądarek</a:t>
            </a:r>
            <a:r>
              <a:rPr lang="en-US" dirty="0" smtClean="0"/>
              <a:t>. </a:t>
            </a:r>
            <a:r>
              <a:rPr lang="en-US" dirty="0" err="1" smtClean="0"/>
              <a:t>Zastosuj</a:t>
            </a:r>
            <a:r>
              <a:rPr lang="en-US" dirty="0" smtClean="0"/>
              <a:t> go w </a:t>
            </a:r>
            <a:r>
              <a:rPr lang="en-US" dirty="0" err="1" smtClean="0"/>
              <a:t>mixinie</a:t>
            </a:r>
            <a:r>
              <a:rPr lang="en-US" dirty="0" smtClean="0"/>
              <a:t> o </a:t>
            </a:r>
            <a:r>
              <a:rPr lang="en-US" dirty="0" err="1" smtClean="0"/>
              <a:t>nazwie</a:t>
            </a:r>
            <a:r>
              <a:rPr lang="en-US" dirty="0" smtClean="0"/>
              <a:t> </a:t>
            </a:r>
            <a:r>
              <a:rPr lang="en-US" dirty="0" err="1" smtClean="0"/>
              <a:t>zaokrSekcja</a:t>
            </a:r>
            <a:r>
              <a:rPr lang="en-US" dirty="0" smtClean="0"/>
              <a:t>.</a:t>
            </a:r>
          </a:p>
          <a:p>
            <a:pPr marL="514350" indent="-514350" algn="just">
              <a:buFont typeface="+mj-lt"/>
              <a:buAutoNum type="arabicPeriod"/>
            </a:pPr>
            <a:r>
              <a:rPr lang="en-US" dirty="0"/>
              <a:t>O </a:t>
            </a:r>
            <a:r>
              <a:rPr lang="en-US" dirty="0" err="1"/>
              <a:t>nazwie</a:t>
            </a:r>
            <a:r>
              <a:rPr lang="en-US" dirty="0"/>
              <a:t> </a:t>
            </a:r>
            <a:r>
              <a:rPr lang="en-US" b="1" dirty="0" err="1" smtClean="0"/>
              <a:t>listaBezFormatowania</a:t>
            </a:r>
            <a:r>
              <a:rPr lang="en-US" b="1" dirty="0" smtClean="0"/>
              <a:t>, </a:t>
            </a:r>
            <a:r>
              <a:rPr lang="en-US" b="1" dirty="0" err="1" smtClean="0"/>
              <a:t>definujący</a:t>
            </a:r>
            <a:r>
              <a:rPr lang="en-US" b="1" dirty="0" smtClean="0"/>
              <a:t> </a:t>
            </a:r>
            <a:r>
              <a:rPr lang="en-US" b="1" dirty="0" err="1" smtClean="0"/>
              <a:t>listę</a:t>
            </a:r>
            <a:r>
              <a:rPr lang="en-US" b="1" dirty="0" smtClean="0"/>
              <a:t> </a:t>
            </a:r>
            <a:r>
              <a:rPr lang="en-US" dirty="0" smtClean="0"/>
              <a:t>bez </a:t>
            </a:r>
            <a:r>
              <a:rPr lang="en-US" dirty="0" err="1" smtClean="0"/>
              <a:t>wypunktowania</a:t>
            </a:r>
            <a:r>
              <a:rPr lang="en-US" dirty="0" smtClean="0"/>
              <a:t>, </a:t>
            </a:r>
            <a:r>
              <a:rPr lang="en-US" dirty="0" err="1" smtClean="0"/>
              <a:t>paddingów</a:t>
            </a:r>
            <a:r>
              <a:rPr lang="en-US" dirty="0" smtClean="0"/>
              <a:t>, </a:t>
            </a:r>
            <a:r>
              <a:rPr lang="en-US" dirty="0" err="1" smtClean="0"/>
              <a:t>marginesów</a:t>
            </a:r>
            <a:r>
              <a:rPr lang="en-US" dirty="0" smtClean="0"/>
              <a:t>, </a:t>
            </a:r>
            <a:r>
              <a:rPr lang="en-US" dirty="0" err="1" smtClean="0"/>
              <a:t>itp</a:t>
            </a:r>
            <a:r>
              <a:rPr lang="en-US" dirty="0" smtClean="0"/>
              <a:t>.. </a:t>
            </a:r>
            <a:r>
              <a:rPr lang="en-US" dirty="0" err="1"/>
              <a:t>Napisz</a:t>
            </a:r>
            <a:r>
              <a:rPr lang="en-US" dirty="0"/>
              <a:t> </a:t>
            </a:r>
            <a:r>
              <a:rPr lang="en-US" dirty="0" err="1"/>
              <a:t>styl</a:t>
            </a:r>
            <a:r>
              <a:rPr lang="en-US" dirty="0"/>
              <a:t> </a:t>
            </a:r>
            <a:r>
              <a:rPr lang="en-US" dirty="0" err="1" smtClean="0"/>
              <a:t>dla</a:t>
            </a:r>
            <a:r>
              <a:rPr lang="en-US" dirty="0" smtClean="0"/>
              <a:t> list (</a:t>
            </a:r>
            <a:r>
              <a:rPr lang="en-US" dirty="0" err="1" smtClean="0"/>
              <a:t>ul</a:t>
            </a:r>
            <a:r>
              <a:rPr lang="en-US" dirty="0" smtClean="0"/>
              <a:t>), </a:t>
            </a:r>
            <a:r>
              <a:rPr lang="en-US" dirty="0" err="1"/>
              <a:t>dla</a:t>
            </a:r>
            <a:r>
              <a:rPr lang="en-US" dirty="0"/>
              <a:t> </a:t>
            </a:r>
            <a:r>
              <a:rPr lang="en-US" dirty="0" err="1"/>
              <a:t>którego</a:t>
            </a:r>
            <a:r>
              <a:rPr lang="en-US" dirty="0"/>
              <a:t> </a:t>
            </a:r>
            <a:r>
              <a:rPr lang="en-US" dirty="0" err="1"/>
              <a:t>przygotowania</a:t>
            </a:r>
            <a:r>
              <a:rPr lang="en-US" dirty="0"/>
              <a:t> </a:t>
            </a:r>
            <a:r>
              <a:rPr lang="en-US" dirty="0" err="1"/>
              <a:t>zastosuj</a:t>
            </a:r>
            <a:r>
              <a:rPr lang="en-US" dirty="0"/>
              <a:t> </a:t>
            </a:r>
            <a:r>
              <a:rPr lang="en-US" dirty="0" err="1"/>
              <a:t>mixin</a:t>
            </a:r>
            <a:r>
              <a:rPr lang="en-US" dirty="0"/>
              <a:t>.</a:t>
            </a:r>
          </a:p>
          <a:p>
            <a:pPr marL="514350" indent="-514350">
              <a:buFont typeface="+mj-lt"/>
              <a:buAutoNum type="arabicPeriod"/>
            </a:pPr>
            <a:endParaRPr lang="en-US" dirty="0" smtClean="0"/>
          </a:p>
          <a:p>
            <a:pPr marL="514350" indent="-514350">
              <a:buFont typeface="+mj-lt"/>
              <a:buAutoNum type="arabicPeriod"/>
            </a:pP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72</a:t>
            </a:fld>
            <a:endParaRPr lang="pl-PL"/>
          </a:p>
        </p:txBody>
      </p:sp>
    </p:spTree>
    <p:extLst>
      <p:ext uri="{BB962C8B-B14F-4D97-AF65-F5344CB8AC3E}">
        <p14:creationId xmlns:p14="http://schemas.microsoft.com/office/powerpoint/2010/main" val="20128506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a:t>
            </a:r>
            <a:r>
              <a:rPr lang="en-US" dirty="0">
                <a:solidFill>
                  <a:srgbClr val="FFC000"/>
                </a:solidFill>
              </a:rPr>
              <a:t>– </a:t>
            </a:r>
            <a:r>
              <a:rPr lang="en-US" dirty="0" err="1" smtClean="0">
                <a:solidFill>
                  <a:srgbClr val="FFC000"/>
                </a:solidFill>
              </a:rPr>
              <a:t>Mixin</a:t>
            </a:r>
            <a:r>
              <a:rPr lang="en-US" dirty="0">
                <a:solidFill>
                  <a:srgbClr val="FFC000"/>
                </a:solidFill>
              </a:rPr>
              <a:t>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p>
          <a:p>
            <a:pPr marL="514350" indent="-514350" algn="just">
              <a:buAutoNum type="arabicPeriod"/>
            </a:pPr>
            <a:r>
              <a:rPr lang="en-US" dirty="0" err="1" smtClean="0"/>
              <a:t>Napisz</a:t>
            </a:r>
            <a:r>
              <a:rPr lang="en-US" dirty="0" smtClean="0"/>
              <a:t> </a:t>
            </a:r>
            <a:r>
              <a:rPr lang="en-US" b="1" dirty="0" err="1" smtClean="0"/>
              <a:t>mixin</a:t>
            </a:r>
            <a:r>
              <a:rPr lang="en-US" b="1" dirty="0" smtClean="0"/>
              <a:t>(y)</a:t>
            </a:r>
            <a:r>
              <a:rPr lang="en-US" dirty="0" smtClean="0"/>
              <a:t> </a:t>
            </a:r>
            <a:r>
              <a:rPr lang="en-US" dirty="0" err="1" smtClean="0"/>
              <a:t>przygotowujący</a:t>
            </a:r>
            <a:r>
              <a:rPr lang="en-US" dirty="0" smtClean="0"/>
              <a:t>(e) </a:t>
            </a:r>
            <a:r>
              <a:rPr lang="en-US" b="1" dirty="0" err="1" smtClean="0"/>
              <a:t>poziome</a:t>
            </a:r>
            <a:r>
              <a:rPr lang="en-US" b="1" dirty="0" smtClean="0"/>
              <a:t> menu</a:t>
            </a:r>
            <a:r>
              <a:rPr lang="en-US" dirty="0" smtClean="0"/>
              <a:t>, </a:t>
            </a:r>
            <a:r>
              <a:rPr lang="en-US" dirty="0" err="1" smtClean="0"/>
              <a:t>które</a:t>
            </a:r>
            <a:r>
              <a:rPr lang="en-US" dirty="0" smtClean="0"/>
              <a:t> </a:t>
            </a:r>
            <a:r>
              <a:rPr lang="en-US" dirty="0" err="1" smtClean="0"/>
              <a:t>zawsze</a:t>
            </a:r>
            <a:r>
              <a:rPr lang="en-US" dirty="0" smtClean="0"/>
              <a:t> jest u </a:t>
            </a:r>
            <a:r>
              <a:rPr lang="en-US" dirty="0" err="1" smtClean="0"/>
              <a:t>góry</a:t>
            </a:r>
            <a:r>
              <a:rPr lang="en-US" dirty="0" smtClean="0"/>
              <a:t> </a:t>
            </a:r>
            <a:r>
              <a:rPr lang="en-US" dirty="0" err="1" smtClean="0"/>
              <a:t>strony</a:t>
            </a:r>
            <a:r>
              <a:rPr lang="en-US" dirty="0" smtClean="0"/>
              <a:t>. </a:t>
            </a:r>
            <a:r>
              <a:rPr lang="en-US" dirty="0" err="1" smtClean="0"/>
              <a:t>Napisz</a:t>
            </a:r>
            <a:r>
              <a:rPr lang="en-US" dirty="0" smtClean="0"/>
              <a:t> </a:t>
            </a:r>
            <a:r>
              <a:rPr lang="en-US" dirty="0" err="1" smtClean="0"/>
              <a:t>klasę</a:t>
            </a:r>
            <a:r>
              <a:rPr lang="en-US" dirty="0" smtClean="0"/>
              <a:t>(y) </a:t>
            </a:r>
            <a:r>
              <a:rPr lang="en-US" dirty="0" err="1" smtClean="0"/>
              <a:t>korzystające</a:t>
            </a:r>
            <a:r>
              <a:rPr lang="en-US" dirty="0" smtClean="0"/>
              <a:t> z </a:t>
            </a:r>
            <a:r>
              <a:rPr lang="en-US" dirty="0" err="1" smtClean="0"/>
              <a:t>mixina</a:t>
            </a:r>
            <a:r>
              <a:rPr lang="en-US" dirty="0" smtClean="0"/>
              <a:t> </a:t>
            </a:r>
            <a:r>
              <a:rPr lang="en-US" dirty="0" err="1" smtClean="0"/>
              <a:t>dodatkowo</a:t>
            </a:r>
            <a:r>
              <a:rPr lang="en-US" dirty="0" smtClean="0"/>
              <a:t> </a:t>
            </a:r>
            <a:r>
              <a:rPr lang="en-US" dirty="0" err="1" smtClean="0"/>
              <a:t>stylujące</a:t>
            </a:r>
            <a:r>
              <a:rPr lang="en-US" dirty="0" smtClean="0"/>
              <a:t> menu (</a:t>
            </a:r>
            <a:r>
              <a:rPr lang="en-US" dirty="0" err="1" smtClean="0"/>
              <a:t>kolor</a:t>
            </a:r>
            <a:r>
              <a:rPr lang="en-US" dirty="0" smtClean="0"/>
              <a:t> </a:t>
            </a:r>
            <a:r>
              <a:rPr lang="en-US" dirty="0" err="1" smtClean="0"/>
              <a:t>tła</a:t>
            </a:r>
            <a:r>
              <a:rPr lang="en-US" dirty="0" smtClean="0"/>
              <a:t>, </a:t>
            </a:r>
            <a:r>
              <a:rPr lang="en-US" dirty="0" err="1" smtClean="0"/>
              <a:t>najechanie</a:t>
            </a:r>
            <a:r>
              <a:rPr lang="en-US" dirty="0" smtClean="0"/>
              <a:t>, </a:t>
            </a:r>
            <a:r>
              <a:rPr lang="en-US" dirty="0" err="1" smtClean="0"/>
              <a:t>czcionki</a:t>
            </a:r>
            <a:r>
              <a:rPr lang="en-US" dirty="0" smtClean="0"/>
              <a:t>, …).</a:t>
            </a:r>
          </a:p>
          <a:p>
            <a:pPr marL="514350" indent="-514350" algn="just">
              <a:buFont typeface="Arial" pitchFamily="34" charset="0"/>
              <a:buAutoNum type="arabicPeriod"/>
            </a:pPr>
            <a:r>
              <a:rPr lang="en-US" dirty="0" err="1" smtClean="0"/>
              <a:t>Mixiny</a:t>
            </a:r>
            <a:r>
              <a:rPr lang="en-US" dirty="0" smtClean="0"/>
              <a:t> z </a:t>
            </a:r>
            <a:r>
              <a:rPr lang="en-US" dirty="0" err="1" smtClean="0"/>
              <a:t>zadania</a:t>
            </a:r>
            <a:r>
              <a:rPr lang="en-US" dirty="0" smtClean="0"/>
              <a:t> </a:t>
            </a:r>
            <a:r>
              <a:rPr lang="en-US" dirty="0" err="1" smtClean="0"/>
              <a:t>dotyczącego</a:t>
            </a:r>
            <a:r>
              <a:rPr lang="en-US" dirty="0" smtClean="0"/>
              <a:t> </a:t>
            </a:r>
            <a:r>
              <a:rPr lang="en-US" dirty="0" err="1" smtClean="0"/>
              <a:t>dokumentu</a:t>
            </a:r>
            <a:r>
              <a:rPr lang="en-US" dirty="0" smtClean="0"/>
              <a:t> “index.html” </a:t>
            </a:r>
            <a:r>
              <a:rPr lang="en-US" dirty="0" err="1" smtClean="0"/>
              <a:t>wstaw</a:t>
            </a:r>
            <a:r>
              <a:rPr lang="en-US" dirty="0" smtClean="0"/>
              <a:t> do </a:t>
            </a:r>
            <a:r>
              <a:rPr lang="en-US" b="1" dirty="0" err="1" smtClean="0"/>
              <a:t>osobnego</a:t>
            </a:r>
            <a:r>
              <a:rPr lang="en-US" b="1" dirty="0" smtClean="0"/>
              <a:t> </a:t>
            </a:r>
            <a:r>
              <a:rPr lang="en-US" b="1" dirty="0" err="1" smtClean="0"/>
              <a:t>pliku</a:t>
            </a:r>
            <a:r>
              <a:rPr lang="en-US" b="1" dirty="0" smtClean="0"/>
              <a:t>, </a:t>
            </a:r>
            <a:r>
              <a:rPr lang="en-US" b="1" dirty="0" err="1" smtClean="0"/>
              <a:t>który</a:t>
            </a:r>
            <a:r>
              <a:rPr lang="en-US" b="1" dirty="0" smtClean="0"/>
              <a:t> </a:t>
            </a:r>
            <a:r>
              <a:rPr lang="en-US" b="1" dirty="0" err="1" smtClean="0"/>
              <a:t>zaimportuj</a:t>
            </a:r>
            <a:r>
              <a:rPr lang="en-US" dirty="0"/>
              <a:t>.</a:t>
            </a:r>
            <a:r>
              <a:rPr lang="en-US" dirty="0" smtClean="0"/>
              <a:t> </a:t>
            </a:r>
            <a:r>
              <a:rPr lang="en-US" dirty="0" err="1" smtClean="0"/>
              <a:t>Następnie</a:t>
            </a:r>
            <a:r>
              <a:rPr lang="en-US" dirty="0" smtClean="0"/>
              <a:t> </a:t>
            </a:r>
            <a:r>
              <a:rPr lang="en-US" dirty="0" err="1" smtClean="0"/>
              <a:t>wykorzystaj</a:t>
            </a:r>
            <a:r>
              <a:rPr lang="en-US" dirty="0" smtClean="0"/>
              <a:t> </a:t>
            </a:r>
            <a:r>
              <a:rPr lang="en-US" dirty="0" err="1" smtClean="0"/>
              <a:t>mixin</a:t>
            </a:r>
            <a:r>
              <a:rPr lang="en-US" dirty="0" smtClean="0"/>
              <a:t> o </a:t>
            </a:r>
            <a:r>
              <a:rPr lang="en-US" dirty="0" err="1"/>
              <a:t>nazwie</a:t>
            </a:r>
            <a:r>
              <a:rPr lang="en-US" dirty="0"/>
              <a:t> </a:t>
            </a:r>
            <a:r>
              <a:rPr lang="en-US" dirty="0" err="1" smtClean="0"/>
              <a:t>zaokrSekcja</a:t>
            </a:r>
            <a:r>
              <a:rPr lang="en-US" dirty="0" smtClean="0"/>
              <a:t>.</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73</a:t>
            </a:fld>
            <a:endParaRPr lang="pl-PL"/>
          </a:p>
        </p:txBody>
      </p:sp>
    </p:spTree>
    <p:extLst>
      <p:ext uri="{BB962C8B-B14F-4D97-AF65-F5344CB8AC3E}">
        <p14:creationId xmlns:p14="http://schemas.microsoft.com/office/powerpoint/2010/main" val="6747368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t>
            </a:r>
            <a:r>
              <a:rPr lang="en-US" dirty="0" err="1" smtClean="0">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a:xfrm>
            <a:off x="457200" y="1285860"/>
            <a:ext cx="8229600" cy="2719203"/>
          </a:xfrm>
        </p:spPr>
        <p:txBody>
          <a:bodyPr>
            <a:normAutofit/>
          </a:bodyPr>
          <a:lstStyle/>
          <a:p>
            <a:pPr algn="just"/>
            <a:r>
              <a:rPr lang="en-US" sz="2000" b="1" dirty="0" err="1"/>
              <a:t>Mixin</a:t>
            </a:r>
            <a:r>
              <a:rPr lang="en-US" sz="2000" b="1" dirty="0"/>
              <a:t> </a:t>
            </a:r>
            <a:r>
              <a:rPr lang="en-US" sz="2000" b="1" dirty="0" smtClean="0"/>
              <a:t>Arguments - </a:t>
            </a:r>
            <a:r>
              <a:rPr lang="en-US" sz="2000" b="1" dirty="0"/>
              <a:t>Keyword Arguments </a:t>
            </a:r>
            <a:r>
              <a:rPr lang="en-US" sz="2000" dirty="0"/>
              <a:t>- </a:t>
            </a:r>
            <a:r>
              <a:rPr lang="en-US" sz="2000" dirty="0" smtClean="0"/>
              <a:t>the </a:t>
            </a:r>
            <a:r>
              <a:rPr lang="en-US" sz="2000" dirty="0"/>
              <a:t>arguments, which are named can be passed in any order and the default values of argument can </a:t>
            </a:r>
            <a:r>
              <a:rPr lang="en-US" sz="2000" dirty="0" smtClean="0"/>
              <a:t>be omitted.</a:t>
            </a:r>
          </a:p>
          <a:p>
            <a:pPr marL="0" indent="0" algn="just">
              <a:buNone/>
            </a:pPr>
            <a:r>
              <a:rPr lang="en-US" dirty="0"/>
              <a:t/>
            </a:r>
            <a:br>
              <a:rPr lang="en-US" dirty="0"/>
            </a:br>
            <a:endParaRPr lang="en-US" dirty="0"/>
          </a:p>
          <a:p>
            <a:pPr algn="just"/>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74</a:t>
            </a:fld>
            <a:endParaRPr lang="pl-PL"/>
          </a:p>
        </p:txBody>
      </p:sp>
      <p:pic>
        <p:nvPicPr>
          <p:cNvPr id="6" name="Obraz 5"/>
          <p:cNvPicPr>
            <a:picLocks noChangeAspect="1"/>
          </p:cNvPicPr>
          <p:nvPr/>
        </p:nvPicPr>
        <p:blipFill>
          <a:blip r:embed="rId2"/>
          <a:stretch>
            <a:fillRect/>
          </a:stretch>
        </p:blipFill>
        <p:spPr>
          <a:xfrm>
            <a:off x="539552" y="2276872"/>
            <a:ext cx="6553200" cy="2647950"/>
          </a:xfrm>
          <a:prstGeom prst="rect">
            <a:avLst/>
          </a:prstGeom>
        </p:spPr>
      </p:pic>
      <p:pic>
        <p:nvPicPr>
          <p:cNvPr id="7" name="Obraz 6"/>
          <p:cNvPicPr>
            <a:picLocks noChangeAspect="1"/>
          </p:cNvPicPr>
          <p:nvPr/>
        </p:nvPicPr>
        <p:blipFill>
          <a:blip r:embed="rId3"/>
          <a:stretch>
            <a:fillRect/>
          </a:stretch>
        </p:blipFill>
        <p:spPr>
          <a:xfrm>
            <a:off x="539552" y="5301208"/>
            <a:ext cx="3562350" cy="1476375"/>
          </a:xfrm>
          <a:prstGeom prst="rect">
            <a:avLst/>
          </a:prstGeom>
        </p:spPr>
      </p:pic>
    </p:spTree>
    <p:extLst>
      <p:ext uri="{BB962C8B-B14F-4D97-AF65-F5344CB8AC3E}">
        <p14:creationId xmlns:p14="http://schemas.microsoft.com/office/powerpoint/2010/main" val="25707010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Mixin</a:t>
            </a:r>
            <a:r>
              <a:rPr lang="en-US" dirty="0" smtClean="0">
                <a:solidFill>
                  <a:srgbClr val="FFC000"/>
                </a:solidFill>
              </a:rPr>
              <a:t> Parameters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Zmodyfikuj</a:t>
            </a:r>
            <a:r>
              <a:rPr lang="en-US" dirty="0" smtClean="0"/>
              <a:t> </a:t>
            </a:r>
            <a:r>
              <a:rPr lang="en-US" dirty="0" err="1"/>
              <a:t>mixin</a:t>
            </a:r>
            <a:r>
              <a:rPr lang="en-US" dirty="0"/>
              <a:t> </a:t>
            </a:r>
            <a:r>
              <a:rPr lang="en-US" dirty="0" smtClean="0"/>
              <a:t>o </a:t>
            </a:r>
            <a:r>
              <a:rPr lang="en-US" dirty="0" err="1" smtClean="0"/>
              <a:t>nazwie</a:t>
            </a:r>
            <a:r>
              <a:rPr lang="en-US" dirty="0" smtClean="0"/>
              <a:t> </a:t>
            </a:r>
            <a:r>
              <a:rPr lang="en-US" dirty="0" err="1" smtClean="0"/>
              <a:t>zaokrSekcja</a:t>
            </a:r>
            <a:r>
              <a:rPr lang="en-US" dirty="0" smtClean="0"/>
              <a:t>, aby </a:t>
            </a:r>
            <a:r>
              <a:rPr lang="en-US" b="1" dirty="0" err="1" smtClean="0"/>
              <a:t>wartości</a:t>
            </a:r>
            <a:r>
              <a:rPr lang="en-US" b="1" dirty="0" smtClean="0"/>
              <a:t> </a:t>
            </a:r>
            <a:r>
              <a:rPr lang="en-US" b="1" dirty="0" err="1" smtClean="0"/>
              <a:t>pobierane</a:t>
            </a:r>
            <a:r>
              <a:rPr lang="en-US" b="1" dirty="0" smtClean="0"/>
              <a:t> </a:t>
            </a:r>
            <a:r>
              <a:rPr lang="en-US" b="1" dirty="0" err="1" smtClean="0"/>
              <a:t>były</a:t>
            </a:r>
            <a:r>
              <a:rPr lang="en-US" b="1" dirty="0" smtClean="0"/>
              <a:t> </a:t>
            </a:r>
            <a:r>
              <a:rPr lang="en-US" b="1" dirty="0" err="1" smtClean="0"/>
              <a:t>jako</a:t>
            </a:r>
            <a:r>
              <a:rPr lang="en-US" b="1" dirty="0" smtClean="0"/>
              <a:t> </a:t>
            </a:r>
            <a:r>
              <a:rPr lang="en-US" b="1" dirty="0" err="1" smtClean="0"/>
              <a:t>parametry</a:t>
            </a:r>
            <a:r>
              <a:rPr lang="en-US" b="1" dirty="0" smtClean="0"/>
              <a:t> </a:t>
            </a:r>
            <a:r>
              <a:rPr lang="en-US" dirty="0" smtClean="0"/>
              <a:t> - </a:t>
            </a:r>
            <a:r>
              <a:rPr lang="en-US" dirty="0" err="1" smtClean="0"/>
              <a:t>część</a:t>
            </a:r>
            <a:r>
              <a:rPr lang="en-US" dirty="0" smtClean="0"/>
              <a:t> z </a:t>
            </a:r>
            <a:r>
              <a:rPr lang="en-US" dirty="0" err="1" smtClean="0"/>
              <a:t>nich</a:t>
            </a:r>
            <a:r>
              <a:rPr lang="en-US" dirty="0" smtClean="0"/>
              <a:t> </a:t>
            </a:r>
            <a:r>
              <a:rPr lang="en-US" dirty="0" err="1" smtClean="0"/>
              <a:t>niech</a:t>
            </a:r>
            <a:r>
              <a:rPr lang="en-US" dirty="0" smtClean="0"/>
              <a:t> </a:t>
            </a:r>
            <a:r>
              <a:rPr lang="en-US" dirty="0" err="1" smtClean="0"/>
              <a:t>posiada</a:t>
            </a:r>
            <a:r>
              <a:rPr lang="en-US" dirty="0" smtClean="0"/>
              <a:t> </a:t>
            </a:r>
            <a:r>
              <a:rPr lang="en-US" dirty="0" err="1" smtClean="0"/>
              <a:t>wartości</a:t>
            </a:r>
            <a:r>
              <a:rPr lang="en-US" dirty="0" smtClean="0"/>
              <a:t> </a:t>
            </a:r>
            <a:r>
              <a:rPr lang="en-US" dirty="0" err="1" smtClean="0"/>
              <a:t>domyślne</a:t>
            </a:r>
            <a:r>
              <a:rPr lang="en-US" dirty="0" smtClean="0"/>
              <a:t>. </a:t>
            </a:r>
            <a:r>
              <a:rPr lang="en-US" dirty="0" err="1" smtClean="0"/>
              <a:t>Zmodyfikuj</a:t>
            </a:r>
            <a:r>
              <a:rPr lang="en-US" dirty="0" smtClean="0"/>
              <a:t> </a:t>
            </a:r>
            <a:r>
              <a:rPr lang="en-US" dirty="0" err="1" smtClean="0"/>
              <a:t>styl</a:t>
            </a:r>
            <a:r>
              <a:rPr lang="en-US" dirty="0" smtClean="0"/>
              <a:t> </a:t>
            </a:r>
            <a:r>
              <a:rPr lang="en-US" dirty="0" err="1" smtClean="0"/>
              <a:t>dla</a:t>
            </a:r>
            <a:r>
              <a:rPr lang="en-US" dirty="0"/>
              <a:t> </a:t>
            </a:r>
            <a:r>
              <a:rPr lang="en-US" dirty="0" err="1" smtClean="0"/>
              <a:t>nagłówka</a:t>
            </a:r>
            <a:r>
              <a:rPr lang="en-US" dirty="0" smtClean="0"/>
              <a:t> (header), </a:t>
            </a:r>
            <a:r>
              <a:rPr lang="en-US" dirty="0" err="1" smtClean="0"/>
              <a:t>dla</a:t>
            </a:r>
            <a:r>
              <a:rPr lang="en-US" dirty="0" smtClean="0"/>
              <a:t> </a:t>
            </a:r>
            <a:r>
              <a:rPr lang="en-US" dirty="0" err="1" smtClean="0"/>
              <a:t>którego</a:t>
            </a:r>
            <a:r>
              <a:rPr lang="en-US" dirty="0" smtClean="0"/>
              <a:t> </a:t>
            </a:r>
            <a:r>
              <a:rPr lang="en-US" dirty="0" err="1" smtClean="0"/>
              <a:t>zastosowano</a:t>
            </a:r>
            <a:r>
              <a:rPr lang="en-US" dirty="0" smtClean="0"/>
              <a:t> </a:t>
            </a:r>
            <a:r>
              <a:rPr lang="en-US" dirty="0" err="1" smtClean="0"/>
              <a:t>mixin</a:t>
            </a:r>
            <a:r>
              <a:rPr lang="en-US" dirty="0" smtClean="0"/>
              <a:t>, aby </a:t>
            </a:r>
            <a:r>
              <a:rPr lang="en-US" dirty="0" err="1" smtClean="0"/>
              <a:t>wywołanie</a:t>
            </a:r>
            <a:r>
              <a:rPr lang="en-US" dirty="0" smtClean="0"/>
              <a:t> </a:t>
            </a:r>
            <a:r>
              <a:rPr lang="en-US" dirty="0" err="1" smtClean="0"/>
              <a:t>mixina</a:t>
            </a:r>
            <a:r>
              <a:rPr lang="en-US" dirty="0" smtClean="0"/>
              <a:t> </a:t>
            </a:r>
            <a:r>
              <a:rPr lang="en-US" dirty="0" err="1" smtClean="0"/>
              <a:t>zawierało</a:t>
            </a:r>
            <a:r>
              <a:rPr lang="en-US" dirty="0" smtClean="0"/>
              <a:t> </a:t>
            </a:r>
            <a:r>
              <a:rPr lang="en-US" dirty="0" err="1" smtClean="0"/>
              <a:t>parametry</a:t>
            </a:r>
            <a:r>
              <a:rPr lang="en-US" dirty="0" smtClean="0"/>
              <a:t>.</a:t>
            </a:r>
          </a:p>
          <a:p>
            <a:pPr marL="514350" indent="-514350">
              <a:buFont typeface="+mj-lt"/>
              <a:buAutoNum type="arabicPeriod"/>
            </a:pP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75</a:t>
            </a:fld>
            <a:endParaRPr lang="pl-PL"/>
          </a:p>
        </p:txBody>
      </p:sp>
    </p:spTree>
    <p:extLst>
      <p:ext uri="{BB962C8B-B14F-4D97-AF65-F5344CB8AC3E}">
        <p14:creationId xmlns:p14="http://schemas.microsoft.com/office/powerpoint/2010/main" val="422207936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a:xfrm>
            <a:off x="457200" y="571480"/>
            <a:ext cx="8579296" cy="571504"/>
          </a:xfrm>
        </p:spPr>
        <p:txBody>
          <a:bodyPr/>
          <a:lstStyle/>
          <a:p>
            <a:r>
              <a:rPr lang="en-US" dirty="0" smtClean="0">
                <a:solidFill>
                  <a:srgbClr val="FFC000"/>
                </a:solidFill>
              </a:rPr>
              <a:t>ZADANIE – </a:t>
            </a:r>
            <a:r>
              <a:rPr lang="en-US" dirty="0" err="1" smtClean="0">
                <a:solidFill>
                  <a:srgbClr val="FFC000"/>
                </a:solidFill>
              </a:rPr>
              <a:t>Mixin</a:t>
            </a:r>
            <a:r>
              <a:rPr lang="en-US" dirty="0" smtClean="0">
                <a:solidFill>
                  <a:srgbClr val="FFC000"/>
                </a:solidFill>
              </a:rPr>
              <a:t> </a:t>
            </a:r>
            <a:r>
              <a:rPr lang="en-US" dirty="0">
                <a:solidFill>
                  <a:srgbClr val="FFC000"/>
                </a:solidFill>
              </a:rPr>
              <a:t>Parameters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a:xfrm>
            <a:off x="457200" y="1628800"/>
            <a:ext cx="8229600" cy="4840303"/>
          </a:xfrm>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a:t>
            </a:r>
          </a:p>
          <a:p>
            <a:pPr marL="514350" indent="-514350" algn="just">
              <a:buAutoNum type="arabicPeriod"/>
            </a:pPr>
            <a:r>
              <a:rPr lang="en-US" dirty="0" err="1" smtClean="0"/>
              <a:t>Zmodyfikuj</a:t>
            </a:r>
            <a:r>
              <a:rPr lang="en-US" dirty="0" smtClean="0"/>
              <a:t> </a:t>
            </a:r>
            <a:r>
              <a:rPr lang="en-US" dirty="0" err="1" smtClean="0"/>
              <a:t>mixin</a:t>
            </a:r>
            <a:r>
              <a:rPr lang="en-US" dirty="0" smtClean="0"/>
              <a:t> </a:t>
            </a:r>
            <a:r>
              <a:rPr lang="en-US" dirty="0" err="1" smtClean="0"/>
              <a:t>przygotowujący</a:t>
            </a:r>
            <a:r>
              <a:rPr lang="en-US" dirty="0" smtClean="0"/>
              <a:t> </a:t>
            </a:r>
            <a:r>
              <a:rPr lang="en-US" dirty="0" err="1" smtClean="0"/>
              <a:t>poziome</a:t>
            </a:r>
            <a:r>
              <a:rPr lang="en-US" dirty="0" smtClean="0"/>
              <a:t> menu, </a:t>
            </a:r>
            <a:r>
              <a:rPr lang="en-US" dirty="0"/>
              <a:t>aby </a:t>
            </a:r>
            <a:r>
              <a:rPr lang="en-US" b="1" dirty="0" err="1"/>
              <a:t>wartości</a:t>
            </a:r>
            <a:r>
              <a:rPr lang="en-US" b="1" dirty="0"/>
              <a:t> </a:t>
            </a:r>
            <a:r>
              <a:rPr lang="en-US" b="1" dirty="0" err="1"/>
              <a:t>pobierane</a:t>
            </a:r>
            <a:r>
              <a:rPr lang="en-US" b="1" dirty="0"/>
              <a:t> </a:t>
            </a:r>
            <a:r>
              <a:rPr lang="en-US" b="1" dirty="0" err="1"/>
              <a:t>były</a:t>
            </a:r>
            <a:r>
              <a:rPr lang="en-US" b="1" dirty="0"/>
              <a:t> </a:t>
            </a:r>
            <a:r>
              <a:rPr lang="en-US" b="1" dirty="0" err="1"/>
              <a:t>jako</a:t>
            </a:r>
            <a:r>
              <a:rPr lang="en-US" b="1" dirty="0"/>
              <a:t> </a:t>
            </a:r>
            <a:r>
              <a:rPr lang="en-US" b="1" dirty="0" err="1"/>
              <a:t>parametry</a:t>
            </a:r>
            <a:r>
              <a:rPr lang="en-US" dirty="0" smtClean="0"/>
              <a:t>. </a:t>
            </a:r>
            <a:r>
              <a:rPr lang="en-US" dirty="0" err="1" smtClean="0"/>
              <a:t>Zmodyfikuj</a:t>
            </a:r>
            <a:r>
              <a:rPr lang="en-US" dirty="0" smtClean="0"/>
              <a:t> </a:t>
            </a:r>
            <a:r>
              <a:rPr lang="en-US" dirty="0" err="1" smtClean="0"/>
              <a:t>klasę</a:t>
            </a:r>
            <a:r>
              <a:rPr lang="en-US" dirty="0" smtClean="0"/>
              <a:t>(y) </a:t>
            </a:r>
            <a:r>
              <a:rPr lang="en-US" dirty="0" err="1" smtClean="0"/>
              <a:t>korzystające</a:t>
            </a:r>
            <a:r>
              <a:rPr lang="en-US" dirty="0" smtClean="0"/>
              <a:t> z </a:t>
            </a:r>
            <a:r>
              <a:rPr lang="en-US" dirty="0" err="1" smtClean="0"/>
              <a:t>mixina</a:t>
            </a:r>
            <a:r>
              <a:rPr lang="en-US" dirty="0" smtClean="0"/>
              <a:t>, </a:t>
            </a:r>
            <a:r>
              <a:rPr lang="en-US" dirty="0"/>
              <a:t>aby </a:t>
            </a:r>
            <a:r>
              <a:rPr lang="en-US" dirty="0" err="1" smtClean="0"/>
              <a:t>stosowały</a:t>
            </a:r>
            <a:r>
              <a:rPr lang="en-US" dirty="0" smtClean="0"/>
              <a:t> one </a:t>
            </a:r>
            <a:r>
              <a:rPr lang="en-US" dirty="0" err="1"/>
              <a:t>parametry</a:t>
            </a:r>
            <a:r>
              <a:rPr lang="en-US" dirty="0" smtClean="0"/>
              <a:t>.</a:t>
            </a:r>
          </a:p>
          <a:p>
            <a:pPr marL="514350" indent="-514350">
              <a:buAutoNum type="arabicPeriod"/>
            </a:pPr>
            <a:endParaRPr lang="en-US" dirty="0"/>
          </a:p>
          <a:p>
            <a:pPr marL="514350" indent="-514350">
              <a:buAutoNum type="arabicPeriod"/>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76</a:t>
            </a:fld>
            <a:endParaRPr lang="pl-PL"/>
          </a:p>
        </p:txBody>
      </p:sp>
    </p:spTree>
    <p:extLst>
      <p:ext uri="{BB962C8B-B14F-4D97-AF65-F5344CB8AC3E}">
        <p14:creationId xmlns:p14="http://schemas.microsoft.com/office/powerpoint/2010/main" val="7193975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t>
            </a:r>
            <a:r>
              <a:rPr lang="en-US" dirty="0" err="1" smtClean="0">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a:xfrm>
            <a:off x="457200" y="1285860"/>
            <a:ext cx="8229600" cy="2719203"/>
          </a:xfrm>
        </p:spPr>
        <p:txBody>
          <a:bodyPr>
            <a:normAutofit fontScale="92500"/>
          </a:bodyPr>
          <a:lstStyle/>
          <a:p>
            <a:pPr algn="just"/>
            <a:r>
              <a:rPr lang="en-US" sz="2400" b="1" dirty="0" err="1"/>
              <a:t>Mixin</a:t>
            </a:r>
            <a:r>
              <a:rPr lang="en-US" sz="2400" b="1" dirty="0"/>
              <a:t> Arguments – Variable </a:t>
            </a:r>
            <a:r>
              <a:rPr lang="en-US" sz="2400" b="1" dirty="0" smtClean="0"/>
              <a:t>Arguments - </a:t>
            </a:r>
            <a:r>
              <a:rPr lang="en-US" sz="2400" dirty="0" smtClean="0"/>
              <a:t>variable argument is used to pass any number of arguments to </a:t>
            </a:r>
            <a:r>
              <a:rPr lang="en-US" sz="2400" dirty="0" err="1" smtClean="0"/>
              <a:t>mixin</a:t>
            </a:r>
            <a:r>
              <a:rPr lang="en-US" sz="2400" dirty="0" smtClean="0"/>
              <a:t>. It contains keyword arguments passed to the function or </a:t>
            </a:r>
            <a:r>
              <a:rPr lang="en-US" sz="2400" dirty="0" err="1" smtClean="0"/>
              <a:t>mixin</a:t>
            </a:r>
            <a:r>
              <a:rPr lang="en-US" sz="2400" dirty="0" smtClean="0"/>
              <a:t>. Keyword arguments passed to the </a:t>
            </a:r>
            <a:r>
              <a:rPr lang="en-US" sz="2400" dirty="0" err="1" smtClean="0"/>
              <a:t>mixin</a:t>
            </a:r>
            <a:r>
              <a:rPr lang="en-US" sz="2400" dirty="0" smtClean="0"/>
              <a:t> can be accessed using </a:t>
            </a:r>
            <a:r>
              <a:rPr lang="en-US" sz="2400" i="1" dirty="0" smtClean="0"/>
              <a:t>keywords($</a:t>
            </a:r>
            <a:r>
              <a:rPr lang="en-US" sz="2400" i="1" dirty="0" err="1" smtClean="0"/>
              <a:t>args</a:t>
            </a:r>
            <a:r>
              <a:rPr lang="en-US" sz="2400" i="1" dirty="0" smtClean="0"/>
              <a:t>) function</a:t>
            </a:r>
            <a:r>
              <a:rPr lang="en-US" sz="2400" dirty="0" smtClean="0"/>
              <a:t> which return values mapped to String.</a:t>
            </a:r>
          </a:p>
          <a:p>
            <a:pPr marL="0" indent="0" algn="just">
              <a:buNone/>
            </a:pPr>
            <a:r>
              <a:rPr lang="en-US" dirty="0"/>
              <a:t/>
            </a:r>
            <a:br>
              <a:rPr lang="en-US" dirty="0"/>
            </a:br>
            <a:endParaRPr lang="en-US" dirty="0"/>
          </a:p>
          <a:p>
            <a:pPr algn="just"/>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77</a:t>
            </a:fld>
            <a:endParaRPr lang="pl-PL"/>
          </a:p>
        </p:txBody>
      </p:sp>
      <p:pic>
        <p:nvPicPr>
          <p:cNvPr id="5" name="Obraz 4"/>
          <p:cNvPicPr>
            <a:picLocks noChangeAspect="1"/>
          </p:cNvPicPr>
          <p:nvPr/>
        </p:nvPicPr>
        <p:blipFill>
          <a:blip r:embed="rId2"/>
          <a:stretch>
            <a:fillRect/>
          </a:stretch>
        </p:blipFill>
        <p:spPr>
          <a:xfrm>
            <a:off x="323528" y="3436987"/>
            <a:ext cx="3514725" cy="2000250"/>
          </a:xfrm>
          <a:prstGeom prst="rect">
            <a:avLst/>
          </a:prstGeom>
        </p:spPr>
      </p:pic>
      <p:pic>
        <p:nvPicPr>
          <p:cNvPr id="8" name="Obraz 7"/>
          <p:cNvPicPr>
            <a:picLocks noChangeAspect="1"/>
          </p:cNvPicPr>
          <p:nvPr/>
        </p:nvPicPr>
        <p:blipFill>
          <a:blip r:embed="rId3"/>
          <a:stretch>
            <a:fillRect/>
          </a:stretch>
        </p:blipFill>
        <p:spPr>
          <a:xfrm>
            <a:off x="4314825" y="4011929"/>
            <a:ext cx="4829175" cy="552450"/>
          </a:xfrm>
          <a:prstGeom prst="rect">
            <a:avLst/>
          </a:prstGeom>
        </p:spPr>
      </p:pic>
    </p:spTree>
    <p:extLst>
      <p:ext uri="{BB962C8B-B14F-4D97-AF65-F5344CB8AC3E}">
        <p14:creationId xmlns:p14="http://schemas.microsoft.com/office/powerpoint/2010/main" val="81518379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t>
            </a:r>
            <a:r>
              <a:rPr lang="en-US" dirty="0" err="1" smtClean="0">
                <a:solidFill>
                  <a:srgbClr val="FFC000"/>
                </a:solidFill>
              </a:rPr>
              <a:t>Mixins</a:t>
            </a:r>
            <a:endParaRPr lang="en-US" dirty="0">
              <a:solidFill>
                <a:srgbClr val="FFC000"/>
              </a:solidFill>
            </a:endParaRPr>
          </a:p>
        </p:txBody>
      </p:sp>
      <p:sp>
        <p:nvSpPr>
          <p:cNvPr id="3" name="Symbol zastępczy zawartości 2"/>
          <p:cNvSpPr>
            <a:spLocks noGrp="1"/>
          </p:cNvSpPr>
          <p:nvPr>
            <p:ph idx="1"/>
          </p:nvPr>
        </p:nvSpPr>
        <p:spPr>
          <a:xfrm>
            <a:off x="457200" y="1285860"/>
            <a:ext cx="8229600" cy="2719203"/>
          </a:xfrm>
        </p:spPr>
        <p:txBody>
          <a:bodyPr>
            <a:normAutofit/>
          </a:bodyPr>
          <a:lstStyle/>
          <a:p>
            <a:pPr algn="just"/>
            <a:r>
              <a:rPr lang="en-US" sz="2200" b="1" dirty="0" err="1"/>
              <a:t>Mixin</a:t>
            </a:r>
            <a:r>
              <a:rPr lang="en-US" sz="2200" b="1" dirty="0"/>
              <a:t> Arguments – Content </a:t>
            </a:r>
            <a:r>
              <a:rPr lang="en-US" sz="2200" b="1" dirty="0" smtClean="0"/>
              <a:t>Blocks - </a:t>
            </a:r>
            <a:r>
              <a:rPr lang="en-US" sz="2200" dirty="0" smtClean="0"/>
              <a:t>block </a:t>
            </a:r>
            <a:r>
              <a:rPr lang="en-US" sz="2200" dirty="0"/>
              <a:t>of styles is passed to the </a:t>
            </a:r>
            <a:r>
              <a:rPr lang="en-US" sz="2200" dirty="0" err="1"/>
              <a:t>mixin</a:t>
            </a:r>
            <a:r>
              <a:rPr lang="en-US" sz="2200" dirty="0"/>
              <a:t> for the placement inside the styles. In @content directive location, styles gets included into the </a:t>
            </a:r>
            <a:r>
              <a:rPr lang="en-US" sz="2200" dirty="0" err="1"/>
              <a:t>mixin</a:t>
            </a:r>
            <a:r>
              <a:rPr lang="en-US" sz="2200" dirty="0" smtClean="0"/>
              <a:t>.</a:t>
            </a:r>
          </a:p>
          <a:p>
            <a:pPr marL="0" indent="0" algn="just">
              <a:buNone/>
            </a:pPr>
            <a:r>
              <a:rPr lang="en-US" dirty="0"/>
              <a:t/>
            </a:r>
            <a:br>
              <a:rPr lang="en-US" dirty="0"/>
            </a:br>
            <a:endParaRPr lang="en-US" dirty="0"/>
          </a:p>
          <a:p>
            <a:pPr algn="just"/>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78</a:t>
            </a:fld>
            <a:endParaRPr lang="pl-PL"/>
          </a:p>
        </p:txBody>
      </p:sp>
      <p:pic>
        <p:nvPicPr>
          <p:cNvPr id="6" name="Obraz 5"/>
          <p:cNvPicPr>
            <a:picLocks noChangeAspect="1"/>
          </p:cNvPicPr>
          <p:nvPr/>
        </p:nvPicPr>
        <p:blipFill>
          <a:blip r:embed="rId2"/>
          <a:stretch>
            <a:fillRect/>
          </a:stretch>
        </p:blipFill>
        <p:spPr>
          <a:xfrm>
            <a:off x="755576" y="2996952"/>
            <a:ext cx="2891475" cy="2988940"/>
          </a:xfrm>
          <a:prstGeom prst="rect">
            <a:avLst/>
          </a:prstGeom>
        </p:spPr>
      </p:pic>
      <p:pic>
        <p:nvPicPr>
          <p:cNvPr id="7" name="Obraz 6"/>
          <p:cNvPicPr>
            <a:picLocks noChangeAspect="1"/>
          </p:cNvPicPr>
          <p:nvPr/>
        </p:nvPicPr>
        <p:blipFill>
          <a:blip r:embed="rId3"/>
          <a:stretch>
            <a:fillRect/>
          </a:stretch>
        </p:blipFill>
        <p:spPr>
          <a:xfrm>
            <a:off x="5292080" y="3717032"/>
            <a:ext cx="2470428" cy="1152128"/>
          </a:xfrm>
          <a:prstGeom prst="rect">
            <a:avLst/>
          </a:prstGeom>
        </p:spPr>
      </p:pic>
    </p:spTree>
    <p:extLst>
      <p:ext uri="{BB962C8B-B14F-4D97-AF65-F5344CB8AC3E}">
        <p14:creationId xmlns:p14="http://schemas.microsoft.com/office/powerpoint/2010/main" val="408250585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Mixin</a:t>
            </a:r>
            <a:r>
              <a:rPr lang="en-US" dirty="0">
                <a:solidFill>
                  <a:srgbClr val="FFC000"/>
                </a:solidFill>
              </a:rPr>
              <a:t> </a:t>
            </a:r>
            <a:r>
              <a:rPr lang="en-US" dirty="0" smtClean="0">
                <a:solidFill>
                  <a:srgbClr val="FFC000"/>
                </a:solidFill>
              </a:rPr>
              <a:t>@content</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Zmodyfikuj</a:t>
            </a:r>
            <a:r>
              <a:rPr lang="en-US" dirty="0" smtClean="0"/>
              <a:t> </a:t>
            </a:r>
            <a:r>
              <a:rPr lang="en-US" dirty="0" err="1" smtClean="0"/>
              <a:t>mixin</a:t>
            </a:r>
            <a:r>
              <a:rPr lang="en-US" dirty="0" smtClean="0"/>
              <a:t> o </a:t>
            </a:r>
            <a:r>
              <a:rPr lang="en-US" dirty="0" err="1" smtClean="0"/>
              <a:t>nazwie</a:t>
            </a:r>
            <a:r>
              <a:rPr lang="en-US" dirty="0" smtClean="0"/>
              <a:t> </a:t>
            </a:r>
            <a:r>
              <a:rPr lang="en-US" dirty="0" err="1"/>
              <a:t>zaokrSekcja</a:t>
            </a:r>
            <a:r>
              <a:rPr lang="en-US" dirty="0" smtClean="0"/>
              <a:t> </a:t>
            </a:r>
            <a:r>
              <a:rPr lang="en-US" dirty="0" err="1"/>
              <a:t>i</a:t>
            </a:r>
            <a:r>
              <a:rPr lang="en-US" dirty="0" smtClean="0"/>
              <a:t> </a:t>
            </a:r>
            <a:r>
              <a:rPr lang="en-US" dirty="0" err="1" smtClean="0"/>
              <a:t>klasę</a:t>
            </a:r>
            <a:r>
              <a:rPr lang="en-US" dirty="0" smtClean="0"/>
              <a:t> go </a:t>
            </a:r>
            <a:r>
              <a:rPr lang="en-US" dirty="0" err="1" smtClean="0"/>
              <a:t>stosującą</a:t>
            </a:r>
            <a:r>
              <a:rPr lang="en-US" dirty="0" smtClean="0"/>
              <a:t>, aby </a:t>
            </a:r>
            <a:r>
              <a:rPr lang="en-US" dirty="0" err="1" smtClean="0"/>
              <a:t>zawartość</a:t>
            </a:r>
            <a:r>
              <a:rPr lang="en-US" dirty="0" smtClean="0"/>
              <a:t> styli </a:t>
            </a:r>
            <a:r>
              <a:rPr lang="en-US" dirty="0" err="1" smtClean="0"/>
              <a:t>była</a:t>
            </a:r>
            <a:r>
              <a:rPr lang="en-US" dirty="0" smtClean="0"/>
              <a:t> </a:t>
            </a:r>
            <a:r>
              <a:rPr lang="en-US" dirty="0" err="1" smtClean="0"/>
              <a:t>wprowdzana</a:t>
            </a:r>
            <a:r>
              <a:rPr lang="en-US" dirty="0" smtClean="0"/>
              <a:t> </a:t>
            </a:r>
            <a:r>
              <a:rPr lang="en-US" dirty="0" err="1" smtClean="0"/>
              <a:t>jako</a:t>
            </a:r>
            <a:r>
              <a:rPr lang="en-US" dirty="0" smtClean="0"/>
              <a:t> </a:t>
            </a:r>
            <a:r>
              <a:rPr lang="en-US" b="1" dirty="0" smtClean="0"/>
              <a:t>@content</a:t>
            </a:r>
            <a:r>
              <a:rPr lang="en-US" dirty="0" smtClean="0"/>
              <a:t>.</a:t>
            </a:r>
          </a:p>
          <a:p>
            <a:pPr marL="514350" indent="-514350">
              <a:buFont typeface="+mj-lt"/>
              <a:buAutoNum type="arabicPeriod"/>
            </a:pP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79</a:t>
            </a:fld>
            <a:endParaRPr lang="pl-PL"/>
          </a:p>
        </p:txBody>
      </p:sp>
    </p:spTree>
    <p:extLst>
      <p:ext uri="{BB962C8B-B14F-4D97-AF65-F5344CB8AC3E}">
        <p14:creationId xmlns:p14="http://schemas.microsoft.com/office/powerpoint/2010/main" val="5392783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pl-PL" dirty="0" err="1">
                <a:solidFill>
                  <a:srgbClr val="FFC000"/>
                </a:solidFill>
              </a:rPr>
              <a:t>Why</a:t>
            </a:r>
            <a:r>
              <a:rPr lang="pl-PL" dirty="0">
                <a:solidFill>
                  <a:srgbClr val="FFC000"/>
                </a:solidFill>
              </a:rPr>
              <a:t> </a:t>
            </a:r>
            <a:r>
              <a:rPr lang="pl-PL" dirty="0" err="1">
                <a:solidFill>
                  <a:srgbClr val="FFC000"/>
                </a:solidFill>
              </a:rPr>
              <a:t>use</a:t>
            </a:r>
            <a:r>
              <a:rPr lang="pl-PL" dirty="0">
                <a:solidFill>
                  <a:srgbClr val="FFC000"/>
                </a:solidFill>
              </a:rPr>
              <a:t> </a:t>
            </a:r>
            <a:r>
              <a:rPr lang="pl-PL" dirty="0" err="1">
                <a:solidFill>
                  <a:srgbClr val="FFC000"/>
                </a:solidFill>
              </a:rPr>
              <a:t>preprocessors</a:t>
            </a:r>
            <a:r>
              <a:rPr lang="pl-PL" dirty="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p:txBody>
          <a:bodyPr>
            <a:normAutofit fontScale="92500" lnSpcReduction="10000"/>
          </a:bodyPr>
          <a:lstStyle/>
          <a:p>
            <a:r>
              <a:rPr lang="en-US" dirty="0">
                <a:latin typeface="+mj-lt"/>
              </a:rPr>
              <a:t>Developers turning to toolkits</a:t>
            </a:r>
          </a:p>
          <a:p>
            <a:r>
              <a:rPr lang="en-US" dirty="0">
                <a:latin typeface="+mj-lt"/>
              </a:rPr>
              <a:t>Create more manageable, reusable, compact style sheets</a:t>
            </a:r>
          </a:p>
          <a:p>
            <a:r>
              <a:rPr lang="en-US" dirty="0" smtClean="0">
                <a:latin typeface="+mj-lt"/>
              </a:rPr>
              <a:t>Better syntax</a:t>
            </a:r>
          </a:p>
          <a:p>
            <a:r>
              <a:rPr lang="en-US" dirty="0"/>
              <a:t>Calculations and logic</a:t>
            </a:r>
          </a:p>
          <a:p>
            <a:r>
              <a:rPr lang="en-US" dirty="0" smtClean="0">
                <a:latin typeface="+mj-lt"/>
              </a:rPr>
              <a:t>Reduces </a:t>
            </a:r>
            <a:r>
              <a:rPr lang="en-US" dirty="0">
                <a:latin typeface="+mj-lt"/>
              </a:rPr>
              <a:t>repetition</a:t>
            </a:r>
          </a:p>
          <a:p>
            <a:r>
              <a:rPr lang="en-US" dirty="0" smtClean="0">
                <a:latin typeface="+mj-lt"/>
              </a:rPr>
              <a:t>Cleaner code</a:t>
            </a:r>
          </a:p>
          <a:p>
            <a:r>
              <a:rPr lang="en-US" dirty="0">
                <a:latin typeface="+mj-lt"/>
              </a:rPr>
              <a:t>Easier maintenance - snippets and libraries</a:t>
            </a:r>
            <a:endParaRPr lang="en-US" dirty="0" smtClean="0">
              <a:latin typeface="+mj-lt"/>
            </a:endParaRPr>
          </a:p>
          <a:p>
            <a:r>
              <a:rPr lang="en-US" dirty="0"/>
              <a:t>Faster development time</a:t>
            </a:r>
          </a:p>
          <a:p>
            <a:r>
              <a:rPr lang="en-US" dirty="0" smtClean="0">
                <a:latin typeface="+mj-lt"/>
              </a:rPr>
              <a:t>Saves </a:t>
            </a:r>
            <a:r>
              <a:rPr lang="en-US" dirty="0">
                <a:latin typeface="+mj-lt"/>
              </a:rPr>
              <a:t>from </a:t>
            </a:r>
            <a:r>
              <a:rPr lang="en-US" dirty="0" smtClean="0">
                <a:latin typeface="+mj-lt"/>
              </a:rPr>
              <a:t>monotony</a:t>
            </a:r>
          </a:p>
          <a:p>
            <a:r>
              <a:rPr lang="en-US" dirty="0" smtClean="0">
                <a:latin typeface="+mj-lt"/>
              </a:rPr>
              <a:t>More </a:t>
            </a:r>
            <a:r>
              <a:rPr lang="en-US" dirty="0">
                <a:latin typeface="+mj-lt"/>
              </a:rPr>
              <a:t>time for creativity and back-end development</a:t>
            </a:r>
          </a:p>
          <a:p>
            <a:r>
              <a:rPr lang="en-US" dirty="0">
                <a:latin typeface="+mj-lt"/>
              </a:rPr>
              <a:t>Programmatic CSS features</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a:t>
            </a:fld>
            <a:endParaRPr lang="pl-PL"/>
          </a:p>
        </p:txBody>
      </p:sp>
    </p:spTree>
    <p:extLst>
      <p:ext uri="{BB962C8B-B14F-4D97-AF65-F5344CB8AC3E}">
        <p14:creationId xmlns:p14="http://schemas.microsoft.com/office/powerpoint/2010/main" val="3301174687"/>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a:t>
            </a:r>
            <a:r>
              <a:rPr lang="en-US" dirty="0" err="1" smtClean="0">
                <a:solidFill>
                  <a:srgbClr val="FFC000"/>
                </a:solidFill>
              </a:rPr>
              <a:t>Mixins</a:t>
            </a:r>
            <a:r>
              <a:rPr lang="en-US" dirty="0" smtClean="0">
                <a:solidFill>
                  <a:srgbClr val="FFC000"/>
                </a:solidFill>
              </a:rPr>
              <a:t> - Nesting</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smtClean="0"/>
              <a:t>Placeholder - </a:t>
            </a:r>
            <a:r>
              <a:rPr lang="en-US" dirty="0"/>
              <a:t>these are specified with </a:t>
            </a:r>
            <a:r>
              <a:rPr lang="en-US" dirty="0" smtClean="0"/>
              <a:t>"</a:t>
            </a:r>
            <a:r>
              <a:rPr lang="en-US" b="1" dirty="0" smtClean="0"/>
              <a:t>#</a:t>
            </a:r>
            <a:r>
              <a:rPr lang="en-US" dirty="0" smtClean="0"/>
              <a:t>".</a:t>
            </a:r>
            <a:endParaRPr lang="en-US" b="1"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80</a:t>
            </a:fld>
            <a:endParaRPr lang="pl-PL"/>
          </a:p>
        </p:txBody>
      </p:sp>
      <p:pic>
        <p:nvPicPr>
          <p:cNvPr id="6" name="Obraz 5"/>
          <p:cNvPicPr>
            <a:picLocks noChangeAspect="1"/>
          </p:cNvPicPr>
          <p:nvPr/>
        </p:nvPicPr>
        <p:blipFill>
          <a:blip r:embed="rId2"/>
          <a:stretch>
            <a:fillRect/>
          </a:stretch>
        </p:blipFill>
        <p:spPr>
          <a:xfrm>
            <a:off x="-3780" y="2060848"/>
            <a:ext cx="4340118" cy="2808312"/>
          </a:xfrm>
          <a:prstGeom prst="rect">
            <a:avLst/>
          </a:prstGeom>
        </p:spPr>
      </p:pic>
      <p:pic>
        <p:nvPicPr>
          <p:cNvPr id="8" name="Obraz 7"/>
          <p:cNvPicPr>
            <a:picLocks noChangeAspect="1"/>
          </p:cNvPicPr>
          <p:nvPr/>
        </p:nvPicPr>
        <p:blipFill>
          <a:blip r:embed="rId3"/>
          <a:stretch>
            <a:fillRect/>
          </a:stretch>
        </p:blipFill>
        <p:spPr>
          <a:xfrm>
            <a:off x="4599055" y="2060848"/>
            <a:ext cx="4513145" cy="986904"/>
          </a:xfrm>
          <a:prstGeom prst="rect">
            <a:avLst/>
          </a:prstGeom>
        </p:spPr>
      </p:pic>
    </p:spTree>
    <p:extLst>
      <p:ext uri="{BB962C8B-B14F-4D97-AF65-F5344CB8AC3E}">
        <p14:creationId xmlns:p14="http://schemas.microsoft.com/office/powerpoint/2010/main" val="34129976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Mixin</a:t>
            </a:r>
            <a:r>
              <a:rPr lang="en-US" dirty="0" smtClean="0">
                <a:solidFill>
                  <a:srgbClr val="FFC000"/>
                </a:solidFill>
              </a:rPr>
              <a:t> Nesting</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Napisz</a:t>
            </a:r>
            <a:r>
              <a:rPr lang="en-US" dirty="0" smtClean="0"/>
              <a:t> </a:t>
            </a:r>
            <a:r>
              <a:rPr lang="en-US" dirty="0" err="1" smtClean="0"/>
              <a:t>mixin</a:t>
            </a:r>
            <a:r>
              <a:rPr lang="en-US" dirty="0" smtClean="0"/>
              <a:t> o </a:t>
            </a:r>
            <a:r>
              <a:rPr lang="en-US" dirty="0" err="1" smtClean="0"/>
              <a:t>nazwie</a:t>
            </a:r>
            <a:r>
              <a:rPr lang="en-US" dirty="0" smtClean="0"/>
              <a:t> </a:t>
            </a:r>
            <a:r>
              <a:rPr lang="en-US" b="1" dirty="0" err="1" smtClean="0"/>
              <a:t>stylNaglowek</a:t>
            </a:r>
            <a:r>
              <a:rPr lang="en-US" dirty="0" smtClean="0"/>
              <a:t> z </a:t>
            </a:r>
            <a:r>
              <a:rPr lang="en-US" dirty="0" err="1" smtClean="0"/>
              <a:t>parametrami</a:t>
            </a:r>
            <a:r>
              <a:rPr lang="en-US" dirty="0" smtClean="0"/>
              <a:t>: </a:t>
            </a:r>
            <a:r>
              <a:rPr lang="en-US" dirty="0" err="1" smtClean="0"/>
              <a:t>naglowek</a:t>
            </a:r>
            <a:r>
              <a:rPr lang="en-US" dirty="0" smtClean="0"/>
              <a:t> (h1-h6), </a:t>
            </a:r>
            <a:r>
              <a:rPr lang="en-US" dirty="0" err="1" smtClean="0"/>
              <a:t>klasa</a:t>
            </a:r>
            <a:r>
              <a:rPr lang="en-US" dirty="0"/>
              <a:t> </a:t>
            </a:r>
            <a:r>
              <a:rPr lang="en-US" dirty="0" smtClean="0"/>
              <a:t>(np. “</a:t>
            </a:r>
            <a:r>
              <a:rPr lang="en-US" dirty="0" err="1" smtClean="0"/>
              <a:t>wazne</a:t>
            </a:r>
            <a:r>
              <a:rPr lang="en-US" dirty="0" smtClean="0"/>
              <a:t>”), </a:t>
            </a:r>
            <a:r>
              <a:rPr lang="en-US" dirty="0" err="1" smtClean="0"/>
              <a:t>kolor</a:t>
            </a:r>
            <a:r>
              <a:rPr lang="en-US" dirty="0" smtClean="0"/>
              <a:t> (np. “green”). </a:t>
            </a:r>
            <a:r>
              <a:rPr lang="en-US" dirty="0" err="1" smtClean="0"/>
              <a:t>Zgodnie</a:t>
            </a:r>
            <a:r>
              <a:rPr lang="en-US" dirty="0" smtClean="0"/>
              <a:t> z </a:t>
            </a:r>
            <a:r>
              <a:rPr lang="en-US" dirty="0" err="1" smtClean="0"/>
              <a:t>parametrami</a:t>
            </a:r>
            <a:r>
              <a:rPr lang="en-US" dirty="0" smtClean="0"/>
              <a:t> </a:t>
            </a:r>
            <a:r>
              <a:rPr lang="en-US" dirty="0" err="1" smtClean="0"/>
              <a:t>mixin</a:t>
            </a:r>
            <a:r>
              <a:rPr lang="en-US" dirty="0" smtClean="0"/>
              <a:t> ma </a:t>
            </a:r>
            <a:r>
              <a:rPr lang="en-US" b="1" dirty="0" err="1" smtClean="0"/>
              <a:t>przygotować</a:t>
            </a:r>
            <a:r>
              <a:rPr lang="en-US" b="1" dirty="0" smtClean="0"/>
              <a:t> </a:t>
            </a:r>
            <a:r>
              <a:rPr lang="en-US" b="1" dirty="0" err="1" smtClean="0"/>
              <a:t>klasę</a:t>
            </a:r>
            <a:r>
              <a:rPr lang="en-US" b="1" dirty="0" smtClean="0"/>
              <a:t> </a:t>
            </a:r>
            <a:r>
              <a:rPr lang="en-US" dirty="0" smtClean="0"/>
              <a:t>o </a:t>
            </a:r>
            <a:r>
              <a:rPr lang="en-US" dirty="0" err="1" smtClean="0"/>
              <a:t>formie</a:t>
            </a:r>
            <a:r>
              <a:rPr lang="en-US" dirty="0" smtClean="0"/>
              <a:t> </a:t>
            </a:r>
            <a:r>
              <a:rPr lang="en-US" b="1" i="1" dirty="0" err="1" smtClean="0"/>
              <a:t>nagłówek.klasa</a:t>
            </a:r>
            <a:r>
              <a:rPr lang="en-US" i="1" dirty="0" smtClean="0"/>
              <a:t> </a:t>
            </a:r>
            <a:r>
              <a:rPr lang="en-US" dirty="0" smtClean="0"/>
              <a:t> (np. h2.wazne).</a:t>
            </a:r>
          </a:p>
          <a:p>
            <a:pPr marL="514350" indent="-514350" algn="just">
              <a:buFont typeface="+mj-lt"/>
              <a:buAutoNum type="arabicPeriod"/>
            </a:pPr>
            <a:r>
              <a:rPr lang="en-US" dirty="0" err="1" smtClean="0"/>
              <a:t>Poprzez</a:t>
            </a:r>
            <a:r>
              <a:rPr lang="en-US" dirty="0" smtClean="0"/>
              <a:t> </a:t>
            </a:r>
            <a:r>
              <a:rPr lang="en-US" dirty="0" err="1" smtClean="0"/>
              <a:t>mixin</a:t>
            </a:r>
            <a:r>
              <a:rPr lang="en-US" dirty="0" smtClean="0"/>
              <a:t> </a:t>
            </a:r>
            <a:r>
              <a:rPr lang="en-US" dirty="0" err="1" smtClean="0"/>
              <a:t>przygotuj</a:t>
            </a:r>
            <a:r>
              <a:rPr lang="en-US" dirty="0" smtClean="0"/>
              <a:t> </a:t>
            </a:r>
            <a:r>
              <a:rPr lang="en-US" dirty="0" err="1" smtClean="0"/>
              <a:t>kilka</a:t>
            </a:r>
            <a:r>
              <a:rPr lang="en-US" dirty="0" smtClean="0"/>
              <a:t> </a:t>
            </a:r>
            <a:r>
              <a:rPr lang="en-US" dirty="0" err="1" smtClean="0"/>
              <a:t>klas</a:t>
            </a:r>
            <a:r>
              <a:rPr lang="en-US" dirty="0"/>
              <a:t> </a:t>
            </a:r>
            <a:r>
              <a:rPr lang="en-US" dirty="0" err="1" smtClean="0"/>
              <a:t>oraz</a:t>
            </a:r>
            <a:r>
              <a:rPr lang="en-US" dirty="0" smtClean="0"/>
              <a:t> </a:t>
            </a:r>
            <a:r>
              <a:rPr lang="en-US" dirty="0" err="1" smtClean="0"/>
              <a:t>zastosuj</a:t>
            </a:r>
            <a:r>
              <a:rPr lang="en-US" dirty="0" smtClean="0"/>
              <a:t> je </a:t>
            </a:r>
            <a:r>
              <a:rPr lang="en-US" dirty="0" err="1" smtClean="0"/>
              <a:t>dla</a:t>
            </a:r>
            <a:r>
              <a:rPr lang="en-US" dirty="0" smtClean="0"/>
              <a:t> </a:t>
            </a:r>
            <a:r>
              <a:rPr lang="en-US" dirty="0" err="1" smtClean="0"/>
              <a:t>nagłówków</a:t>
            </a:r>
            <a:r>
              <a:rPr lang="en-US" dirty="0" smtClean="0"/>
              <a:t>.</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81</a:t>
            </a:fld>
            <a:endParaRPr lang="pl-PL"/>
          </a:p>
        </p:txBody>
      </p:sp>
    </p:spTree>
    <p:extLst>
      <p:ext uri="{BB962C8B-B14F-4D97-AF65-F5344CB8AC3E}">
        <p14:creationId xmlns:p14="http://schemas.microsoft.com/office/powerpoint/2010/main" val="35666871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Mixin</a:t>
            </a:r>
            <a:r>
              <a:rPr lang="en-US" dirty="0" smtClean="0">
                <a:solidFill>
                  <a:srgbClr val="FFC000"/>
                </a:solidFill>
              </a:rPr>
              <a:t> </a:t>
            </a:r>
            <a:r>
              <a:rPr lang="en-US" dirty="0">
                <a:solidFill>
                  <a:srgbClr val="FFC000"/>
                </a:solidFill>
              </a:rPr>
              <a:t>Nesting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“cv.html”: </a:t>
            </a:r>
          </a:p>
          <a:p>
            <a:pPr marL="514350" indent="-514350" algn="just">
              <a:buFont typeface="+mj-lt"/>
              <a:buAutoNum type="arabicPeriod"/>
            </a:pPr>
            <a:r>
              <a:rPr lang="en-US" dirty="0" err="1" smtClean="0"/>
              <a:t>Napisz</a:t>
            </a:r>
            <a:r>
              <a:rPr lang="en-US" dirty="0" smtClean="0"/>
              <a:t> </a:t>
            </a:r>
            <a:r>
              <a:rPr lang="en-US" dirty="0" err="1" smtClean="0"/>
              <a:t>mixin</a:t>
            </a:r>
            <a:r>
              <a:rPr lang="en-US" dirty="0" smtClean="0"/>
              <a:t> o </a:t>
            </a:r>
            <a:r>
              <a:rPr lang="en-US" dirty="0" err="1" smtClean="0"/>
              <a:t>nazwie</a:t>
            </a:r>
            <a:r>
              <a:rPr lang="en-US" dirty="0" smtClean="0"/>
              <a:t> </a:t>
            </a:r>
            <a:r>
              <a:rPr lang="en-US" b="1" dirty="0" err="1" smtClean="0"/>
              <a:t>stylDiv</a:t>
            </a:r>
            <a:r>
              <a:rPr lang="en-US" dirty="0" smtClean="0"/>
              <a:t> z </a:t>
            </a:r>
            <a:r>
              <a:rPr lang="en-US" dirty="0" err="1" smtClean="0"/>
              <a:t>parametrami</a:t>
            </a:r>
            <a:r>
              <a:rPr lang="en-US" dirty="0" smtClean="0"/>
              <a:t>: </a:t>
            </a:r>
            <a:r>
              <a:rPr lang="en-US" dirty="0" err="1" smtClean="0"/>
              <a:t>klasa</a:t>
            </a:r>
            <a:r>
              <a:rPr lang="en-US" dirty="0"/>
              <a:t> </a:t>
            </a:r>
            <a:r>
              <a:rPr lang="en-US" dirty="0" smtClean="0"/>
              <a:t>(np. “</a:t>
            </a:r>
            <a:r>
              <a:rPr lang="en-US" dirty="0" err="1" smtClean="0"/>
              <a:t>zwrocUwage</a:t>
            </a:r>
            <a:r>
              <a:rPr lang="en-US" dirty="0" smtClean="0"/>
              <a:t>”), </a:t>
            </a:r>
            <a:r>
              <a:rPr lang="en-US" dirty="0" err="1" smtClean="0"/>
              <a:t>kolor</a:t>
            </a:r>
            <a:r>
              <a:rPr lang="en-US" dirty="0" smtClean="0"/>
              <a:t> (np. “green”), </a:t>
            </a:r>
            <a:r>
              <a:rPr lang="en-US" dirty="0" err="1" smtClean="0"/>
              <a:t>czcionka</a:t>
            </a:r>
            <a:r>
              <a:rPr lang="en-US" dirty="0" smtClean="0"/>
              <a:t>, </a:t>
            </a:r>
            <a:r>
              <a:rPr lang="en-US" dirty="0" err="1" smtClean="0"/>
              <a:t>rozmiar</a:t>
            </a:r>
            <a:r>
              <a:rPr lang="en-US" dirty="0" smtClean="0"/>
              <a:t>, padding, </a:t>
            </a:r>
            <a:r>
              <a:rPr lang="en-US" dirty="0" err="1" smtClean="0"/>
              <a:t>margines</a:t>
            </a:r>
            <a:r>
              <a:rPr lang="en-US" dirty="0" smtClean="0"/>
              <a:t>, float </a:t>
            </a:r>
            <a:r>
              <a:rPr lang="en-US" dirty="0" err="1" smtClean="0"/>
              <a:t>i</a:t>
            </a:r>
            <a:r>
              <a:rPr lang="en-US" dirty="0" smtClean="0"/>
              <a:t>  </a:t>
            </a:r>
            <a:r>
              <a:rPr lang="en-US" dirty="0" err="1" smtClean="0"/>
              <a:t>ew</a:t>
            </a:r>
            <a:r>
              <a:rPr lang="en-US" dirty="0" smtClean="0"/>
              <a:t>. </a:t>
            </a:r>
            <a:r>
              <a:rPr lang="en-US" dirty="0" err="1" smtClean="0"/>
              <a:t>inne</a:t>
            </a:r>
            <a:r>
              <a:rPr lang="en-US" dirty="0" smtClean="0"/>
              <a:t>. </a:t>
            </a:r>
            <a:r>
              <a:rPr lang="en-US" dirty="0" err="1"/>
              <a:t>Zgodnie</a:t>
            </a:r>
            <a:r>
              <a:rPr lang="en-US" dirty="0"/>
              <a:t> z </a:t>
            </a:r>
            <a:r>
              <a:rPr lang="en-US" dirty="0" err="1"/>
              <a:t>parametrami</a:t>
            </a:r>
            <a:r>
              <a:rPr lang="en-US" dirty="0"/>
              <a:t> </a:t>
            </a:r>
            <a:r>
              <a:rPr lang="en-US" dirty="0" err="1"/>
              <a:t>mixin</a:t>
            </a:r>
            <a:r>
              <a:rPr lang="en-US" dirty="0"/>
              <a:t> ma </a:t>
            </a:r>
            <a:r>
              <a:rPr lang="en-US" b="1" dirty="0" err="1"/>
              <a:t>przygotować</a:t>
            </a:r>
            <a:r>
              <a:rPr lang="en-US" b="1" dirty="0"/>
              <a:t> </a:t>
            </a:r>
            <a:r>
              <a:rPr lang="en-US" b="1" dirty="0" err="1"/>
              <a:t>klasę</a:t>
            </a:r>
            <a:r>
              <a:rPr lang="en-US" b="1" dirty="0"/>
              <a:t> </a:t>
            </a:r>
            <a:r>
              <a:rPr lang="en-US" dirty="0"/>
              <a:t>o </a:t>
            </a:r>
            <a:r>
              <a:rPr lang="en-US" dirty="0" err="1"/>
              <a:t>formie</a:t>
            </a:r>
            <a:r>
              <a:rPr lang="en-US" dirty="0"/>
              <a:t> </a:t>
            </a:r>
            <a:r>
              <a:rPr lang="en-US" b="1" i="1" dirty="0" err="1" smtClean="0"/>
              <a:t>div.klasa</a:t>
            </a:r>
            <a:r>
              <a:rPr lang="en-US" i="1" dirty="0" smtClean="0"/>
              <a:t> </a:t>
            </a:r>
            <a:r>
              <a:rPr lang="en-US" dirty="0" smtClean="0"/>
              <a:t> </a:t>
            </a:r>
            <a:r>
              <a:rPr lang="en-US" dirty="0"/>
              <a:t>(np. </a:t>
            </a:r>
            <a:r>
              <a:rPr lang="en-US" dirty="0" err="1" smtClean="0"/>
              <a:t>div.wazne</a:t>
            </a:r>
            <a:r>
              <a:rPr lang="en-US" dirty="0"/>
              <a:t>).</a:t>
            </a:r>
          </a:p>
          <a:p>
            <a:pPr marL="514350" indent="-514350" algn="just">
              <a:buFont typeface="+mj-lt"/>
              <a:buAutoNum type="arabicPeriod"/>
            </a:pPr>
            <a:r>
              <a:rPr lang="en-US" dirty="0" err="1" smtClean="0"/>
              <a:t>Poprzez</a:t>
            </a:r>
            <a:r>
              <a:rPr lang="en-US" dirty="0" smtClean="0"/>
              <a:t> </a:t>
            </a:r>
            <a:r>
              <a:rPr lang="en-US" dirty="0" err="1" smtClean="0"/>
              <a:t>mixin</a:t>
            </a:r>
            <a:r>
              <a:rPr lang="en-US" dirty="0" smtClean="0"/>
              <a:t> </a:t>
            </a:r>
            <a:r>
              <a:rPr lang="en-US" dirty="0" err="1" smtClean="0"/>
              <a:t>przygotuj</a:t>
            </a:r>
            <a:r>
              <a:rPr lang="en-US" dirty="0" smtClean="0"/>
              <a:t> </a:t>
            </a:r>
            <a:r>
              <a:rPr lang="en-US" dirty="0" err="1" smtClean="0"/>
              <a:t>kilka</a:t>
            </a:r>
            <a:r>
              <a:rPr lang="en-US" dirty="0" smtClean="0"/>
              <a:t> </a:t>
            </a:r>
            <a:r>
              <a:rPr lang="en-US" dirty="0" err="1" smtClean="0"/>
              <a:t>klas</a:t>
            </a:r>
            <a:r>
              <a:rPr lang="en-US" dirty="0"/>
              <a:t> </a:t>
            </a:r>
            <a:r>
              <a:rPr lang="en-US" dirty="0" err="1" smtClean="0"/>
              <a:t>oraz</a:t>
            </a:r>
            <a:r>
              <a:rPr lang="en-US" dirty="0" smtClean="0"/>
              <a:t> </a:t>
            </a:r>
            <a:r>
              <a:rPr lang="en-US" dirty="0" err="1" smtClean="0"/>
              <a:t>zastosuj</a:t>
            </a:r>
            <a:r>
              <a:rPr lang="en-US" dirty="0" smtClean="0"/>
              <a:t> je </a:t>
            </a:r>
            <a:r>
              <a:rPr lang="en-US" dirty="0" err="1" smtClean="0"/>
              <a:t>dla</a:t>
            </a:r>
            <a:r>
              <a:rPr lang="en-US" dirty="0" smtClean="0"/>
              <a:t> </a:t>
            </a:r>
            <a:r>
              <a:rPr lang="en-US" dirty="0" err="1" smtClean="0"/>
              <a:t>sekcji</a:t>
            </a:r>
            <a:r>
              <a:rPr lang="en-US" dirty="0" smtClean="0"/>
              <a:t>. </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82</a:t>
            </a:fld>
            <a:endParaRPr lang="pl-PL"/>
          </a:p>
        </p:txBody>
      </p:sp>
    </p:spTree>
    <p:extLst>
      <p:ext uri="{BB962C8B-B14F-4D97-AF65-F5344CB8AC3E}">
        <p14:creationId xmlns:p14="http://schemas.microsoft.com/office/powerpoint/2010/main" val="369549210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Functions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dirty="0"/>
              <a:t>SASS supports the use of </a:t>
            </a:r>
            <a:r>
              <a:rPr lang="en-US" sz="2400" b="1" dirty="0"/>
              <a:t>functions</a:t>
            </a:r>
            <a:r>
              <a:rPr lang="en-US" sz="2400" dirty="0"/>
              <a:t> by providing some </a:t>
            </a:r>
            <a:r>
              <a:rPr lang="en-US" sz="2400" b="1" dirty="0"/>
              <a:t>keyword arguments</a:t>
            </a:r>
            <a:r>
              <a:rPr lang="en-US" sz="2400" dirty="0"/>
              <a:t>, which are specified using normal CSS function syntax.</a:t>
            </a:r>
          </a:p>
          <a:p>
            <a:pPr algn="just"/>
            <a:endParaRPr lang="en-US" sz="2400" b="1" dirty="0"/>
          </a:p>
          <a:p>
            <a:pPr algn="just"/>
            <a:endParaRPr lang="en-US" sz="2400" dirty="0" smtClean="0"/>
          </a:p>
          <a:p>
            <a:pPr marL="0" indent="0" algn="just">
              <a:buNone/>
            </a:pP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83</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7" name="Obraz 6"/>
          <p:cNvPicPr>
            <a:picLocks noChangeAspect="1"/>
          </p:cNvPicPr>
          <p:nvPr/>
        </p:nvPicPr>
        <p:blipFill>
          <a:blip r:embed="rId2"/>
          <a:stretch>
            <a:fillRect/>
          </a:stretch>
        </p:blipFill>
        <p:spPr>
          <a:xfrm>
            <a:off x="117607" y="3172730"/>
            <a:ext cx="5238750" cy="1047750"/>
          </a:xfrm>
          <a:prstGeom prst="rect">
            <a:avLst/>
          </a:prstGeom>
        </p:spPr>
      </p:pic>
      <p:pic>
        <p:nvPicPr>
          <p:cNvPr id="8" name="Obraz 7"/>
          <p:cNvPicPr>
            <a:picLocks noChangeAspect="1"/>
          </p:cNvPicPr>
          <p:nvPr/>
        </p:nvPicPr>
        <p:blipFill>
          <a:blip r:embed="rId3"/>
          <a:stretch>
            <a:fillRect/>
          </a:stretch>
        </p:blipFill>
        <p:spPr>
          <a:xfrm>
            <a:off x="179512" y="4296668"/>
            <a:ext cx="2638425" cy="800100"/>
          </a:xfrm>
          <a:prstGeom prst="rect">
            <a:avLst/>
          </a:prstGeom>
        </p:spPr>
      </p:pic>
      <p:pic>
        <p:nvPicPr>
          <p:cNvPr id="11" name="Obraz 10"/>
          <p:cNvPicPr>
            <a:picLocks noChangeAspect="1"/>
          </p:cNvPicPr>
          <p:nvPr/>
        </p:nvPicPr>
        <p:blipFill>
          <a:blip r:embed="rId4"/>
          <a:stretch>
            <a:fillRect/>
          </a:stretch>
        </p:blipFill>
        <p:spPr>
          <a:xfrm>
            <a:off x="6153946" y="3752166"/>
            <a:ext cx="2849436" cy="972978"/>
          </a:xfrm>
          <a:prstGeom prst="rect">
            <a:avLst/>
          </a:prstGeom>
        </p:spPr>
      </p:pic>
    </p:spTree>
    <p:extLst>
      <p:ext uri="{BB962C8B-B14F-4D97-AF65-F5344CB8AC3E}">
        <p14:creationId xmlns:p14="http://schemas.microsoft.com/office/powerpoint/2010/main" val="2775640491"/>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Functions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smtClean="0"/>
              <a:t>W </a:t>
            </a:r>
            <a:r>
              <a:rPr lang="en-US" dirty="0" err="1" smtClean="0"/>
              <a:t>dokumencie</a:t>
            </a:r>
            <a:r>
              <a:rPr lang="en-US" dirty="0" smtClean="0"/>
              <a:t> “index.html”: </a:t>
            </a:r>
          </a:p>
          <a:p>
            <a:pPr marL="514350" indent="-514350" algn="just">
              <a:buFont typeface="+mj-lt"/>
              <a:buAutoNum type="arabicPeriod"/>
            </a:pPr>
            <a:r>
              <a:rPr lang="en-US" dirty="0" err="1" smtClean="0"/>
              <a:t>Zmodyfikuj</a:t>
            </a:r>
            <a:r>
              <a:rPr lang="en-US" dirty="0" smtClean="0"/>
              <a:t> </a:t>
            </a:r>
            <a:r>
              <a:rPr lang="en-US" dirty="0" err="1" smtClean="0"/>
              <a:t>mixin</a:t>
            </a:r>
            <a:r>
              <a:rPr lang="en-US" dirty="0" smtClean="0"/>
              <a:t> o </a:t>
            </a:r>
            <a:r>
              <a:rPr lang="en-US" dirty="0" err="1" smtClean="0"/>
              <a:t>nazwie</a:t>
            </a:r>
            <a:r>
              <a:rPr lang="en-US" dirty="0" smtClean="0"/>
              <a:t> </a:t>
            </a:r>
            <a:r>
              <a:rPr lang="en-US" dirty="0" err="1" smtClean="0"/>
              <a:t>stylNaglowek</a:t>
            </a:r>
            <a:r>
              <a:rPr lang="en-US" dirty="0" smtClean="0"/>
              <a:t>, aby </a:t>
            </a:r>
            <a:r>
              <a:rPr lang="en-US" dirty="0" err="1" smtClean="0"/>
              <a:t>można</a:t>
            </a:r>
            <a:r>
              <a:rPr lang="en-US" dirty="0" smtClean="0"/>
              <a:t> </a:t>
            </a:r>
            <a:r>
              <a:rPr lang="en-US" dirty="0" err="1" smtClean="0"/>
              <a:t>było</a:t>
            </a:r>
            <a:r>
              <a:rPr lang="en-US" dirty="0" smtClean="0"/>
              <a:t> </a:t>
            </a:r>
            <a:r>
              <a:rPr lang="en-US" b="1" dirty="0" err="1" smtClean="0"/>
              <a:t>wskazać</a:t>
            </a:r>
            <a:r>
              <a:rPr lang="en-US" b="1" dirty="0" smtClean="0"/>
              <a:t> </a:t>
            </a:r>
            <a:r>
              <a:rPr lang="en-US" b="1" dirty="0" err="1" smtClean="0"/>
              <a:t>przezroczystość</a:t>
            </a:r>
            <a:r>
              <a:rPr lang="en-US" dirty="0" smtClean="0"/>
              <a:t>. </a:t>
            </a:r>
            <a:r>
              <a:rPr lang="en-US" dirty="0" err="1" smtClean="0"/>
              <a:t>Za</a:t>
            </a:r>
            <a:r>
              <a:rPr lang="en-US" dirty="0" smtClean="0"/>
              <a:t> </a:t>
            </a:r>
            <a:r>
              <a:rPr lang="en-US" dirty="0" err="1" smtClean="0"/>
              <a:t>pomocą</a:t>
            </a:r>
            <a:r>
              <a:rPr lang="en-US" dirty="0" smtClean="0"/>
              <a:t> </a:t>
            </a:r>
            <a:r>
              <a:rPr lang="en-US" dirty="0" err="1" smtClean="0"/>
              <a:t>stosownej</a:t>
            </a:r>
            <a:r>
              <a:rPr lang="en-US" dirty="0" smtClean="0"/>
              <a:t> </a:t>
            </a:r>
            <a:r>
              <a:rPr lang="en-US" dirty="0" err="1" smtClean="0"/>
              <a:t>funkcji</a:t>
            </a:r>
            <a:r>
              <a:rPr lang="en-US" dirty="0"/>
              <a:t> </a:t>
            </a:r>
            <a:r>
              <a:rPr lang="en-US" b="1" dirty="0"/>
              <a:t>(</a:t>
            </a:r>
            <a:r>
              <a:rPr lang="en-US" b="1" dirty="0" smtClean="0"/>
              <a:t>lighten, darken, invert, </a:t>
            </a:r>
            <a:r>
              <a:rPr lang="en-US" b="1" dirty="0" err="1" smtClean="0"/>
              <a:t>hsl</a:t>
            </a:r>
            <a:r>
              <a:rPr lang="en-US" b="1" dirty="0" smtClean="0"/>
              <a:t>) </a:t>
            </a:r>
            <a:r>
              <a:rPr lang="en-US" dirty="0" err="1" smtClean="0"/>
              <a:t>dokonaj</a:t>
            </a:r>
            <a:r>
              <a:rPr lang="en-US" dirty="0" smtClean="0"/>
              <a:t> </a:t>
            </a:r>
            <a:r>
              <a:rPr lang="en-US" dirty="0" err="1" smtClean="0"/>
              <a:t>modyfikacji</a:t>
            </a:r>
            <a:r>
              <a:rPr lang="en-US" dirty="0" smtClean="0"/>
              <a:t> </a:t>
            </a:r>
            <a:r>
              <a:rPr lang="en-US" dirty="0" err="1" smtClean="0"/>
              <a:t>sposobu</a:t>
            </a:r>
            <a:r>
              <a:rPr lang="en-US" dirty="0" smtClean="0"/>
              <a:t> </a:t>
            </a:r>
            <a:r>
              <a:rPr lang="en-US" dirty="0" err="1" smtClean="0"/>
              <a:t>przypisania</a:t>
            </a:r>
            <a:r>
              <a:rPr lang="en-US" dirty="0" smtClean="0"/>
              <a:t> </a:t>
            </a:r>
            <a:r>
              <a:rPr lang="en-US" dirty="0" err="1" smtClean="0"/>
              <a:t>koloru</a:t>
            </a:r>
            <a:r>
              <a:rPr lang="en-US" dirty="0" smtClean="0"/>
              <a:t> </a:t>
            </a:r>
            <a:r>
              <a:rPr lang="en-US" dirty="0" err="1" smtClean="0"/>
              <a:t>czcionku</a:t>
            </a:r>
            <a:r>
              <a:rPr lang="en-US" dirty="0" smtClean="0"/>
              <a:t>, aby </a:t>
            </a:r>
            <a:r>
              <a:rPr lang="en-US" dirty="0" err="1" smtClean="0"/>
              <a:t>brała</a:t>
            </a:r>
            <a:r>
              <a:rPr lang="en-US" dirty="0" smtClean="0"/>
              <a:t> pod </a:t>
            </a:r>
            <a:r>
              <a:rPr lang="en-US" dirty="0" err="1" smtClean="0"/>
              <a:t>uwagę</a:t>
            </a:r>
            <a:r>
              <a:rPr lang="en-US" dirty="0" smtClean="0"/>
              <a:t> </a:t>
            </a:r>
            <a:r>
              <a:rPr lang="en-US" dirty="0" err="1" smtClean="0"/>
              <a:t>przezroczystość</a:t>
            </a:r>
            <a:r>
              <a:rPr lang="en-US" dirty="0" smtClean="0"/>
              <a:t>.</a:t>
            </a:r>
          </a:p>
          <a:p>
            <a:pPr marL="514350" indent="-514350" algn="just">
              <a:buFont typeface="+mj-lt"/>
              <a:buAutoNum type="arabicPeriod"/>
            </a:pPr>
            <a:r>
              <a:rPr lang="en-US" dirty="0" err="1" smtClean="0"/>
              <a:t>Poprzez</a:t>
            </a:r>
            <a:r>
              <a:rPr lang="en-US" dirty="0" smtClean="0"/>
              <a:t> </a:t>
            </a:r>
            <a:r>
              <a:rPr lang="en-US" dirty="0" err="1" smtClean="0"/>
              <a:t>mixin</a:t>
            </a:r>
            <a:r>
              <a:rPr lang="en-US" dirty="0" smtClean="0"/>
              <a:t> </a:t>
            </a:r>
            <a:r>
              <a:rPr lang="en-US" dirty="0" err="1" smtClean="0"/>
              <a:t>przygotuj</a:t>
            </a:r>
            <a:r>
              <a:rPr lang="en-US" dirty="0" smtClean="0"/>
              <a:t> </a:t>
            </a:r>
            <a:r>
              <a:rPr lang="en-US" dirty="0" err="1" smtClean="0"/>
              <a:t>kilka</a:t>
            </a:r>
            <a:r>
              <a:rPr lang="en-US" dirty="0" smtClean="0"/>
              <a:t> </a:t>
            </a:r>
            <a:r>
              <a:rPr lang="en-US" dirty="0" err="1" smtClean="0"/>
              <a:t>klas</a:t>
            </a:r>
            <a:r>
              <a:rPr lang="en-US" dirty="0"/>
              <a:t> </a:t>
            </a:r>
            <a:r>
              <a:rPr lang="en-US" dirty="0" err="1" smtClean="0"/>
              <a:t>oraz</a:t>
            </a:r>
            <a:r>
              <a:rPr lang="en-US" dirty="0" smtClean="0"/>
              <a:t> </a:t>
            </a:r>
            <a:r>
              <a:rPr lang="en-US" dirty="0" err="1" smtClean="0"/>
              <a:t>zastosuj</a:t>
            </a:r>
            <a:r>
              <a:rPr lang="en-US" dirty="0" smtClean="0"/>
              <a:t> je </a:t>
            </a:r>
            <a:r>
              <a:rPr lang="en-US" dirty="0" err="1" smtClean="0"/>
              <a:t>dla</a:t>
            </a:r>
            <a:r>
              <a:rPr lang="en-US" dirty="0" smtClean="0"/>
              <a:t> </a:t>
            </a:r>
            <a:r>
              <a:rPr lang="en-US" dirty="0" err="1" smtClean="0"/>
              <a:t>nagłówków</a:t>
            </a:r>
            <a:r>
              <a:rPr lang="en-US" dirty="0" smtClean="0"/>
              <a:t>. </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84</a:t>
            </a:fld>
            <a:endParaRPr lang="pl-PL"/>
          </a:p>
        </p:txBody>
      </p:sp>
    </p:spTree>
    <p:extLst>
      <p:ext uri="{BB962C8B-B14F-4D97-AF65-F5344CB8AC3E}">
        <p14:creationId xmlns:p14="http://schemas.microsoft.com/office/powerpoint/2010/main" val="276364555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a:solidFill>
                  <a:srgbClr val="FFC000"/>
                </a:solidFill>
              </a:rPr>
              <a:t>Functions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p:txBody>
          <a:bodyPr>
            <a:normAutofit/>
          </a:bodyPr>
          <a:lstStyle/>
          <a:p>
            <a:pPr marL="0" indent="0">
              <a:buNone/>
            </a:pPr>
            <a:r>
              <a:rPr lang="en-US" dirty="0" smtClean="0"/>
              <a:t>W </a:t>
            </a:r>
            <a:r>
              <a:rPr lang="en-US" dirty="0" err="1" smtClean="0"/>
              <a:t>dokumencie</a:t>
            </a:r>
            <a:r>
              <a:rPr lang="en-US" dirty="0" smtClean="0"/>
              <a:t> “cv.html”: </a:t>
            </a:r>
          </a:p>
          <a:p>
            <a:pPr marL="514350" indent="-514350" algn="just">
              <a:buFont typeface="+mj-lt"/>
              <a:buAutoNum type="arabicPeriod"/>
            </a:pPr>
            <a:r>
              <a:rPr lang="en-US" dirty="0" err="1" smtClean="0"/>
              <a:t>Zmodyfikuj</a:t>
            </a:r>
            <a:r>
              <a:rPr lang="en-US" dirty="0" smtClean="0"/>
              <a:t> </a:t>
            </a:r>
            <a:r>
              <a:rPr lang="en-US" dirty="0" err="1" smtClean="0"/>
              <a:t>mixin</a:t>
            </a:r>
            <a:r>
              <a:rPr lang="en-US" dirty="0" smtClean="0"/>
              <a:t> o </a:t>
            </a:r>
            <a:r>
              <a:rPr lang="en-US" dirty="0" err="1" smtClean="0"/>
              <a:t>nazwie</a:t>
            </a:r>
            <a:r>
              <a:rPr lang="en-US" dirty="0" smtClean="0"/>
              <a:t> </a:t>
            </a:r>
            <a:r>
              <a:rPr lang="en-US" dirty="0" err="1" smtClean="0"/>
              <a:t>stylDiv</a:t>
            </a:r>
            <a:r>
              <a:rPr lang="en-US" dirty="0" smtClean="0"/>
              <a:t>, aby </a:t>
            </a:r>
            <a:r>
              <a:rPr lang="en-US" dirty="0" err="1" smtClean="0"/>
              <a:t>można</a:t>
            </a:r>
            <a:r>
              <a:rPr lang="en-US" dirty="0" smtClean="0"/>
              <a:t> </a:t>
            </a:r>
            <a:r>
              <a:rPr lang="en-US" dirty="0" err="1" smtClean="0"/>
              <a:t>było</a:t>
            </a:r>
            <a:r>
              <a:rPr lang="en-US" dirty="0" smtClean="0"/>
              <a:t> </a:t>
            </a:r>
            <a:r>
              <a:rPr lang="en-US" dirty="0" err="1" smtClean="0"/>
              <a:t>wskazać</a:t>
            </a:r>
            <a:r>
              <a:rPr lang="en-US" dirty="0" smtClean="0"/>
              <a:t> </a:t>
            </a:r>
            <a:r>
              <a:rPr lang="en-US" dirty="0" err="1" smtClean="0"/>
              <a:t>przezroczystość</a:t>
            </a:r>
            <a:r>
              <a:rPr lang="en-US" dirty="0" smtClean="0"/>
              <a:t>. </a:t>
            </a:r>
            <a:r>
              <a:rPr lang="en-US" dirty="0" err="1" smtClean="0"/>
              <a:t>Za</a:t>
            </a:r>
            <a:r>
              <a:rPr lang="en-US" dirty="0" smtClean="0"/>
              <a:t> </a:t>
            </a:r>
            <a:r>
              <a:rPr lang="en-US" dirty="0" err="1" smtClean="0"/>
              <a:t>pomocą</a:t>
            </a:r>
            <a:r>
              <a:rPr lang="en-US" dirty="0" smtClean="0"/>
              <a:t> </a:t>
            </a:r>
            <a:r>
              <a:rPr lang="en-US" dirty="0" err="1" smtClean="0"/>
              <a:t>stosownej</a:t>
            </a:r>
            <a:r>
              <a:rPr lang="en-US" dirty="0"/>
              <a:t> </a:t>
            </a:r>
            <a:r>
              <a:rPr lang="en-US" dirty="0" err="1" smtClean="0"/>
              <a:t>funkcji</a:t>
            </a:r>
            <a:r>
              <a:rPr lang="en-US" dirty="0" smtClean="0"/>
              <a:t> </a:t>
            </a:r>
            <a:r>
              <a:rPr lang="en-US" b="1" dirty="0"/>
              <a:t>(lighten, darken, invert, </a:t>
            </a:r>
            <a:r>
              <a:rPr lang="en-US" b="1" dirty="0" err="1"/>
              <a:t>hsl</a:t>
            </a:r>
            <a:r>
              <a:rPr lang="en-US" b="1" dirty="0"/>
              <a:t>) </a:t>
            </a:r>
            <a:r>
              <a:rPr lang="en-US" dirty="0" err="1"/>
              <a:t>dokonaj</a:t>
            </a:r>
            <a:r>
              <a:rPr lang="en-US" dirty="0"/>
              <a:t> </a:t>
            </a:r>
            <a:r>
              <a:rPr lang="en-US" dirty="0" err="1"/>
              <a:t>modyfikacji</a:t>
            </a:r>
            <a:r>
              <a:rPr lang="en-US" dirty="0"/>
              <a:t> </a:t>
            </a:r>
            <a:r>
              <a:rPr lang="en-US" dirty="0" err="1"/>
              <a:t>sposobu</a:t>
            </a:r>
            <a:r>
              <a:rPr lang="en-US" dirty="0"/>
              <a:t> </a:t>
            </a:r>
            <a:r>
              <a:rPr lang="en-US" dirty="0" err="1"/>
              <a:t>przypisania</a:t>
            </a:r>
            <a:r>
              <a:rPr lang="en-US" dirty="0"/>
              <a:t> </a:t>
            </a:r>
            <a:r>
              <a:rPr lang="en-US" dirty="0" err="1"/>
              <a:t>koloru</a:t>
            </a:r>
            <a:r>
              <a:rPr lang="en-US" dirty="0"/>
              <a:t> </a:t>
            </a:r>
            <a:r>
              <a:rPr lang="en-US" dirty="0" err="1"/>
              <a:t>czcionku</a:t>
            </a:r>
            <a:r>
              <a:rPr lang="en-US" dirty="0"/>
              <a:t>, aby </a:t>
            </a:r>
            <a:r>
              <a:rPr lang="en-US" dirty="0" err="1"/>
              <a:t>brała</a:t>
            </a:r>
            <a:r>
              <a:rPr lang="en-US" dirty="0"/>
              <a:t> pod </a:t>
            </a:r>
            <a:r>
              <a:rPr lang="en-US" dirty="0" err="1"/>
              <a:t>uwagę</a:t>
            </a:r>
            <a:r>
              <a:rPr lang="en-US" dirty="0"/>
              <a:t> </a:t>
            </a:r>
            <a:r>
              <a:rPr lang="en-US" dirty="0" err="1"/>
              <a:t>przezroczystość</a:t>
            </a:r>
            <a:r>
              <a:rPr lang="en-US" dirty="0"/>
              <a:t>.</a:t>
            </a:r>
          </a:p>
          <a:p>
            <a:pPr marL="514350" indent="-514350" algn="just">
              <a:buFont typeface="+mj-lt"/>
              <a:buAutoNum type="arabicPeriod"/>
            </a:pPr>
            <a:r>
              <a:rPr lang="en-US" dirty="0" err="1" smtClean="0"/>
              <a:t>Poprzez</a:t>
            </a:r>
            <a:r>
              <a:rPr lang="en-US" dirty="0" smtClean="0"/>
              <a:t> </a:t>
            </a:r>
            <a:r>
              <a:rPr lang="en-US" dirty="0" err="1" smtClean="0"/>
              <a:t>mixin</a:t>
            </a:r>
            <a:r>
              <a:rPr lang="en-US" dirty="0" smtClean="0"/>
              <a:t> </a:t>
            </a:r>
            <a:r>
              <a:rPr lang="en-US" dirty="0" err="1" smtClean="0"/>
              <a:t>przygotuj</a:t>
            </a:r>
            <a:r>
              <a:rPr lang="en-US" dirty="0" smtClean="0"/>
              <a:t> </a:t>
            </a:r>
            <a:r>
              <a:rPr lang="en-US" dirty="0" err="1" smtClean="0"/>
              <a:t>kilka</a:t>
            </a:r>
            <a:r>
              <a:rPr lang="en-US" dirty="0" smtClean="0"/>
              <a:t> </a:t>
            </a:r>
            <a:r>
              <a:rPr lang="en-US" dirty="0" err="1" smtClean="0"/>
              <a:t>klas</a:t>
            </a:r>
            <a:r>
              <a:rPr lang="en-US" dirty="0"/>
              <a:t> </a:t>
            </a:r>
            <a:r>
              <a:rPr lang="en-US" dirty="0" err="1" smtClean="0"/>
              <a:t>oraz</a:t>
            </a:r>
            <a:r>
              <a:rPr lang="en-US" dirty="0" smtClean="0"/>
              <a:t> </a:t>
            </a:r>
            <a:r>
              <a:rPr lang="en-US" dirty="0" err="1" smtClean="0"/>
              <a:t>zastosuj</a:t>
            </a:r>
            <a:r>
              <a:rPr lang="en-US" dirty="0" smtClean="0"/>
              <a:t> je </a:t>
            </a:r>
            <a:r>
              <a:rPr lang="en-US" dirty="0" err="1" smtClean="0"/>
              <a:t>dla</a:t>
            </a:r>
            <a:r>
              <a:rPr lang="en-US" dirty="0" smtClean="0"/>
              <a:t> </a:t>
            </a:r>
            <a:r>
              <a:rPr lang="en-US" dirty="0" err="1" smtClean="0"/>
              <a:t>sekcji</a:t>
            </a:r>
            <a:r>
              <a:rPr lang="en-US" dirty="0" smtClean="0"/>
              <a:t>. </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85</a:t>
            </a:fld>
            <a:endParaRPr lang="pl-PL"/>
          </a:p>
        </p:txBody>
      </p:sp>
    </p:spTree>
    <p:extLst>
      <p:ext uri="{BB962C8B-B14F-4D97-AF65-F5344CB8AC3E}">
        <p14:creationId xmlns:p14="http://schemas.microsoft.com/office/powerpoint/2010/main" val="388293167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t>
            </a:r>
            <a:r>
              <a:rPr lang="en-US" dirty="0" smtClean="0">
                <a:solidFill>
                  <a:srgbClr val="FFC000"/>
                </a:solidFill>
              </a:rPr>
              <a:t>Functions</a:t>
            </a:r>
            <a:endParaRPr lang="en-US" dirty="0">
              <a:solidFill>
                <a:srgbClr val="FFC000"/>
              </a:solidFill>
            </a:endParaRPr>
          </a:p>
        </p:txBody>
      </p:sp>
      <p:sp>
        <p:nvSpPr>
          <p:cNvPr id="3" name="Symbol zastępczy zawartości 2"/>
          <p:cNvSpPr>
            <a:spLocks noGrp="1"/>
          </p:cNvSpPr>
          <p:nvPr>
            <p:ph idx="1"/>
          </p:nvPr>
        </p:nvSpPr>
        <p:spPr>
          <a:xfrm>
            <a:off x="457200" y="1285860"/>
            <a:ext cx="8229600" cy="2719203"/>
          </a:xfrm>
        </p:spPr>
        <p:txBody>
          <a:bodyPr>
            <a:normAutofit/>
          </a:bodyPr>
          <a:lstStyle/>
          <a:p>
            <a:pPr algn="just"/>
            <a:r>
              <a:rPr lang="en-US" sz="2400" dirty="0" smtClean="0"/>
              <a:t>You </a:t>
            </a:r>
            <a:r>
              <a:rPr lang="en-US" sz="2400" dirty="0"/>
              <a:t>can create your </a:t>
            </a:r>
            <a:r>
              <a:rPr lang="en-US" sz="2400" b="1" dirty="0"/>
              <a:t>own function </a:t>
            </a:r>
            <a:r>
              <a:rPr lang="en-US" sz="2400" dirty="0"/>
              <a:t>and use them in your script context or can be used with any value. </a:t>
            </a:r>
            <a:r>
              <a:rPr lang="en-US" sz="2400" b="1" dirty="0"/>
              <a:t>Functions are called by using the function name </a:t>
            </a:r>
            <a:r>
              <a:rPr lang="en-US" sz="2400" dirty="0"/>
              <a:t>and with any parameters</a:t>
            </a:r>
            <a:r>
              <a:rPr lang="en-US" sz="2400" dirty="0" smtClean="0"/>
              <a:t>.</a:t>
            </a:r>
          </a:p>
          <a:p>
            <a:pPr marL="0" indent="0" algn="just">
              <a:buNone/>
            </a:pPr>
            <a:r>
              <a:rPr lang="en-US" dirty="0" smtClean="0"/>
              <a:t/>
            </a:r>
            <a:br>
              <a:rPr lang="en-US" dirty="0" smtClean="0"/>
            </a:br>
            <a:endParaRPr lang="en-US" dirty="0" smtClean="0"/>
          </a:p>
          <a:p>
            <a:pPr algn="just"/>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86</a:t>
            </a:fld>
            <a:endParaRPr lang="pl-PL"/>
          </a:p>
        </p:txBody>
      </p:sp>
      <p:pic>
        <p:nvPicPr>
          <p:cNvPr id="5" name="Obraz 4"/>
          <p:cNvPicPr>
            <a:picLocks noChangeAspect="1"/>
          </p:cNvPicPr>
          <p:nvPr/>
        </p:nvPicPr>
        <p:blipFill>
          <a:blip r:embed="rId2"/>
          <a:stretch>
            <a:fillRect/>
          </a:stretch>
        </p:blipFill>
        <p:spPr>
          <a:xfrm>
            <a:off x="1331640" y="2645461"/>
            <a:ext cx="6998072" cy="2271142"/>
          </a:xfrm>
          <a:prstGeom prst="rect">
            <a:avLst/>
          </a:prstGeom>
        </p:spPr>
      </p:pic>
      <p:pic>
        <p:nvPicPr>
          <p:cNvPr id="8" name="Obraz 7"/>
          <p:cNvPicPr>
            <a:picLocks noChangeAspect="1"/>
          </p:cNvPicPr>
          <p:nvPr/>
        </p:nvPicPr>
        <p:blipFill>
          <a:blip r:embed="rId3"/>
          <a:stretch>
            <a:fillRect/>
          </a:stretch>
        </p:blipFill>
        <p:spPr>
          <a:xfrm>
            <a:off x="3114675" y="5171529"/>
            <a:ext cx="2914650" cy="942975"/>
          </a:xfrm>
          <a:prstGeom prst="rect">
            <a:avLst/>
          </a:prstGeom>
        </p:spPr>
      </p:pic>
    </p:spTree>
    <p:extLst>
      <p:ext uri="{BB962C8B-B14F-4D97-AF65-F5344CB8AC3E}">
        <p14:creationId xmlns:p14="http://schemas.microsoft.com/office/powerpoint/2010/main" val="289058543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Funkcje</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Zdeklaruj</a:t>
            </a:r>
            <a:r>
              <a:rPr lang="en-US" dirty="0" smtClean="0"/>
              <a:t> </a:t>
            </a:r>
            <a:r>
              <a:rPr lang="en-US" b="1" dirty="0" err="1" smtClean="0"/>
              <a:t>zmienną</a:t>
            </a:r>
            <a:r>
              <a:rPr lang="en-US" dirty="0" smtClean="0"/>
              <a:t> </a:t>
            </a:r>
            <a:r>
              <a:rPr lang="en-US" dirty="0" err="1" smtClean="0"/>
              <a:t>dla</a:t>
            </a:r>
            <a:r>
              <a:rPr lang="en-US" dirty="0" smtClean="0"/>
              <a:t> </a:t>
            </a:r>
            <a:r>
              <a:rPr lang="en-US" dirty="0" err="1" smtClean="0"/>
              <a:t>przechowywania</a:t>
            </a:r>
            <a:r>
              <a:rPr lang="en-US" dirty="0" smtClean="0"/>
              <a:t> </a:t>
            </a:r>
            <a:r>
              <a:rPr lang="en-US" dirty="0" err="1" smtClean="0"/>
              <a:t>podstawowej</a:t>
            </a:r>
            <a:r>
              <a:rPr lang="en-US" dirty="0" smtClean="0"/>
              <a:t> </a:t>
            </a:r>
            <a:r>
              <a:rPr lang="en-US" dirty="0" err="1" smtClean="0"/>
              <a:t>wartości</a:t>
            </a:r>
            <a:r>
              <a:rPr lang="en-US" dirty="0" smtClean="0"/>
              <a:t> </a:t>
            </a:r>
            <a:r>
              <a:rPr lang="en-US" dirty="0" err="1" smtClean="0"/>
              <a:t>paddingu</a:t>
            </a:r>
            <a:r>
              <a:rPr lang="en-US" dirty="0" smtClean="0"/>
              <a:t> </a:t>
            </a:r>
            <a:r>
              <a:rPr lang="en-US" dirty="0" err="1" smtClean="0"/>
              <a:t>jako</a:t>
            </a:r>
            <a:r>
              <a:rPr lang="en-US" dirty="0" smtClean="0"/>
              <a:t> 3px.</a:t>
            </a:r>
          </a:p>
          <a:p>
            <a:pPr marL="514350" indent="-514350" algn="just">
              <a:buFont typeface="+mj-lt"/>
              <a:buAutoNum type="arabicPeriod"/>
            </a:pPr>
            <a:r>
              <a:rPr lang="en-US" dirty="0" err="1" smtClean="0"/>
              <a:t>Napisz</a:t>
            </a:r>
            <a:r>
              <a:rPr lang="en-US" dirty="0"/>
              <a:t> </a:t>
            </a:r>
            <a:r>
              <a:rPr lang="en-US" b="1" dirty="0" err="1" smtClean="0"/>
              <a:t>funkcję</a:t>
            </a:r>
            <a:r>
              <a:rPr lang="en-US" dirty="0" smtClean="0"/>
              <a:t>, </a:t>
            </a:r>
            <a:r>
              <a:rPr lang="en-US" dirty="0" err="1" smtClean="0"/>
              <a:t>która</a:t>
            </a:r>
            <a:r>
              <a:rPr lang="en-US" dirty="0" smtClean="0"/>
              <a:t> </a:t>
            </a:r>
            <a:r>
              <a:rPr lang="en-US" dirty="0" err="1" smtClean="0"/>
              <a:t>zwraca</a:t>
            </a:r>
            <a:r>
              <a:rPr lang="en-US" dirty="0" smtClean="0"/>
              <a:t> </a:t>
            </a:r>
            <a:r>
              <a:rPr lang="en-US" dirty="0" err="1" smtClean="0"/>
              <a:t>wartość</a:t>
            </a:r>
            <a:r>
              <a:rPr lang="en-US" dirty="0" smtClean="0"/>
              <a:t> </a:t>
            </a:r>
            <a:r>
              <a:rPr lang="en-US" dirty="0" err="1" smtClean="0"/>
              <a:t>paddingu</a:t>
            </a:r>
            <a:r>
              <a:rPr lang="en-US" dirty="0" smtClean="0"/>
              <a:t> </a:t>
            </a:r>
            <a:r>
              <a:rPr lang="en-US" dirty="0" err="1" smtClean="0"/>
              <a:t>jako</a:t>
            </a:r>
            <a:r>
              <a:rPr lang="en-US" dirty="0" smtClean="0"/>
              <a:t> </a:t>
            </a:r>
            <a:r>
              <a:rPr lang="en-US" dirty="0" err="1" smtClean="0"/>
              <a:t>wielokrotność</a:t>
            </a:r>
            <a:r>
              <a:rPr lang="en-US" dirty="0" smtClean="0"/>
              <a:t> </a:t>
            </a:r>
            <a:r>
              <a:rPr lang="en-US" dirty="0" err="1" smtClean="0"/>
              <a:t>wartości</a:t>
            </a:r>
            <a:r>
              <a:rPr lang="en-US" dirty="0" smtClean="0"/>
              <a:t> </a:t>
            </a:r>
            <a:r>
              <a:rPr lang="en-US" dirty="0" err="1" smtClean="0"/>
              <a:t>podstawowej</a:t>
            </a:r>
            <a:r>
              <a:rPr lang="en-US" dirty="0" smtClean="0"/>
              <a:t> </a:t>
            </a:r>
            <a:r>
              <a:rPr lang="en-US" dirty="0" err="1" smtClean="0"/>
              <a:t>parametru</a:t>
            </a:r>
            <a:r>
              <a:rPr lang="en-US" dirty="0" smtClean="0"/>
              <a:t>.</a:t>
            </a:r>
          </a:p>
          <a:p>
            <a:pPr marL="514350" indent="-514350" algn="just">
              <a:buFont typeface="+mj-lt"/>
              <a:buAutoNum type="arabicPeriod"/>
            </a:pPr>
            <a:r>
              <a:rPr lang="en-US" dirty="0" err="1" smtClean="0"/>
              <a:t>Wykorzystaj</a:t>
            </a:r>
            <a:r>
              <a:rPr lang="en-US" dirty="0" smtClean="0"/>
              <a:t> </a:t>
            </a:r>
            <a:r>
              <a:rPr lang="en-US" dirty="0" err="1" smtClean="0"/>
              <a:t>funkcję</a:t>
            </a:r>
            <a:r>
              <a:rPr lang="en-US" dirty="0" smtClean="0"/>
              <a:t> </a:t>
            </a:r>
            <a:r>
              <a:rPr lang="en-US" dirty="0" err="1" smtClean="0"/>
              <a:t>dla</a:t>
            </a:r>
            <a:r>
              <a:rPr lang="en-US" dirty="0" smtClean="0"/>
              <a:t> </a:t>
            </a:r>
            <a:r>
              <a:rPr lang="en-US" dirty="0" err="1" smtClean="0"/>
              <a:t>przypisania</a:t>
            </a:r>
            <a:r>
              <a:rPr lang="en-US" dirty="0" smtClean="0"/>
              <a:t> </a:t>
            </a:r>
            <a:r>
              <a:rPr lang="en-US" dirty="0" err="1" smtClean="0"/>
              <a:t>paddingu</a:t>
            </a:r>
            <a:r>
              <a:rPr lang="en-US" dirty="0" smtClean="0"/>
              <a:t> </a:t>
            </a:r>
            <a:r>
              <a:rPr lang="en-US" dirty="0" err="1" smtClean="0"/>
              <a:t>poszczególnych</a:t>
            </a:r>
            <a:r>
              <a:rPr lang="en-US" dirty="0" smtClean="0"/>
              <a:t> </a:t>
            </a:r>
            <a:r>
              <a:rPr lang="en-US" dirty="0" err="1" smtClean="0"/>
              <a:t>sekcji</a:t>
            </a:r>
            <a:r>
              <a:rPr lang="en-US" dirty="0" smtClean="0"/>
              <a:t>. </a:t>
            </a:r>
            <a:r>
              <a:rPr lang="en-US" dirty="0" err="1" smtClean="0"/>
              <a:t>Zmień</a:t>
            </a:r>
            <a:r>
              <a:rPr lang="en-US" dirty="0" smtClean="0"/>
              <a:t> </a:t>
            </a:r>
            <a:r>
              <a:rPr lang="en-US" dirty="0" err="1" smtClean="0"/>
              <a:t>wartość</a:t>
            </a:r>
            <a:r>
              <a:rPr lang="en-US" dirty="0" smtClean="0"/>
              <a:t> </a:t>
            </a:r>
            <a:r>
              <a:rPr lang="en-US" dirty="0" err="1" smtClean="0"/>
              <a:t>zmiennej</a:t>
            </a:r>
            <a:r>
              <a:rPr lang="en-US" dirty="0" smtClean="0"/>
              <a:t> </a:t>
            </a:r>
            <a:r>
              <a:rPr lang="en-US" dirty="0" err="1" smtClean="0"/>
              <a:t>przechowywania</a:t>
            </a:r>
            <a:r>
              <a:rPr lang="en-US" dirty="0" smtClean="0"/>
              <a:t> </a:t>
            </a:r>
            <a:r>
              <a:rPr lang="en-US" dirty="0" err="1" smtClean="0"/>
              <a:t>podstawowej</a:t>
            </a:r>
            <a:r>
              <a:rPr lang="en-US" dirty="0" smtClean="0"/>
              <a:t> </a:t>
            </a:r>
            <a:r>
              <a:rPr lang="en-US" dirty="0" err="1" smtClean="0"/>
              <a:t>wartości</a:t>
            </a:r>
            <a:r>
              <a:rPr lang="en-US" dirty="0" smtClean="0"/>
              <a:t> </a:t>
            </a:r>
            <a:r>
              <a:rPr lang="en-US" dirty="0" err="1" smtClean="0"/>
              <a:t>paddingu</a:t>
            </a:r>
            <a:r>
              <a:rPr lang="en-US" dirty="0" smtClean="0"/>
              <a:t>  </a:t>
            </a:r>
            <a:r>
              <a:rPr lang="en-US" dirty="0" err="1" smtClean="0"/>
              <a:t>na</a:t>
            </a:r>
            <a:r>
              <a:rPr lang="en-US" dirty="0" smtClean="0"/>
              <a:t> 10px.</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87</a:t>
            </a:fld>
            <a:endParaRPr lang="pl-PL"/>
          </a:p>
        </p:txBody>
      </p:sp>
    </p:spTree>
    <p:extLst>
      <p:ext uri="{BB962C8B-B14F-4D97-AF65-F5344CB8AC3E}">
        <p14:creationId xmlns:p14="http://schemas.microsoft.com/office/powerpoint/2010/main" val="361303675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t>
            </a:r>
            <a:r>
              <a:rPr lang="en-US" dirty="0" err="1" smtClean="0">
                <a:solidFill>
                  <a:srgbClr val="FFC000"/>
                </a:solidFill>
              </a:rPr>
              <a:t>Funkcje</a:t>
            </a:r>
            <a:r>
              <a:rPr lang="en-US" dirty="0">
                <a:solidFill>
                  <a:srgbClr val="FFC000"/>
                </a:solidFill>
              </a:rPr>
              <a:t> (</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p:txBody>
          <a:bodyPr>
            <a:normAutofit/>
          </a:bodyPr>
          <a:lstStyle/>
          <a:p>
            <a:pPr marL="0" indent="0">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Zdeklaruj</a:t>
            </a:r>
            <a:r>
              <a:rPr lang="en-US" dirty="0"/>
              <a:t> </a:t>
            </a:r>
            <a:r>
              <a:rPr lang="en-US" b="1" dirty="0" err="1"/>
              <a:t>zmienną</a:t>
            </a:r>
            <a:r>
              <a:rPr lang="en-US" dirty="0"/>
              <a:t> </a:t>
            </a:r>
            <a:r>
              <a:rPr lang="en-US" dirty="0" err="1"/>
              <a:t>dla</a:t>
            </a:r>
            <a:r>
              <a:rPr lang="en-US" dirty="0"/>
              <a:t> </a:t>
            </a:r>
            <a:r>
              <a:rPr lang="en-US" dirty="0" err="1"/>
              <a:t>przechowywania</a:t>
            </a:r>
            <a:r>
              <a:rPr lang="en-US" dirty="0"/>
              <a:t> </a:t>
            </a:r>
            <a:r>
              <a:rPr lang="en-US" dirty="0" err="1"/>
              <a:t>podstawowej</a:t>
            </a:r>
            <a:r>
              <a:rPr lang="en-US" dirty="0"/>
              <a:t> </a:t>
            </a:r>
            <a:r>
              <a:rPr lang="en-US" dirty="0" err="1"/>
              <a:t>wartości</a:t>
            </a:r>
            <a:r>
              <a:rPr lang="en-US" dirty="0"/>
              <a:t> </a:t>
            </a:r>
            <a:r>
              <a:rPr lang="en-US" dirty="0" err="1" smtClean="0"/>
              <a:t>szerokości</a:t>
            </a:r>
            <a:r>
              <a:rPr lang="en-US" dirty="0" smtClean="0"/>
              <a:t> </a:t>
            </a:r>
            <a:r>
              <a:rPr lang="en-US" dirty="0" err="1" smtClean="0"/>
              <a:t>sekcji</a:t>
            </a:r>
            <a:r>
              <a:rPr lang="en-US" dirty="0" smtClean="0"/>
              <a:t> </a:t>
            </a:r>
            <a:r>
              <a:rPr lang="en-US" dirty="0" err="1" smtClean="0"/>
              <a:t>jako</a:t>
            </a:r>
            <a:r>
              <a:rPr lang="en-US" dirty="0" smtClean="0"/>
              <a:t> 100%.</a:t>
            </a:r>
            <a:endParaRPr lang="en-US" dirty="0"/>
          </a:p>
          <a:p>
            <a:pPr marL="514350" indent="-514350" algn="just">
              <a:buFont typeface="+mj-lt"/>
              <a:buAutoNum type="arabicPeriod"/>
            </a:pPr>
            <a:r>
              <a:rPr lang="en-US" dirty="0" err="1"/>
              <a:t>Napisz</a:t>
            </a:r>
            <a:r>
              <a:rPr lang="en-US" dirty="0"/>
              <a:t> </a:t>
            </a:r>
            <a:r>
              <a:rPr lang="en-US" b="1" dirty="0" err="1"/>
              <a:t>funkcję</a:t>
            </a:r>
            <a:r>
              <a:rPr lang="en-US" dirty="0"/>
              <a:t>, </a:t>
            </a:r>
            <a:r>
              <a:rPr lang="en-US" dirty="0" err="1"/>
              <a:t>która</a:t>
            </a:r>
            <a:r>
              <a:rPr lang="en-US" dirty="0"/>
              <a:t> </a:t>
            </a:r>
            <a:r>
              <a:rPr lang="en-US" dirty="0" err="1"/>
              <a:t>zwraca</a:t>
            </a:r>
            <a:r>
              <a:rPr lang="en-US" dirty="0"/>
              <a:t> </a:t>
            </a:r>
            <a:r>
              <a:rPr lang="en-US" dirty="0" err="1"/>
              <a:t>wartość</a:t>
            </a:r>
            <a:r>
              <a:rPr lang="en-US" dirty="0"/>
              <a:t> </a:t>
            </a:r>
            <a:r>
              <a:rPr lang="en-US" dirty="0" err="1" smtClean="0"/>
              <a:t>szerokości</a:t>
            </a:r>
            <a:r>
              <a:rPr lang="en-US" dirty="0" smtClean="0"/>
              <a:t>, </a:t>
            </a:r>
            <a:r>
              <a:rPr lang="en-US" dirty="0" err="1" smtClean="0"/>
              <a:t>jako</a:t>
            </a:r>
            <a:r>
              <a:rPr lang="en-US" dirty="0" smtClean="0"/>
              <a:t> </a:t>
            </a:r>
            <a:r>
              <a:rPr lang="en-US" dirty="0" err="1" smtClean="0"/>
              <a:t>wartość</a:t>
            </a:r>
            <a:r>
              <a:rPr lang="en-US" dirty="0" smtClean="0"/>
              <a:t> </a:t>
            </a:r>
            <a:r>
              <a:rPr lang="en-US" dirty="0" err="1" smtClean="0"/>
              <a:t>podstawową</a:t>
            </a:r>
            <a:r>
              <a:rPr lang="en-US" dirty="0" smtClean="0"/>
              <a:t> </a:t>
            </a:r>
            <a:r>
              <a:rPr lang="en-US" dirty="0" err="1" smtClean="0"/>
              <a:t>pomniejszoną</a:t>
            </a:r>
            <a:r>
              <a:rPr lang="en-US" dirty="0" smtClean="0"/>
              <a:t> o </a:t>
            </a:r>
            <a:r>
              <a:rPr lang="en-US" dirty="0" err="1" smtClean="0"/>
              <a:t>wartość</a:t>
            </a:r>
            <a:r>
              <a:rPr lang="en-US" dirty="0" smtClean="0"/>
              <a:t> </a:t>
            </a:r>
            <a:r>
              <a:rPr lang="en-US" dirty="0" err="1" smtClean="0"/>
              <a:t>parametru</a:t>
            </a:r>
            <a:r>
              <a:rPr lang="en-US" dirty="0" smtClean="0"/>
              <a:t>.</a:t>
            </a:r>
            <a:endParaRPr lang="en-US" dirty="0"/>
          </a:p>
          <a:p>
            <a:pPr marL="514350" indent="-514350" algn="just">
              <a:buFont typeface="+mj-lt"/>
              <a:buAutoNum type="arabicPeriod"/>
            </a:pPr>
            <a:r>
              <a:rPr lang="en-US" dirty="0" err="1"/>
              <a:t>Wykorzystaj</a:t>
            </a:r>
            <a:r>
              <a:rPr lang="en-US" dirty="0"/>
              <a:t> </a:t>
            </a:r>
            <a:r>
              <a:rPr lang="en-US" dirty="0" err="1"/>
              <a:t>funkcję</a:t>
            </a:r>
            <a:r>
              <a:rPr lang="en-US" dirty="0"/>
              <a:t> </a:t>
            </a:r>
            <a:r>
              <a:rPr lang="en-US" dirty="0" err="1"/>
              <a:t>dla</a:t>
            </a:r>
            <a:r>
              <a:rPr lang="en-US" dirty="0"/>
              <a:t> </a:t>
            </a:r>
            <a:r>
              <a:rPr lang="en-US" dirty="0" err="1"/>
              <a:t>przypisania</a:t>
            </a:r>
            <a:r>
              <a:rPr lang="en-US" dirty="0"/>
              <a:t> </a:t>
            </a:r>
            <a:r>
              <a:rPr lang="en-US" dirty="0" err="1" smtClean="0"/>
              <a:t>szerokości</a:t>
            </a:r>
            <a:r>
              <a:rPr lang="en-US" dirty="0" smtClean="0"/>
              <a:t> </a:t>
            </a:r>
            <a:r>
              <a:rPr lang="en-US" dirty="0" err="1" smtClean="0"/>
              <a:t>poszczególnych</a:t>
            </a:r>
            <a:r>
              <a:rPr lang="en-US" dirty="0" smtClean="0"/>
              <a:t> </a:t>
            </a:r>
            <a:r>
              <a:rPr lang="en-US" dirty="0" err="1"/>
              <a:t>sekcji</a:t>
            </a:r>
            <a:r>
              <a:rPr lang="en-US" dirty="0" smtClean="0"/>
              <a:t>. </a:t>
            </a:r>
            <a:r>
              <a:rPr lang="en-US" dirty="0" err="1"/>
              <a:t>Zmień</a:t>
            </a:r>
            <a:r>
              <a:rPr lang="en-US" dirty="0"/>
              <a:t> </a:t>
            </a:r>
            <a:r>
              <a:rPr lang="en-US" dirty="0" err="1"/>
              <a:t>wartość</a:t>
            </a:r>
            <a:r>
              <a:rPr lang="en-US" dirty="0"/>
              <a:t> </a:t>
            </a:r>
            <a:r>
              <a:rPr lang="en-US" dirty="0" err="1"/>
              <a:t>zmiennej</a:t>
            </a:r>
            <a:r>
              <a:rPr lang="en-US" dirty="0"/>
              <a:t> </a:t>
            </a:r>
            <a:r>
              <a:rPr lang="en-US" dirty="0" err="1"/>
              <a:t>przechowywania</a:t>
            </a:r>
            <a:r>
              <a:rPr lang="en-US" dirty="0"/>
              <a:t> </a:t>
            </a:r>
            <a:r>
              <a:rPr lang="en-US" dirty="0" err="1"/>
              <a:t>podstawowej</a:t>
            </a:r>
            <a:r>
              <a:rPr lang="en-US" dirty="0"/>
              <a:t> </a:t>
            </a:r>
            <a:r>
              <a:rPr lang="en-US" dirty="0" err="1" smtClean="0"/>
              <a:t>szerokości</a:t>
            </a:r>
            <a:r>
              <a:rPr lang="en-US" dirty="0" smtClean="0"/>
              <a:t> </a:t>
            </a:r>
            <a:r>
              <a:rPr lang="en-US" dirty="0" err="1" smtClean="0"/>
              <a:t>na</a:t>
            </a:r>
            <a:r>
              <a:rPr lang="en-US" dirty="0" smtClean="0"/>
              <a:t> 90%.</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88</a:t>
            </a:fld>
            <a:endParaRPr lang="pl-PL"/>
          </a:p>
        </p:txBody>
      </p:sp>
    </p:spTree>
    <p:extLst>
      <p:ext uri="{BB962C8B-B14F-4D97-AF65-F5344CB8AC3E}">
        <p14:creationId xmlns:p14="http://schemas.microsoft.com/office/powerpoint/2010/main" val="228497753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 Functions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Autofit/>
          </a:bodyPr>
          <a:lstStyle/>
          <a:p>
            <a:pPr algn="just"/>
            <a:r>
              <a:rPr lang="en-US" sz="2400" b="1" dirty="0"/>
              <a:t>Defining Custom SASS </a:t>
            </a:r>
            <a:r>
              <a:rPr lang="en-US" sz="2400" b="1" dirty="0" smtClean="0"/>
              <a:t>Functions</a:t>
            </a:r>
            <a:r>
              <a:rPr lang="en-US" sz="2400" dirty="0" smtClean="0"/>
              <a:t> </a:t>
            </a:r>
            <a:r>
              <a:rPr lang="en-US" sz="2400" dirty="0"/>
              <a:t>- You can define your own SASS functions while using Ruby API. You can add your custom functions by adding them to Ruby </a:t>
            </a:r>
            <a:r>
              <a:rPr lang="en-US" sz="2400" dirty="0" smtClean="0"/>
              <a:t>methods. </a:t>
            </a:r>
            <a:endParaRPr lang="en-US" sz="2400" b="1" dirty="0"/>
          </a:p>
          <a:p>
            <a:pPr algn="just"/>
            <a:endParaRPr lang="en-US" sz="2400" dirty="0" smtClean="0"/>
          </a:p>
          <a:p>
            <a:pPr marL="0" indent="0" algn="just">
              <a:buNone/>
            </a:pPr>
            <a:endParaRPr lang="en-US" sz="2400"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89</a:t>
            </a:fld>
            <a:endParaRPr lang="pl-PL"/>
          </a:p>
        </p:txBody>
      </p:sp>
      <p:sp>
        <p:nvSpPr>
          <p:cNvPr id="5" name="Prostokąt 4"/>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sp>
        <p:nvSpPr>
          <p:cNvPr id="6" name="Prostokąt 5"/>
          <p:cNvSpPr/>
          <p:nvPr/>
        </p:nvSpPr>
        <p:spPr>
          <a:xfrm>
            <a:off x="2286000" y="3105835"/>
            <a:ext cx="4572000" cy="646331"/>
          </a:xfrm>
          <a:prstGeom prst="rect">
            <a:avLst/>
          </a:prstGeom>
        </p:spPr>
        <p:txBody>
          <a:bodyPr>
            <a:spAutoFit/>
          </a:bodyPr>
          <a:lstStyle/>
          <a:p>
            <a:r>
              <a:rPr lang="en-US" dirty="0">
                <a:solidFill>
                  <a:srgbClr val="FFFFFF"/>
                </a:solidFill>
                <a:latin typeface="Calibri Light" panose="020F0302020204030204" pitchFamily="34" charset="0"/>
              </a:rPr>
              <a:t>Extend/Inheritance</a:t>
            </a:r>
            <a:r>
              <a:rPr lang="en-US" dirty="0"/>
              <a:t> </a:t>
            </a:r>
            <a:br>
              <a:rPr lang="en-US" dirty="0"/>
            </a:br>
            <a:endParaRPr lang="en-US" dirty="0"/>
          </a:p>
        </p:txBody>
      </p:sp>
      <p:pic>
        <p:nvPicPr>
          <p:cNvPr id="9" name="Obraz 8"/>
          <p:cNvPicPr>
            <a:picLocks noChangeAspect="1"/>
          </p:cNvPicPr>
          <p:nvPr/>
        </p:nvPicPr>
        <p:blipFill>
          <a:blip r:embed="rId2"/>
          <a:stretch>
            <a:fillRect/>
          </a:stretch>
        </p:blipFill>
        <p:spPr>
          <a:xfrm>
            <a:off x="784768" y="2852936"/>
            <a:ext cx="7574463" cy="2016224"/>
          </a:xfrm>
          <a:prstGeom prst="rect">
            <a:avLst/>
          </a:prstGeom>
        </p:spPr>
      </p:pic>
    </p:spTree>
    <p:extLst>
      <p:ext uri="{BB962C8B-B14F-4D97-AF65-F5344CB8AC3E}">
        <p14:creationId xmlns:p14="http://schemas.microsoft.com/office/powerpoint/2010/main" val="3723544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Disadvantages of </a:t>
            </a:r>
            <a:r>
              <a:rPr lang="pl-PL" dirty="0" err="1" smtClean="0">
                <a:solidFill>
                  <a:srgbClr val="FFC000"/>
                </a:solidFill>
              </a:rPr>
              <a:t>preprocessors</a:t>
            </a:r>
            <a:r>
              <a:rPr lang="pl-PL" dirty="0">
                <a:solidFill>
                  <a:srgbClr val="FFC000"/>
                </a:solidFill>
              </a:rPr>
              <a:t>?</a:t>
            </a:r>
            <a:endParaRPr lang="en-US" dirty="0">
              <a:solidFill>
                <a:srgbClr val="FFC000"/>
              </a:solidFill>
            </a:endParaRPr>
          </a:p>
        </p:txBody>
      </p:sp>
      <p:sp>
        <p:nvSpPr>
          <p:cNvPr id="3" name="Symbol zastępczy zawartości 2"/>
          <p:cNvSpPr>
            <a:spLocks noGrp="1"/>
          </p:cNvSpPr>
          <p:nvPr>
            <p:ph idx="1"/>
          </p:nvPr>
        </p:nvSpPr>
        <p:spPr>
          <a:xfrm>
            <a:off x="457200" y="1285860"/>
            <a:ext cx="4474840" cy="4840303"/>
          </a:xfrm>
        </p:spPr>
        <p:txBody>
          <a:bodyPr>
            <a:normAutofit fontScale="92500" lnSpcReduction="10000"/>
          </a:bodyPr>
          <a:lstStyle/>
          <a:p>
            <a:r>
              <a:rPr lang="en-US" dirty="0"/>
              <a:t>Generated </a:t>
            </a:r>
            <a:r>
              <a:rPr lang="en-US" dirty="0" smtClean="0"/>
              <a:t>CSS - possibly: </a:t>
            </a:r>
          </a:p>
          <a:p>
            <a:pPr lvl="1"/>
            <a:r>
              <a:rPr lang="en-US" dirty="0" smtClean="0"/>
              <a:t>bloated</a:t>
            </a:r>
          </a:p>
          <a:p>
            <a:pPr lvl="1"/>
            <a:r>
              <a:rPr lang="en-US" dirty="0" smtClean="0"/>
              <a:t>reader-unfriendly </a:t>
            </a:r>
            <a:r>
              <a:rPr lang="en-US" dirty="0"/>
              <a:t>source </a:t>
            </a:r>
            <a:r>
              <a:rPr lang="en-US" dirty="0" smtClean="0"/>
              <a:t>code.</a:t>
            </a:r>
            <a:endParaRPr lang="en-US" dirty="0"/>
          </a:p>
          <a:p>
            <a:r>
              <a:rPr lang="en-US" dirty="0" smtClean="0"/>
              <a:t>Debugging </a:t>
            </a:r>
            <a:r>
              <a:rPr lang="en-US" dirty="0"/>
              <a:t>is harder </a:t>
            </a:r>
            <a:r>
              <a:rPr lang="en-US" dirty="0" smtClean="0"/>
              <a:t>- source Maps</a:t>
            </a:r>
            <a:endParaRPr lang="en-US" dirty="0"/>
          </a:p>
          <a:p>
            <a:r>
              <a:rPr lang="en-US" dirty="0" smtClean="0"/>
              <a:t>Barriers </a:t>
            </a:r>
            <a:r>
              <a:rPr lang="en-US" dirty="0"/>
              <a:t>to </a:t>
            </a:r>
            <a:r>
              <a:rPr lang="en-US" dirty="0" smtClean="0"/>
              <a:t>entry - programming code</a:t>
            </a:r>
          </a:p>
          <a:p>
            <a:r>
              <a:rPr lang="en-US" dirty="0"/>
              <a:t>If many people are working on the same site, then should use the same preprocessor</a:t>
            </a:r>
            <a:r>
              <a:rPr lang="en-US" dirty="0" smtClean="0"/>
              <a:t>.</a:t>
            </a:r>
            <a:endParaRPr lang="en-US" dirty="0"/>
          </a:p>
          <a:p>
            <a:r>
              <a:rPr lang="en-US" dirty="0" smtClean="0"/>
              <a:t>Can be slow to compile</a:t>
            </a: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a:t>
            </a:fld>
            <a:endParaRPr lang="pl-PL"/>
          </a:p>
        </p:txBody>
      </p:sp>
      <p:pic>
        <p:nvPicPr>
          <p:cNvPr id="5" name="Picture 3"/>
          <p:cNvPicPr>
            <a:picLocks noChangeAspect="1"/>
          </p:cNvPicPr>
          <p:nvPr/>
        </p:nvPicPr>
        <p:blipFill rotWithShape="1">
          <a:blip r:embed="rId2"/>
          <a:srcRect l="47786" t="13880" r="6765" b="7929"/>
          <a:stretch/>
        </p:blipFill>
        <p:spPr>
          <a:xfrm>
            <a:off x="4716016" y="1331611"/>
            <a:ext cx="4702328" cy="4836111"/>
          </a:xfrm>
          <a:prstGeom prst="rect">
            <a:avLst/>
          </a:prstGeom>
        </p:spPr>
      </p:pic>
    </p:spTree>
    <p:extLst>
      <p:ext uri="{BB962C8B-B14F-4D97-AF65-F5344CB8AC3E}">
        <p14:creationId xmlns:p14="http://schemas.microsoft.com/office/powerpoint/2010/main" val="27018798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t>
            </a:r>
            <a:r>
              <a:rPr lang="en-US" dirty="0" err="1">
                <a:solidFill>
                  <a:srgbClr val="FFC000"/>
                </a:solidFill>
              </a:rPr>
              <a:t>Mixins</a:t>
            </a:r>
            <a:r>
              <a:rPr lang="en-US" dirty="0">
                <a:solidFill>
                  <a:srgbClr val="FFC000"/>
                </a:solidFill>
              </a:rPr>
              <a:t> </a:t>
            </a:r>
            <a:r>
              <a:rPr lang="en-US" dirty="0" smtClean="0">
                <a:solidFill>
                  <a:srgbClr val="FFC000"/>
                </a:solidFill>
              </a:rPr>
              <a:t>(examples)</a:t>
            </a:r>
            <a:endParaRPr lang="en-US" dirty="0">
              <a:solidFill>
                <a:srgbClr val="FFC000"/>
              </a:solidFill>
            </a:endParaRP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a:t>Different contents per pixel ratio (Retina)</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90</a:t>
            </a:fld>
            <a:endParaRPr lang="pl-PL"/>
          </a:p>
        </p:txBody>
      </p:sp>
      <p:pic>
        <p:nvPicPr>
          <p:cNvPr id="6" name="Obraz 5"/>
          <p:cNvPicPr>
            <a:picLocks noChangeAspect="1"/>
          </p:cNvPicPr>
          <p:nvPr/>
        </p:nvPicPr>
        <p:blipFill>
          <a:blip r:embed="rId2"/>
          <a:stretch>
            <a:fillRect/>
          </a:stretch>
        </p:blipFill>
        <p:spPr>
          <a:xfrm>
            <a:off x="0" y="2463801"/>
            <a:ext cx="9144000" cy="2189335"/>
          </a:xfrm>
          <a:prstGeom prst="rect">
            <a:avLst/>
          </a:prstGeom>
        </p:spPr>
      </p:pic>
    </p:spTree>
    <p:extLst>
      <p:ext uri="{BB962C8B-B14F-4D97-AF65-F5344CB8AC3E}">
        <p14:creationId xmlns:p14="http://schemas.microsoft.com/office/powerpoint/2010/main" val="4195808661"/>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t>
            </a:r>
            <a:r>
              <a:rPr lang="en-US" dirty="0" err="1">
                <a:solidFill>
                  <a:srgbClr val="FFC000"/>
                </a:solidFill>
              </a:rPr>
              <a:t>Mixins</a:t>
            </a:r>
            <a:r>
              <a:rPr lang="en-US" dirty="0">
                <a:solidFill>
                  <a:srgbClr val="FFC000"/>
                </a:solidFill>
              </a:rPr>
              <a:t> </a:t>
            </a:r>
            <a:r>
              <a:rPr lang="en-US" dirty="0" smtClean="0">
                <a:solidFill>
                  <a:srgbClr val="FFC000"/>
                </a:solidFill>
              </a:rPr>
              <a:t>(</a:t>
            </a:r>
            <a:r>
              <a:rPr lang="en-US" dirty="0">
                <a:solidFill>
                  <a:srgbClr val="FFC000"/>
                </a:solidFill>
              </a:rPr>
              <a:t>examples)</a:t>
            </a: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a:t>Different background images per pixel ratio</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91</a:t>
            </a:fld>
            <a:endParaRPr lang="pl-PL"/>
          </a:p>
        </p:txBody>
      </p:sp>
      <p:pic>
        <p:nvPicPr>
          <p:cNvPr id="5" name="Obraz 4"/>
          <p:cNvPicPr>
            <a:picLocks noChangeAspect="1"/>
          </p:cNvPicPr>
          <p:nvPr/>
        </p:nvPicPr>
        <p:blipFill>
          <a:blip r:embed="rId2"/>
          <a:stretch>
            <a:fillRect/>
          </a:stretch>
        </p:blipFill>
        <p:spPr>
          <a:xfrm>
            <a:off x="268641" y="2488788"/>
            <a:ext cx="8442406" cy="2415602"/>
          </a:xfrm>
          <a:prstGeom prst="rect">
            <a:avLst/>
          </a:prstGeom>
        </p:spPr>
      </p:pic>
    </p:spTree>
    <p:extLst>
      <p:ext uri="{BB962C8B-B14F-4D97-AF65-F5344CB8AC3E}">
        <p14:creationId xmlns:p14="http://schemas.microsoft.com/office/powerpoint/2010/main" val="218780067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t>
            </a:r>
            <a:r>
              <a:rPr lang="en-US" dirty="0" err="1">
                <a:solidFill>
                  <a:srgbClr val="FFC000"/>
                </a:solidFill>
              </a:rPr>
              <a:t>Mixins</a:t>
            </a:r>
            <a:r>
              <a:rPr lang="en-US" dirty="0">
                <a:solidFill>
                  <a:srgbClr val="FFC000"/>
                </a:solidFill>
              </a:rPr>
              <a:t> </a:t>
            </a:r>
            <a:r>
              <a:rPr lang="en-US" dirty="0" smtClean="0">
                <a:solidFill>
                  <a:srgbClr val="FFC000"/>
                </a:solidFill>
              </a:rPr>
              <a:t>(</a:t>
            </a:r>
            <a:r>
              <a:rPr lang="en-US" dirty="0">
                <a:solidFill>
                  <a:srgbClr val="FFC000"/>
                </a:solidFill>
              </a:rPr>
              <a:t>examples)</a:t>
            </a:r>
          </a:p>
        </p:txBody>
      </p:sp>
      <p:sp>
        <p:nvSpPr>
          <p:cNvPr id="3" name="Symbol zastępczy zawartości 2"/>
          <p:cNvSpPr>
            <a:spLocks noGrp="1"/>
          </p:cNvSpPr>
          <p:nvPr>
            <p:ph idx="1"/>
          </p:nvPr>
        </p:nvSpPr>
        <p:spPr>
          <a:xfrm>
            <a:off x="457200" y="1285861"/>
            <a:ext cx="8229600" cy="1207036"/>
          </a:xfrm>
        </p:spPr>
        <p:txBody>
          <a:bodyPr>
            <a:normAutofit/>
          </a:bodyPr>
          <a:lstStyle/>
          <a:p>
            <a:r>
              <a:rPr lang="en-US" b="1" dirty="0"/>
              <a:t>Mobile First with IE&lt;9</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92</a:t>
            </a:fld>
            <a:endParaRPr lang="pl-PL"/>
          </a:p>
        </p:txBody>
      </p:sp>
      <p:pic>
        <p:nvPicPr>
          <p:cNvPr id="5" name="Obraz 4"/>
          <p:cNvPicPr>
            <a:picLocks noChangeAspect="1"/>
          </p:cNvPicPr>
          <p:nvPr/>
        </p:nvPicPr>
        <p:blipFill>
          <a:blip r:embed="rId2"/>
          <a:stretch>
            <a:fillRect/>
          </a:stretch>
        </p:blipFill>
        <p:spPr>
          <a:xfrm>
            <a:off x="8053" y="1811331"/>
            <a:ext cx="9115252" cy="3777910"/>
          </a:xfrm>
          <a:prstGeom prst="rect">
            <a:avLst/>
          </a:prstGeom>
        </p:spPr>
      </p:pic>
    </p:spTree>
    <p:extLst>
      <p:ext uri="{BB962C8B-B14F-4D97-AF65-F5344CB8AC3E}">
        <p14:creationId xmlns:p14="http://schemas.microsoft.com/office/powerpoint/2010/main" val="373899017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alternative stylesheets</a:t>
            </a:r>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93</a:t>
            </a:fld>
            <a:endParaRPr lang="pl-PL"/>
          </a:p>
        </p:txBody>
      </p:sp>
      <p:pic>
        <p:nvPicPr>
          <p:cNvPr id="6" name="Obraz 5"/>
          <p:cNvPicPr>
            <a:picLocks noChangeAspect="1"/>
          </p:cNvPicPr>
          <p:nvPr/>
        </p:nvPicPr>
        <p:blipFill>
          <a:blip r:embed="rId2"/>
          <a:stretch>
            <a:fillRect/>
          </a:stretch>
        </p:blipFill>
        <p:spPr>
          <a:xfrm>
            <a:off x="235747" y="1484784"/>
            <a:ext cx="8672506" cy="4674071"/>
          </a:xfrm>
          <a:prstGeom prst="rect">
            <a:avLst/>
          </a:prstGeom>
        </p:spPr>
      </p:pic>
    </p:spTree>
    <p:extLst>
      <p:ext uri="{BB962C8B-B14F-4D97-AF65-F5344CB8AC3E}">
        <p14:creationId xmlns:p14="http://schemas.microsoft.com/office/powerpoint/2010/main" val="828205511"/>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Alternative styles</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r>
              <a:rPr lang="en-US" dirty="0" err="1" smtClean="0"/>
              <a:t>Dla</a:t>
            </a:r>
            <a:r>
              <a:rPr lang="en-US" dirty="0" smtClean="0"/>
              <a:t> </a:t>
            </a:r>
            <a:r>
              <a:rPr lang="en-US" dirty="0" err="1" smtClean="0"/>
              <a:t>dokumentu</a:t>
            </a:r>
            <a:r>
              <a:rPr lang="en-US" dirty="0" smtClean="0"/>
              <a:t> “index.html”: </a:t>
            </a:r>
          </a:p>
          <a:p>
            <a:pPr marL="514350" indent="-514350" algn="just">
              <a:buFont typeface="+mj-lt"/>
              <a:buAutoNum type="arabicPeriod"/>
            </a:pPr>
            <a:r>
              <a:rPr lang="en-US" dirty="0" err="1" smtClean="0"/>
              <a:t>Przygotuj</a:t>
            </a:r>
            <a:r>
              <a:rPr lang="en-US" dirty="0"/>
              <a:t> </a:t>
            </a:r>
            <a:r>
              <a:rPr lang="en-US" b="1" dirty="0" err="1" smtClean="0"/>
              <a:t>alternatywny</a:t>
            </a:r>
            <a:r>
              <a:rPr lang="en-US" b="1" dirty="0" smtClean="0"/>
              <a:t> </a:t>
            </a:r>
            <a:r>
              <a:rPr lang="en-US" b="1" dirty="0" err="1" smtClean="0"/>
              <a:t>styl</a:t>
            </a:r>
            <a:r>
              <a:rPr lang="en-US" b="1" dirty="0" smtClean="0"/>
              <a:t> </a:t>
            </a:r>
            <a:r>
              <a:rPr lang="en-US" dirty="0" smtClean="0"/>
              <a:t>w </a:t>
            </a:r>
            <a:r>
              <a:rPr lang="en-US" dirty="0" err="1" smtClean="0"/>
              <a:t>tonacji</a:t>
            </a:r>
            <a:r>
              <a:rPr lang="en-US" dirty="0" smtClean="0"/>
              <a:t> </a:t>
            </a:r>
            <a:r>
              <a:rPr lang="en-US" dirty="0" err="1" smtClean="0"/>
              <a:t>czerwonej</a:t>
            </a:r>
            <a:r>
              <a:rPr lang="en-US" dirty="0" smtClean="0"/>
              <a:t>.</a:t>
            </a:r>
          </a:p>
          <a:p>
            <a:pPr marL="514350" indent="-514350" algn="just">
              <a:buFont typeface="+mj-lt"/>
              <a:buAutoNum type="arabicPeriod"/>
            </a:pPr>
            <a:r>
              <a:rPr lang="en-US" dirty="0" err="1" smtClean="0"/>
              <a:t>Sprawdź</a:t>
            </a:r>
            <a:r>
              <a:rPr lang="en-US" dirty="0" smtClean="0"/>
              <a:t> w </a:t>
            </a:r>
            <a:r>
              <a:rPr lang="en-US" dirty="0" err="1" smtClean="0"/>
              <a:t>przeglądarce</a:t>
            </a:r>
            <a:r>
              <a:rPr lang="en-US" dirty="0" smtClean="0"/>
              <a:t> </a:t>
            </a:r>
            <a:r>
              <a:rPr lang="en-US" b="1" dirty="0" err="1" smtClean="0"/>
              <a:t>przełączanie</a:t>
            </a:r>
            <a:r>
              <a:rPr lang="en-US" b="1" dirty="0" smtClean="0"/>
              <a:t> </a:t>
            </a:r>
            <a:r>
              <a:rPr lang="en-US" b="1" dirty="0" err="1" smtClean="0"/>
              <a:t>się</a:t>
            </a:r>
            <a:r>
              <a:rPr lang="en-US" b="1" dirty="0" smtClean="0"/>
              <a:t> </a:t>
            </a:r>
            <a:r>
              <a:rPr lang="en-US" b="1" dirty="0" err="1" smtClean="0"/>
              <a:t>pomiędzy</a:t>
            </a:r>
            <a:r>
              <a:rPr lang="en-US" b="1" dirty="0" smtClean="0"/>
              <a:t> </a:t>
            </a:r>
            <a:r>
              <a:rPr lang="en-US" b="1" dirty="0" err="1" smtClean="0"/>
              <a:t>stylami</a:t>
            </a:r>
            <a:r>
              <a:rPr lang="en-US" b="1" dirty="0"/>
              <a:t> </a:t>
            </a:r>
            <a:r>
              <a:rPr lang="en-US" dirty="0"/>
              <a:t>- </a:t>
            </a:r>
            <a:r>
              <a:rPr lang="en-US" sz="2400" dirty="0">
                <a:hlinkClick r:id="rId2"/>
              </a:rPr>
              <a:t>https://</a:t>
            </a:r>
            <a:r>
              <a:rPr lang="en-US" sz="2400" dirty="0" smtClean="0">
                <a:hlinkClick r:id="rId2"/>
              </a:rPr>
              <a:t>www.w3.org/Style/Examples/007/alternatives.html</a:t>
            </a:r>
            <a:r>
              <a:rPr lang="en-US" dirty="0" smtClean="0"/>
              <a:t>.</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94</a:t>
            </a:fld>
            <a:endParaRPr lang="pl-PL"/>
          </a:p>
        </p:txBody>
      </p:sp>
    </p:spTree>
    <p:extLst>
      <p:ext uri="{BB962C8B-B14F-4D97-AF65-F5344CB8AC3E}">
        <p14:creationId xmlns:p14="http://schemas.microsoft.com/office/powerpoint/2010/main" val="3679939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ZADANIE – Alternative styles </a:t>
            </a:r>
            <a:r>
              <a:rPr lang="en-US" dirty="0">
                <a:solidFill>
                  <a:srgbClr val="FFC000"/>
                </a:solidFill>
              </a:rPr>
              <a:t>(</a:t>
            </a:r>
            <a:r>
              <a:rPr lang="en-US" dirty="0" err="1">
                <a:solidFill>
                  <a:srgbClr val="FFC000"/>
                </a:solidFill>
              </a:rPr>
              <a:t>opcjonalne</a:t>
            </a:r>
            <a:r>
              <a:rPr lang="en-US" dirty="0">
                <a:solidFill>
                  <a:srgbClr val="FFC000"/>
                </a:solidFill>
              </a:rPr>
              <a:t>)</a:t>
            </a:r>
          </a:p>
        </p:txBody>
      </p:sp>
      <p:sp>
        <p:nvSpPr>
          <p:cNvPr id="3" name="Symbol zastępczy zawartości 2"/>
          <p:cNvSpPr>
            <a:spLocks noGrp="1"/>
          </p:cNvSpPr>
          <p:nvPr>
            <p:ph idx="1"/>
          </p:nvPr>
        </p:nvSpPr>
        <p:spPr/>
        <p:txBody>
          <a:bodyPr>
            <a:normAutofit/>
          </a:bodyPr>
          <a:lstStyle/>
          <a:p>
            <a:pPr marL="0" indent="0">
              <a:buNone/>
            </a:pPr>
            <a:r>
              <a:rPr lang="en-US" dirty="0" err="1"/>
              <a:t>Dla</a:t>
            </a:r>
            <a:r>
              <a:rPr lang="en-US" dirty="0"/>
              <a:t> </a:t>
            </a:r>
            <a:r>
              <a:rPr lang="en-US" dirty="0" err="1"/>
              <a:t>dokumentu</a:t>
            </a:r>
            <a:r>
              <a:rPr lang="en-US" dirty="0"/>
              <a:t> </a:t>
            </a:r>
            <a:r>
              <a:rPr lang="en-US" dirty="0" smtClean="0"/>
              <a:t>“cv.html”: </a:t>
            </a:r>
          </a:p>
          <a:p>
            <a:pPr marL="514350" indent="-514350" algn="just">
              <a:buFont typeface="+mj-lt"/>
              <a:buAutoNum type="arabicPeriod"/>
            </a:pPr>
            <a:r>
              <a:rPr lang="en-US" dirty="0" err="1"/>
              <a:t>Przygotuj</a:t>
            </a:r>
            <a:r>
              <a:rPr lang="en-US" dirty="0"/>
              <a:t> </a:t>
            </a:r>
            <a:r>
              <a:rPr lang="en-US" b="1" dirty="0" err="1"/>
              <a:t>alternatywny</a:t>
            </a:r>
            <a:r>
              <a:rPr lang="en-US" b="1" dirty="0"/>
              <a:t> </a:t>
            </a:r>
            <a:r>
              <a:rPr lang="en-US" b="1" dirty="0" err="1"/>
              <a:t>styl</a:t>
            </a:r>
            <a:r>
              <a:rPr lang="en-US" b="1" dirty="0"/>
              <a:t> </a:t>
            </a:r>
            <a:r>
              <a:rPr lang="en-US" dirty="0"/>
              <a:t>w </a:t>
            </a:r>
            <a:r>
              <a:rPr lang="en-US" dirty="0" err="1"/>
              <a:t>tonacji</a:t>
            </a:r>
            <a:r>
              <a:rPr lang="en-US" dirty="0"/>
              <a:t> </a:t>
            </a:r>
            <a:r>
              <a:rPr lang="en-US" dirty="0" err="1"/>
              <a:t>czerwonej</a:t>
            </a:r>
            <a:r>
              <a:rPr lang="en-US" dirty="0"/>
              <a:t>.</a:t>
            </a:r>
          </a:p>
          <a:p>
            <a:pPr marL="514350" indent="-514350" algn="just">
              <a:buFont typeface="+mj-lt"/>
              <a:buAutoNum type="arabicPeriod"/>
            </a:pPr>
            <a:r>
              <a:rPr lang="en-US" dirty="0" err="1"/>
              <a:t>Sprawdź</a:t>
            </a:r>
            <a:r>
              <a:rPr lang="en-US" dirty="0"/>
              <a:t> w </a:t>
            </a:r>
            <a:r>
              <a:rPr lang="en-US" dirty="0" err="1"/>
              <a:t>przeglądarce</a:t>
            </a:r>
            <a:r>
              <a:rPr lang="en-US" dirty="0"/>
              <a:t> </a:t>
            </a:r>
            <a:r>
              <a:rPr lang="en-US" b="1" dirty="0" err="1"/>
              <a:t>przełączanie</a:t>
            </a:r>
            <a:r>
              <a:rPr lang="en-US" b="1" dirty="0"/>
              <a:t> </a:t>
            </a:r>
            <a:r>
              <a:rPr lang="en-US" b="1" dirty="0" err="1"/>
              <a:t>się</a:t>
            </a:r>
            <a:r>
              <a:rPr lang="en-US" b="1" dirty="0"/>
              <a:t> </a:t>
            </a:r>
            <a:r>
              <a:rPr lang="en-US" b="1" dirty="0" err="1"/>
              <a:t>pomiędzy</a:t>
            </a:r>
            <a:r>
              <a:rPr lang="en-US" b="1" dirty="0"/>
              <a:t> </a:t>
            </a:r>
            <a:r>
              <a:rPr lang="en-US" b="1" dirty="0" err="1"/>
              <a:t>stylami</a:t>
            </a:r>
            <a:r>
              <a:rPr lang="en-US" b="1" dirty="0"/>
              <a:t> </a:t>
            </a:r>
            <a:r>
              <a:rPr lang="en-US" dirty="0"/>
              <a:t>- </a:t>
            </a:r>
            <a:r>
              <a:rPr lang="en-US" sz="2400" dirty="0">
                <a:hlinkClick r:id="rId2"/>
              </a:rPr>
              <a:t>https://www.w3.org/Style/Examples/007/alternatives.html</a:t>
            </a:r>
            <a:r>
              <a:rPr lang="en-US" dirty="0" smtClean="0"/>
              <a:t>.</a:t>
            </a:r>
            <a:endParaRPr lang="en-US" dirty="0"/>
          </a:p>
          <a:p>
            <a:pPr marL="514350" indent="-514350">
              <a:buFont typeface="+mj-lt"/>
              <a:buAutoNum type="arabicPeriod"/>
            </a:pPr>
            <a:endParaRPr lang="en-US" dirty="0" smtClean="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95</a:t>
            </a:fld>
            <a:endParaRPr lang="pl-PL"/>
          </a:p>
        </p:txBody>
      </p:sp>
    </p:spTree>
    <p:extLst>
      <p:ext uri="{BB962C8B-B14F-4D97-AF65-F5344CB8AC3E}">
        <p14:creationId xmlns:p14="http://schemas.microsoft.com/office/powerpoint/2010/main" val="6954228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Extend/Inheritance</a:t>
            </a:r>
          </a:p>
        </p:txBody>
      </p:sp>
      <p:sp>
        <p:nvSpPr>
          <p:cNvPr id="3" name="Symbol zastępczy zawartości 2"/>
          <p:cNvSpPr>
            <a:spLocks noGrp="1"/>
          </p:cNvSpPr>
          <p:nvPr>
            <p:ph idx="1"/>
          </p:nvPr>
        </p:nvSpPr>
        <p:spPr>
          <a:xfrm>
            <a:off x="457200" y="1285861"/>
            <a:ext cx="8229600" cy="1207036"/>
          </a:xfrm>
        </p:spPr>
        <p:txBody>
          <a:bodyPr>
            <a:normAutofit lnSpcReduction="10000"/>
          </a:bodyPr>
          <a:lstStyle/>
          <a:p>
            <a:pPr algn="just"/>
            <a:r>
              <a:rPr lang="en-US" sz="2400" dirty="0" smtClean="0"/>
              <a:t>Using </a:t>
            </a:r>
            <a:r>
              <a:rPr lang="en-US" sz="2400" dirty="0"/>
              <a:t>@extend lets you </a:t>
            </a:r>
            <a:r>
              <a:rPr lang="en-US" sz="2400" b="1" dirty="0"/>
              <a:t>share a set of CSS properties </a:t>
            </a:r>
            <a:r>
              <a:rPr lang="en-US" sz="2400" dirty="0"/>
              <a:t>from one selector to another. </a:t>
            </a:r>
            <a:endParaRPr lang="en-US" sz="2400" dirty="0" smtClean="0"/>
          </a:p>
          <a:p>
            <a:pPr algn="just"/>
            <a:r>
              <a:rPr lang="en-US" sz="2400" dirty="0" smtClean="0"/>
              <a:t>Helps </a:t>
            </a:r>
            <a:r>
              <a:rPr lang="en-US" sz="2400" dirty="0"/>
              <a:t>keep your Sass very </a:t>
            </a:r>
            <a:r>
              <a:rPr lang="en-US" sz="2400" b="1" dirty="0" smtClean="0"/>
              <a:t>dry/consistent</a:t>
            </a:r>
            <a:r>
              <a:rPr lang="en-US" sz="2400" dirty="0" smtClean="0"/>
              <a:t>.</a:t>
            </a:r>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96</a:t>
            </a:fld>
            <a:endParaRPr lang="pl-PL"/>
          </a:p>
        </p:txBody>
      </p:sp>
      <p:pic>
        <p:nvPicPr>
          <p:cNvPr id="5" name="Obraz 4"/>
          <p:cNvPicPr>
            <a:picLocks noChangeAspect="1"/>
          </p:cNvPicPr>
          <p:nvPr/>
        </p:nvPicPr>
        <p:blipFill>
          <a:blip r:embed="rId2"/>
          <a:stretch>
            <a:fillRect/>
          </a:stretch>
        </p:blipFill>
        <p:spPr>
          <a:xfrm>
            <a:off x="323528" y="2457450"/>
            <a:ext cx="8610600" cy="4400550"/>
          </a:xfrm>
          <a:prstGeom prst="rect">
            <a:avLst/>
          </a:prstGeom>
        </p:spPr>
      </p:pic>
    </p:spTree>
    <p:extLst>
      <p:ext uri="{BB962C8B-B14F-4D97-AF65-F5344CB8AC3E}">
        <p14:creationId xmlns:p14="http://schemas.microsoft.com/office/powerpoint/2010/main" val="29654858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Inheritance - example</a:t>
            </a:r>
            <a:endParaRPr lang="en-US" dirty="0">
              <a:solidFill>
                <a:srgbClr val="FFC000"/>
              </a:solidFill>
            </a:endParaRPr>
          </a:p>
        </p:txBody>
      </p:sp>
      <p:sp>
        <p:nvSpPr>
          <p:cNvPr id="3" name="Symbol zastępczy zawartości 2"/>
          <p:cNvSpPr>
            <a:spLocks noGrp="1"/>
          </p:cNvSpPr>
          <p:nvPr>
            <p:ph idx="1"/>
          </p:nvPr>
        </p:nvSpPr>
        <p:spPr/>
        <p:txBody>
          <a:bodyPr>
            <a:normAutofit/>
          </a:bodyPr>
          <a:lstStyle/>
          <a:p>
            <a:pPr marL="0" indent="0">
              <a:buNone/>
            </a:pPr>
            <a:endParaRPr lang="en-US" dirty="0"/>
          </a:p>
          <a:p>
            <a:pPr marL="0" indent="0">
              <a:buNone/>
            </a:pPr>
            <a:endParaRPr lang="en-US"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97</a:t>
            </a:fld>
            <a:endParaRPr lang="pl-PL"/>
          </a:p>
        </p:txBody>
      </p:sp>
      <p:pic>
        <p:nvPicPr>
          <p:cNvPr id="6" name="Picture 4" descr="2013-05-26 11.50.59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5616" y="1408367"/>
            <a:ext cx="7211420" cy="4682601"/>
          </a:xfrm>
          <a:prstGeom prst="rect">
            <a:avLst/>
          </a:prstGeom>
          <a:effectLst>
            <a:outerShdw blurRad="292100" dist="139700" dir="2700000" algn="tl" rotWithShape="0">
              <a:srgbClr val="000000">
                <a:alpha val="65000"/>
              </a:srgbClr>
            </a:outerShdw>
          </a:effectLst>
        </p:spPr>
      </p:pic>
    </p:spTree>
    <p:extLst>
      <p:ext uri="{BB962C8B-B14F-4D97-AF65-F5344CB8AC3E}">
        <p14:creationId xmlns:p14="http://schemas.microsoft.com/office/powerpoint/2010/main" val="267565198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Extend/Inheritance</a:t>
            </a:r>
          </a:p>
        </p:txBody>
      </p:sp>
      <p:sp>
        <p:nvSpPr>
          <p:cNvPr id="3" name="Symbol zastępczy zawartości 2"/>
          <p:cNvSpPr>
            <a:spLocks noGrp="1"/>
          </p:cNvSpPr>
          <p:nvPr>
            <p:ph idx="1"/>
          </p:nvPr>
        </p:nvSpPr>
        <p:spPr>
          <a:xfrm>
            <a:off x="457200" y="1285861"/>
            <a:ext cx="8229600" cy="1207036"/>
          </a:xfrm>
        </p:spPr>
        <p:txBody>
          <a:bodyPr>
            <a:normAutofit/>
          </a:bodyPr>
          <a:lstStyle/>
          <a:p>
            <a:pPr algn="just"/>
            <a:r>
              <a:rPr lang="en-US" sz="2400" b="1" dirty="0"/>
              <a:t>Multiple </a:t>
            </a:r>
            <a:r>
              <a:rPr lang="en-US" sz="2400" b="1" dirty="0" smtClean="0"/>
              <a:t>Extends </a:t>
            </a:r>
            <a:r>
              <a:rPr lang="en-US" sz="2400" dirty="0"/>
              <a:t>- </a:t>
            </a:r>
            <a:r>
              <a:rPr lang="en-US" sz="2400" dirty="0" smtClean="0"/>
              <a:t>more </a:t>
            </a:r>
            <a:r>
              <a:rPr lang="en-US" sz="2400" dirty="0"/>
              <a:t>than one selector can be extended by a single selector</a:t>
            </a:r>
            <a:r>
              <a:rPr lang="en-US" sz="2400" dirty="0" smtClean="0"/>
              <a:t>.  </a:t>
            </a:r>
            <a:r>
              <a:rPr lang="en-US" sz="2400" b="1" dirty="0" smtClean="0"/>
              <a:t> </a:t>
            </a:r>
            <a:endParaRPr lang="en-US" sz="2400" dirty="0" smtClean="0"/>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98</a:t>
            </a:fld>
            <a:endParaRPr lang="pl-PL"/>
          </a:p>
        </p:txBody>
      </p:sp>
      <p:pic>
        <p:nvPicPr>
          <p:cNvPr id="10" name="Obraz 9"/>
          <p:cNvPicPr>
            <a:picLocks noChangeAspect="1"/>
          </p:cNvPicPr>
          <p:nvPr/>
        </p:nvPicPr>
        <p:blipFill>
          <a:blip r:embed="rId2"/>
          <a:stretch>
            <a:fillRect/>
          </a:stretch>
        </p:blipFill>
        <p:spPr>
          <a:xfrm>
            <a:off x="1547664" y="2276872"/>
            <a:ext cx="6434128" cy="3528393"/>
          </a:xfrm>
          <a:prstGeom prst="rect">
            <a:avLst/>
          </a:prstGeom>
        </p:spPr>
      </p:pic>
    </p:spTree>
    <p:extLst>
      <p:ext uri="{BB962C8B-B14F-4D97-AF65-F5344CB8AC3E}">
        <p14:creationId xmlns:p14="http://schemas.microsoft.com/office/powerpoint/2010/main" val="71217690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ytuł 1"/>
          <p:cNvSpPr>
            <a:spLocks noGrp="1"/>
          </p:cNvSpPr>
          <p:nvPr>
            <p:ph type="title"/>
          </p:nvPr>
        </p:nvSpPr>
        <p:spPr/>
        <p:txBody>
          <a:bodyPr/>
          <a:lstStyle/>
          <a:p>
            <a:r>
              <a:rPr lang="en-US" dirty="0" smtClean="0">
                <a:solidFill>
                  <a:srgbClr val="FFC000"/>
                </a:solidFill>
              </a:rPr>
              <a:t>SCSS </a:t>
            </a:r>
            <a:r>
              <a:rPr lang="en-US" dirty="0">
                <a:solidFill>
                  <a:srgbClr val="FFC000"/>
                </a:solidFill>
              </a:rPr>
              <a:t>– Extend/Inheritance</a:t>
            </a:r>
          </a:p>
        </p:txBody>
      </p:sp>
      <p:sp>
        <p:nvSpPr>
          <p:cNvPr id="3" name="Symbol zastępczy zawartości 2"/>
          <p:cNvSpPr>
            <a:spLocks noGrp="1"/>
          </p:cNvSpPr>
          <p:nvPr>
            <p:ph idx="1"/>
          </p:nvPr>
        </p:nvSpPr>
        <p:spPr>
          <a:xfrm>
            <a:off x="457200" y="1285861"/>
            <a:ext cx="8229600" cy="1207036"/>
          </a:xfrm>
        </p:spPr>
        <p:txBody>
          <a:bodyPr>
            <a:normAutofit/>
          </a:bodyPr>
          <a:lstStyle/>
          <a:p>
            <a:pPr algn="just"/>
            <a:r>
              <a:rPr lang="en-US" sz="2400" b="1" dirty="0"/>
              <a:t>Chaining </a:t>
            </a:r>
            <a:r>
              <a:rPr lang="en-US" sz="2400" b="1" dirty="0" smtClean="0"/>
              <a:t>Extends </a:t>
            </a:r>
            <a:r>
              <a:rPr lang="en-US" sz="2400" dirty="0"/>
              <a:t>- </a:t>
            </a:r>
            <a:r>
              <a:rPr lang="en-US" sz="2400" dirty="0" smtClean="0"/>
              <a:t>the </a:t>
            </a:r>
            <a:r>
              <a:rPr lang="en-US" sz="2400" dirty="0"/>
              <a:t>first selector extended by second selector and the second selector is extended by third </a:t>
            </a:r>
            <a:r>
              <a:rPr lang="en-US" sz="2400" dirty="0" smtClean="0"/>
              <a:t>selector, and so on.   </a:t>
            </a:r>
            <a:r>
              <a:rPr lang="en-US" sz="2400" b="1" dirty="0" smtClean="0"/>
              <a:t> </a:t>
            </a:r>
            <a:endParaRPr lang="en-US" sz="2400" dirty="0" smtClean="0"/>
          </a:p>
          <a:p>
            <a:endParaRPr lang="en-US" sz="2400" dirty="0"/>
          </a:p>
        </p:txBody>
      </p:sp>
      <p:sp>
        <p:nvSpPr>
          <p:cNvPr id="4" name="Symbol zastępczy numeru slajdu 3"/>
          <p:cNvSpPr>
            <a:spLocks noGrp="1"/>
          </p:cNvSpPr>
          <p:nvPr>
            <p:ph type="sldNum" sz="quarter" idx="12"/>
          </p:nvPr>
        </p:nvSpPr>
        <p:spPr/>
        <p:txBody>
          <a:bodyPr/>
          <a:lstStyle/>
          <a:p>
            <a:fld id="{5BE6FE46-3B9B-4206-82B5-759EAD36C801}" type="slidenum">
              <a:rPr lang="pl-PL" smtClean="0"/>
              <a:pPr/>
              <a:t>99</a:t>
            </a:fld>
            <a:endParaRPr lang="pl-PL"/>
          </a:p>
        </p:txBody>
      </p:sp>
      <p:pic>
        <p:nvPicPr>
          <p:cNvPr id="5" name="Obraz 4"/>
          <p:cNvPicPr>
            <a:picLocks noChangeAspect="1"/>
          </p:cNvPicPr>
          <p:nvPr/>
        </p:nvPicPr>
        <p:blipFill>
          <a:blip r:embed="rId2"/>
          <a:stretch>
            <a:fillRect/>
          </a:stretch>
        </p:blipFill>
        <p:spPr>
          <a:xfrm>
            <a:off x="1691680" y="2492897"/>
            <a:ext cx="6548465" cy="3675590"/>
          </a:xfrm>
          <a:prstGeom prst="rect">
            <a:avLst/>
          </a:prstGeom>
        </p:spPr>
      </p:pic>
    </p:spTree>
    <p:extLst>
      <p:ext uri="{BB962C8B-B14F-4D97-AF65-F5344CB8AC3E}">
        <p14:creationId xmlns:p14="http://schemas.microsoft.com/office/powerpoint/2010/main" val="464245774"/>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C_POLLINGMASTER" val="Polling Slide Design"/>
</p:tagLst>
</file>

<file path=ppt/theme/theme1.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olling Slide Design">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Motyw pakietu Office">
  <a:themeElements>
    <a:clrScheme name="Pakiet 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Pakiet 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Pakiet 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34878</TotalTime>
  <Words>8003</Words>
  <Application>Microsoft Office PowerPoint</Application>
  <PresentationFormat>Pokaz na ekranie (4:3)</PresentationFormat>
  <Paragraphs>1331</Paragraphs>
  <Slides>237</Slides>
  <Notes>4</Notes>
  <HiddenSlides>0</HiddenSlides>
  <MMClips>0</MMClips>
  <ScaleCrop>false</ScaleCrop>
  <HeadingPairs>
    <vt:vector size="6" baseType="variant">
      <vt:variant>
        <vt:lpstr>Używane czcionki</vt:lpstr>
      </vt:variant>
      <vt:variant>
        <vt:i4>9</vt:i4>
      </vt:variant>
      <vt:variant>
        <vt:lpstr>Motyw</vt:lpstr>
      </vt:variant>
      <vt:variant>
        <vt:i4>2</vt:i4>
      </vt:variant>
      <vt:variant>
        <vt:lpstr>Tytuły slajdów</vt:lpstr>
      </vt:variant>
      <vt:variant>
        <vt:i4>237</vt:i4>
      </vt:variant>
    </vt:vector>
  </HeadingPairs>
  <TitlesOfParts>
    <vt:vector size="248" baseType="lpstr">
      <vt:lpstr>Arial</vt:lpstr>
      <vt:lpstr>Calibri</vt:lpstr>
      <vt:lpstr>Calibri Light</vt:lpstr>
      <vt:lpstr>Cambria</vt:lpstr>
      <vt:lpstr>Consolas</vt:lpstr>
      <vt:lpstr>Economica</vt:lpstr>
      <vt:lpstr>Open Sans</vt:lpstr>
      <vt:lpstr>Times New Roman</vt:lpstr>
      <vt:lpstr>Wingdings</vt:lpstr>
      <vt:lpstr>Motyw pakietu Office</vt:lpstr>
      <vt:lpstr>Polling Slide Design</vt:lpstr>
      <vt:lpstr>CSS Preprocessors  Sass, Less </vt:lpstr>
      <vt:lpstr>Agenda</vt:lpstr>
      <vt:lpstr>Prezentacja programu PowerPoint</vt:lpstr>
      <vt:lpstr>The Problems with CSS</vt:lpstr>
      <vt:lpstr>The Problems with CSS</vt:lpstr>
      <vt:lpstr>What are CSS Preprocessors</vt:lpstr>
      <vt:lpstr>How they work</vt:lpstr>
      <vt:lpstr>Why use preprocessors?</vt:lpstr>
      <vt:lpstr>Disadvantages of preprocessors?</vt:lpstr>
      <vt:lpstr>CSS Styling Solutions</vt:lpstr>
      <vt:lpstr>Preprocessors Preference</vt:lpstr>
      <vt:lpstr>Preprocessors Trends</vt:lpstr>
      <vt:lpstr>LESS vs SASS - Differences</vt:lpstr>
      <vt:lpstr>Tools - compilers</vt:lpstr>
      <vt:lpstr>Tools - Editors</vt:lpstr>
      <vt:lpstr>Prezentacja programu PowerPoint</vt:lpstr>
      <vt:lpstr>Overview</vt:lpstr>
      <vt:lpstr>SASS - Two syntaxes</vt:lpstr>
      <vt:lpstr>SASS Syntaxes versions</vt:lpstr>
      <vt:lpstr>SASS - Deprecated Syntax</vt:lpstr>
      <vt:lpstr>Installing SASS</vt:lpstr>
      <vt:lpstr>ZADANIE – instalacja środowiska</vt:lpstr>
      <vt:lpstr>SASS – important features</vt:lpstr>
      <vt:lpstr>SCSS – Comments</vt:lpstr>
      <vt:lpstr>SCSS – Comments</vt:lpstr>
      <vt:lpstr>SCSS – Variables</vt:lpstr>
      <vt:lpstr>Variables - example</vt:lpstr>
      <vt:lpstr>SCSS – Variables</vt:lpstr>
      <vt:lpstr>ZADANIE – Zmienne Podstawy </vt:lpstr>
      <vt:lpstr>ZADANIE – Zmienne Podstawy (opcjonalne) </vt:lpstr>
      <vt:lpstr>SCSS – Variables</vt:lpstr>
      <vt:lpstr>SCSS – Variables</vt:lpstr>
      <vt:lpstr>ZADANIE – Zmienne Listy </vt:lpstr>
      <vt:lpstr>ZADANIE – Zmienne Listy (opcjonalne) </vt:lpstr>
      <vt:lpstr>SCSS – Variables</vt:lpstr>
      <vt:lpstr>ZADANIE – Zmienne Funkcje Mapy</vt:lpstr>
      <vt:lpstr>ZADANIE – Zmienne Funkcje Mapy (opcjonalne) </vt:lpstr>
      <vt:lpstr>SCSS – Variables</vt:lpstr>
      <vt:lpstr>ZADANIE – Zmienne Funkcje Mapy</vt:lpstr>
      <vt:lpstr>ZADANIE – Zmienne Funkcje Mapy (opcjonalne) </vt:lpstr>
      <vt:lpstr>SCSS – Nesting</vt:lpstr>
      <vt:lpstr>Nested rules - example</vt:lpstr>
      <vt:lpstr>SCSS – Nesting</vt:lpstr>
      <vt:lpstr>SCSS – Nesting</vt:lpstr>
      <vt:lpstr>ZADANIE – Nesting Podstawy</vt:lpstr>
      <vt:lpstr>ZADANIE – Nesting Podstawy (opcjonalne)</vt:lpstr>
      <vt:lpstr>SCSS – Nesting</vt:lpstr>
      <vt:lpstr>ZADANIE – Nesting Podstawy</vt:lpstr>
      <vt:lpstr>ZADANIE – Nesting Podstawy (opcjonalne)</vt:lpstr>
      <vt:lpstr>SCSS – Nesting</vt:lpstr>
      <vt:lpstr>ZADANIE – Nesting Placeholder</vt:lpstr>
      <vt:lpstr>ZADANIE – Nesting Placeholder (opcjonalne)</vt:lpstr>
      <vt:lpstr>SCSS – Nesting</vt:lpstr>
      <vt:lpstr>ZADANIE – Nesting Placeholder</vt:lpstr>
      <vt:lpstr>ZADANIE – Nesting Placeholder (opcjonalne)</vt:lpstr>
      <vt:lpstr>SCSS – Nesting</vt:lpstr>
      <vt:lpstr>ZADANIE – Nesting Interpolation</vt:lpstr>
      <vt:lpstr>ZADANIE – Nesting Interpolation (opcjonalne)</vt:lpstr>
      <vt:lpstr>SCSS – Nesting</vt:lpstr>
      <vt:lpstr>ZADANIE – Parent Selector </vt:lpstr>
      <vt:lpstr>ZADANIE – Parent Selector (opcjonalne)</vt:lpstr>
      <vt:lpstr>SCSS – Nesting</vt:lpstr>
      <vt:lpstr>ZADANIE – Parent Selector (opcjonalne)</vt:lpstr>
      <vt:lpstr>SCSS – Nesting</vt:lpstr>
      <vt:lpstr>ZADANIE – Parent Selector </vt:lpstr>
      <vt:lpstr>SCSS – Partials</vt:lpstr>
      <vt:lpstr>SCSS – Import</vt:lpstr>
      <vt:lpstr>ZADANIE – Partials, Import</vt:lpstr>
      <vt:lpstr>ZADANIE – Import (opcjonalne)</vt:lpstr>
      <vt:lpstr>SCSS – Mixins</vt:lpstr>
      <vt:lpstr>Mixins - example</vt:lpstr>
      <vt:lpstr>ZADANIE – Mixin</vt:lpstr>
      <vt:lpstr>ZADANIE – Mixin (opcjonalne)</vt:lpstr>
      <vt:lpstr>SCSS – Mixins</vt:lpstr>
      <vt:lpstr>ZADANIE – Mixin Parameters</vt:lpstr>
      <vt:lpstr>ZADANIE – Mixin Parameters (opcjonalne)</vt:lpstr>
      <vt:lpstr>SCSS – Mixins</vt:lpstr>
      <vt:lpstr>SCSS – Mixins</vt:lpstr>
      <vt:lpstr>ZADANIE – Mixin @content</vt:lpstr>
      <vt:lpstr>SCSS – Mixins - Nesting</vt:lpstr>
      <vt:lpstr>ZADANIE – Mixin Nesting</vt:lpstr>
      <vt:lpstr>ZADANIE – Mixin Nesting (opcjonalne)</vt:lpstr>
      <vt:lpstr>SCSS – Functions</vt:lpstr>
      <vt:lpstr>ZADANIE – Functions</vt:lpstr>
      <vt:lpstr>ZADANIE – Functions (opcjonalne)</vt:lpstr>
      <vt:lpstr>SCSS – Functions</vt:lpstr>
      <vt:lpstr>ZADANIE – Funkcje</vt:lpstr>
      <vt:lpstr>ZADANIE – Funkcje (opcjonalne)</vt:lpstr>
      <vt:lpstr>SCSS – Functions</vt:lpstr>
      <vt:lpstr>SCSS – Mixins (examples)</vt:lpstr>
      <vt:lpstr>SCSS – Mixins (examples)</vt:lpstr>
      <vt:lpstr>SCSS – Mixins (examples)</vt:lpstr>
      <vt:lpstr>SCSS – alternative stylesheets</vt:lpstr>
      <vt:lpstr>ZADANIE – Alternative styles</vt:lpstr>
      <vt:lpstr>ZADANIE – Alternative styles (opcjonalne)</vt:lpstr>
      <vt:lpstr>SCSS – Extend/Inheritance</vt:lpstr>
      <vt:lpstr>Inheritance - example</vt:lpstr>
      <vt:lpstr>SCSS – Extend/Inheritance</vt:lpstr>
      <vt:lpstr>SCSS – Extend/Inheritance</vt:lpstr>
      <vt:lpstr>SCSS – Extend/Inheritance</vt:lpstr>
      <vt:lpstr>SCSS – Extend/Inheritance</vt:lpstr>
      <vt:lpstr>ZADANIE – Extend/Inheritance</vt:lpstr>
      <vt:lpstr>ZADANIE – Extend/Inheritance (opcjonalne)</vt:lpstr>
      <vt:lpstr>SCSS – Extend/Inheritance</vt:lpstr>
      <vt:lpstr>ZADANIE – Extend/Inheritance Only Selectors</vt:lpstr>
      <vt:lpstr>ZADANIE – Extend/Inheritance Only Selectors (opcjonalne)</vt:lpstr>
      <vt:lpstr>SCSS – Extend/Inheritance</vt:lpstr>
      <vt:lpstr>SCSS – Extend/Inheritance</vt:lpstr>
      <vt:lpstr>ZADANIE – Extend/Inheritance Only Selectors</vt:lpstr>
      <vt:lpstr>ZADANIE – Extend/Inheritance Only Selectors (opcjonalne)</vt:lpstr>
      <vt:lpstr>SCSS – Operators</vt:lpstr>
      <vt:lpstr>SCSS – Operators</vt:lpstr>
      <vt:lpstr>SCSS – Operators</vt:lpstr>
      <vt:lpstr>SCSS – Operators</vt:lpstr>
      <vt:lpstr>SCSS – Operators</vt:lpstr>
      <vt:lpstr>ZADANIE – Operators</vt:lpstr>
      <vt:lpstr>ZADANIE – Operators (opcjonalne)</vt:lpstr>
      <vt:lpstr>SCSS – Operators</vt:lpstr>
      <vt:lpstr>ZADANIE – Operators boolean</vt:lpstr>
      <vt:lpstr>ZADANIE – Operators boolean (opcjonalne)</vt:lpstr>
      <vt:lpstr>SCSS – Directives</vt:lpstr>
      <vt:lpstr>SCSS – Directives</vt:lpstr>
      <vt:lpstr>SCSS – Directives</vt:lpstr>
      <vt:lpstr>SCSS – Directives</vt:lpstr>
      <vt:lpstr>ZADANIE – Directives media</vt:lpstr>
      <vt:lpstr>ZADANIE – Directives media (opcjonalne)</vt:lpstr>
      <vt:lpstr>SCSS – Directives</vt:lpstr>
      <vt:lpstr>SCSS – Directives</vt:lpstr>
      <vt:lpstr>ZADANIE – Operators boolean</vt:lpstr>
      <vt:lpstr>ZADANIE – Operators boolean (opcjonalne)</vt:lpstr>
      <vt:lpstr>SCSS – Control Directives</vt:lpstr>
      <vt:lpstr>SCSS – Control Directives</vt:lpstr>
      <vt:lpstr>SCSS – Control Directives</vt:lpstr>
      <vt:lpstr>ZADANIE – @if</vt:lpstr>
      <vt:lpstr>SCSS – Control Directives</vt:lpstr>
      <vt:lpstr>SCSS – Control Directives</vt:lpstr>
      <vt:lpstr>ZADANIE – @for</vt:lpstr>
      <vt:lpstr>ZADANIE – @for (opcjonalne)</vt:lpstr>
      <vt:lpstr>SCSS – Control Directives</vt:lpstr>
      <vt:lpstr>SCSS – Control Directives</vt:lpstr>
      <vt:lpstr>SCSS – Control Directives</vt:lpstr>
      <vt:lpstr>ZADANIE – @for, @each</vt:lpstr>
      <vt:lpstr>ZADANIE – @for, @each (opcjonalne)</vt:lpstr>
      <vt:lpstr>SCSS – Control Directives</vt:lpstr>
      <vt:lpstr>ZADANIE – @while</vt:lpstr>
      <vt:lpstr>SCSS – Output Style</vt:lpstr>
      <vt:lpstr>SASS Extensions</vt:lpstr>
      <vt:lpstr>SASS Extensions - Compass</vt:lpstr>
      <vt:lpstr>SASS Extensions - Compass</vt:lpstr>
      <vt:lpstr>ZADANIE – Compass instalacja</vt:lpstr>
      <vt:lpstr>Compass</vt:lpstr>
      <vt:lpstr>Compass – examples (http://compass-style.org/examples)</vt:lpstr>
      <vt:lpstr>Compass – examples (http://compass-style.org/examples)</vt:lpstr>
      <vt:lpstr>Compass – examples (http://compass-style.org/examples)</vt:lpstr>
      <vt:lpstr>ZADANIE – Compass mixins (opcjonalne)</vt:lpstr>
      <vt:lpstr>Compass - examples</vt:lpstr>
      <vt:lpstr>ZADANIE – Compass Spriting (opcjonalne)</vt:lpstr>
      <vt:lpstr>Compass - examples</vt:lpstr>
      <vt:lpstr>Prezentacja programu PowerPoint</vt:lpstr>
      <vt:lpstr>Overview</vt:lpstr>
      <vt:lpstr>Mixin Libraries</vt:lpstr>
      <vt:lpstr>Installation </vt:lpstr>
      <vt:lpstr>Compilation</vt:lpstr>
      <vt:lpstr>Compilation</vt:lpstr>
      <vt:lpstr>Prezentacja programu PowerPoint</vt:lpstr>
      <vt:lpstr>Prezentacja programu PowerPoint</vt:lpstr>
      <vt:lpstr>Prezentacja programu PowerPoint</vt:lpstr>
      <vt:lpstr>ZADANIE – instalacja środowiska</vt:lpstr>
      <vt:lpstr>Basic Structure</vt:lpstr>
      <vt:lpstr>Comments</vt:lpstr>
      <vt:lpstr>Variables</vt:lpstr>
      <vt:lpstr>Variables</vt:lpstr>
      <vt:lpstr>Variables</vt:lpstr>
      <vt:lpstr>Variables</vt:lpstr>
      <vt:lpstr>Variables</vt:lpstr>
      <vt:lpstr>Variables</vt:lpstr>
      <vt:lpstr>Variables</vt:lpstr>
      <vt:lpstr>Variables</vt:lpstr>
      <vt:lpstr>ZADANIE – Zmienne Podstawy </vt:lpstr>
      <vt:lpstr>ZADANIE – Zmienne Podstawy (opcjonalne) </vt:lpstr>
      <vt:lpstr>Nesting</vt:lpstr>
      <vt:lpstr>ZADANIE – Nesting Podstawy</vt:lpstr>
      <vt:lpstr>ZADANIE – Nesting Podstawy (opcjonalne)</vt:lpstr>
      <vt:lpstr>Nesting</vt:lpstr>
      <vt:lpstr>ZADANIE – Parent Selector </vt:lpstr>
      <vt:lpstr>ZADANIE – Parent Selector (opcjonalne)</vt:lpstr>
      <vt:lpstr>Mixins</vt:lpstr>
      <vt:lpstr>Mixins</vt:lpstr>
      <vt:lpstr>Mixins</vt:lpstr>
      <vt:lpstr>ZADANIE – Mixin</vt:lpstr>
      <vt:lpstr>ZADANIE – Mixin (opcjonalne)</vt:lpstr>
      <vt:lpstr>Mixins</vt:lpstr>
      <vt:lpstr>Mixins</vt:lpstr>
      <vt:lpstr>ZADANIE – Mixin Parameters</vt:lpstr>
      <vt:lpstr>ZADANIE – Mixin Parameters (opcjonalne)</vt:lpstr>
      <vt:lpstr>Mixins</vt:lpstr>
      <vt:lpstr>Mixins</vt:lpstr>
      <vt:lpstr>Mixins</vt:lpstr>
      <vt:lpstr>Mixins</vt:lpstr>
      <vt:lpstr>Mixins</vt:lpstr>
      <vt:lpstr>Mixins</vt:lpstr>
      <vt:lpstr>Mixins</vt:lpstr>
      <vt:lpstr>Namespaces and Accessors</vt:lpstr>
      <vt:lpstr>ZADANIE – Mixin Nesting</vt:lpstr>
      <vt:lpstr>ZADANIE – Mixin Nesting (opcjonalne)</vt:lpstr>
      <vt:lpstr>Guards</vt:lpstr>
      <vt:lpstr>Guards</vt:lpstr>
      <vt:lpstr>Guards</vt:lpstr>
      <vt:lpstr>Guards</vt:lpstr>
      <vt:lpstr>ZADANIE – Guards</vt:lpstr>
      <vt:lpstr>ZADANIE – Guards (opcjonalne)</vt:lpstr>
      <vt:lpstr>Loops</vt:lpstr>
      <vt:lpstr>Imports</vt:lpstr>
      <vt:lpstr>ZADANIE – Partials, Import</vt:lpstr>
      <vt:lpstr>ZADANIE – Import (opcjonalne)</vt:lpstr>
      <vt:lpstr>Extend</vt:lpstr>
      <vt:lpstr>Extend</vt:lpstr>
      <vt:lpstr>Extend</vt:lpstr>
      <vt:lpstr>Extend</vt:lpstr>
      <vt:lpstr>Extend</vt:lpstr>
      <vt:lpstr>Extend</vt:lpstr>
      <vt:lpstr>Extend</vt:lpstr>
      <vt:lpstr>Extend</vt:lpstr>
      <vt:lpstr>Extend</vt:lpstr>
      <vt:lpstr>Extend</vt:lpstr>
      <vt:lpstr>ZADANIE – Extend/Inheritance</vt:lpstr>
      <vt:lpstr>ZADANIE – Extend/Inheritance (opcjonalne)</vt:lpstr>
      <vt:lpstr>Operations</vt:lpstr>
      <vt:lpstr>ZADANIE – Operators</vt:lpstr>
      <vt:lpstr>ZADANIE – Operators (opcjonalne)</vt:lpstr>
      <vt:lpstr>Functions</vt:lpstr>
      <vt:lpstr>Functions</vt:lpstr>
      <vt:lpstr>Functions</vt:lpstr>
      <vt:lpstr>Functions</vt:lpstr>
      <vt:lpstr>ZADANIE – Funkcje</vt:lpstr>
      <vt:lpstr>ZADANIE – Funkcje (opcjonalne)</vt:lpstr>
      <vt:lpstr>Rethink your HTML</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Slajd 1</dc:title>
  <dc:creator>michal.kuciapski@combidata.pl</dc:creator>
  <cp:lastModifiedBy>Michal Kuciapski</cp:lastModifiedBy>
  <cp:revision>1050</cp:revision>
  <cp:lastPrinted>2011-06-17T18:32:39Z</cp:lastPrinted>
  <dcterms:created xsi:type="dcterms:W3CDTF">2009-08-10T15:37:34Z</dcterms:created>
  <dcterms:modified xsi:type="dcterms:W3CDTF">2017-05-11T10:49:51Z</dcterms:modified>
</cp:coreProperties>
</file>